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8" r:id="rId6"/>
    <p:sldId id="309" r:id="rId7"/>
    <p:sldId id="310" r:id="rId8"/>
    <p:sldId id="311" r:id="rId9"/>
    <p:sldId id="312" r:id="rId10"/>
    <p:sldId id="313" r:id="rId11"/>
    <p:sldId id="31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8/5/2023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8/5/2023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8/5/2023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8/5/2023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8/5/2023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8/5/2023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8/5/2023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8/5/2023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8/5/2023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8/5/2023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depen.io/vishnu-tavanam/pen/qBJexNw" TargetMode="External"/><Relationship Id="rId2" Type="http://schemas.openxmlformats.org/officeDocument/2006/relationships/hyperlink" Target="https://codepen.io/vishnu-tavanam/pen/qBQrr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805052" y="639097"/>
            <a:ext cx="4738019" cy="3494791"/>
          </a:xfrm>
        </p:spPr>
        <p:txBody>
          <a:bodyPr>
            <a:normAutofit fontScale="90000"/>
          </a:bodyPr>
          <a:lstStyle/>
          <a:p>
            <a:r>
              <a:rPr lang="en-US" dirty="0"/>
              <a:t>CALLBACK FUNCTION</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68F426E-FC95-7BA5-276F-7F59C7906002}"/>
              </a:ext>
            </a:extLst>
          </p:cNvPr>
          <p:cNvSpPr txBox="1"/>
          <p:nvPr/>
        </p:nvSpPr>
        <p:spPr>
          <a:xfrm>
            <a:off x="6870583" y="4455621"/>
            <a:ext cx="4323589" cy="923330"/>
          </a:xfrm>
          <a:prstGeom prst="rect">
            <a:avLst/>
          </a:prstGeom>
          <a:noFill/>
        </p:spPr>
        <p:txBody>
          <a:bodyPr wrap="square" rtlCol="0">
            <a:spAutoFit/>
          </a:bodyPr>
          <a:lstStyle/>
          <a:p>
            <a:r>
              <a:rPr lang="en-US" dirty="0"/>
              <a:t>Tavanam Vishnu Vardhan Reddy</a:t>
            </a:r>
          </a:p>
          <a:p>
            <a:endParaRPr lang="en-US" dirty="0"/>
          </a:p>
          <a:p>
            <a:r>
              <a:rPr lang="en-US" dirty="0"/>
              <a:t>20881A0552</a:t>
            </a:r>
            <a:endParaRPr lang="en-IN" dirty="0"/>
          </a:p>
        </p:txBody>
      </p:sp>
    </p:spTree>
    <p:extLst>
      <p:ext uri="{BB962C8B-B14F-4D97-AF65-F5344CB8AC3E}">
        <p14:creationId xmlns:p14="http://schemas.microsoft.com/office/powerpoint/2010/main" val="89591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What is Callback Function?</a:t>
            </a:r>
          </a:p>
        </p:txBody>
      </p:sp>
      <p:sp>
        <p:nvSpPr>
          <p:cNvPr id="5" name="Content Placeholder 4">
            <a:extLst>
              <a:ext uri="{FF2B5EF4-FFF2-40B4-BE49-F238E27FC236}">
                <a16:creationId xmlns:a16="http://schemas.microsoft.com/office/drawing/2014/main" id="{A10CFD24-CE34-EBC3-B9A3-D74405C33608}"/>
              </a:ext>
            </a:extLst>
          </p:cNvPr>
          <p:cNvSpPr>
            <a:spLocks noGrp="1"/>
          </p:cNvSpPr>
          <p:nvPr>
            <p:ph idx="1"/>
          </p:nvPr>
        </p:nvSpPr>
        <p:spPr/>
        <p:txBody>
          <a:bodyPr/>
          <a:lstStyle/>
          <a:p>
            <a:pPr algn="just">
              <a:lnSpc>
                <a:spcPct val="150000"/>
              </a:lnSpc>
              <a:buFont typeface="Wingdings" panose="05000000000000000000" pitchFamily="2" charset="2"/>
              <a:buChar char="q"/>
            </a:pPr>
            <a:r>
              <a:rPr lang="en-US" b="0" i="0" dirty="0">
                <a:solidFill>
                  <a:schemeClr val="tx1"/>
                </a:solidFill>
                <a:effectLst/>
                <a:latin typeface="Söhne"/>
              </a:rPr>
              <a:t>In JavaScript, a callback function is a function that is passed as an argument to another function and is intended to be executed later, usually after the completion of an asynchronous operation or when a certain event occurs. Callback functions are commonly used in JavaScript to handle asynchronous operations like reading files, making API requests, and responding to user interactions.</a:t>
            </a:r>
            <a:endParaRPr lang="en-IN" dirty="0">
              <a:solidFill>
                <a:schemeClr val="tx1"/>
              </a:solidFill>
            </a:endParaRPr>
          </a:p>
        </p:txBody>
      </p:sp>
    </p:spTree>
    <p:extLst>
      <p:ext uri="{BB962C8B-B14F-4D97-AF65-F5344CB8AC3E}">
        <p14:creationId xmlns:p14="http://schemas.microsoft.com/office/powerpoint/2010/main" val="26552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4AAF3-5646-75E8-893F-A63C589E42EA}"/>
              </a:ext>
            </a:extLst>
          </p:cNvPr>
          <p:cNvSpPr>
            <a:spLocks noGrp="1"/>
          </p:cNvSpPr>
          <p:nvPr>
            <p:ph type="title"/>
          </p:nvPr>
        </p:nvSpPr>
        <p:spPr/>
        <p:txBody>
          <a:bodyPr/>
          <a:lstStyle/>
          <a:p>
            <a:r>
              <a:rPr lang="en-US" dirty="0"/>
              <a:t>Why Callback Functions?</a:t>
            </a:r>
            <a:endParaRPr lang="en-IN" dirty="0"/>
          </a:p>
        </p:txBody>
      </p:sp>
      <p:sp>
        <p:nvSpPr>
          <p:cNvPr id="3" name="Content Placeholder 2">
            <a:extLst>
              <a:ext uri="{FF2B5EF4-FFF2-40B4-BE49-F238E27FC236}">
                <a16:creationId xmlns:a16="http://schemas.microsoft.com/office/drawing/2014/main" id="{06235EE7-DE79-CF52-2D3B-8F7917909342}"/>
              </a:ext>
            </a:extLst>
          </p:cNvPr>
          <p:cNvSpPr>
            <a:spLocks noGrp="1"/>
          </p:cNvSpPr>
          <p:nvPr>
            <p:ph idx="1"/>
          </p:nvPr>
        </p:nvSpPr>
        <p:spPr/>
        <p:txBody>
          <a:bodyPr/>
          <a:lstStyle/>
          <a:p>
            <a:pPr algn="just">
              <a:lnSpc>
                <a:spcPct val="150000"/>
              </a:lnSpc>
              <a:buFont typeface="Wingdings" panose="05000000000000000000" pitchFamily="2" charset="2"/>
              <a:buChar char="q"/>
            </a:pPr>
            <a:r>
              <a:rPr lang="en-US" b="0" i="0" dirty="0">
                <a:solidFill>
                  <a:schemeClr val="tx1"/>
                </a:solidFill>
                <a:effectLst/>
                <a:latin typeface="Söhne"/>
              </a:rPr>
              <a:t>The key concept of a callback function is that it allows you to specify what to do once the asynchronous task is completed, rather than blocking the execution of code until the task finishes. This is particularly useful in scenarios where waiting for a time-consuming operation to complete could lead to unresponsiveness and slow down the overall execution of the program.</a:t>
            </a:r>
            <a:endParaRPr lang="en-IN" dirty="0">
              <a:solidFill>
                <a:schemeClr val="tx1"/>
              </a:solidFill>
            </a:endParaRPr>
          </a:p>
        </p:txBody>
      </p:sp>
    </p:spTree>
    <p:extLst>
      <p:ext uri="{BB962C8B-B14F-4D97-AF65-F5344CB8AC3E}">
        <p14:creationId xmlns:p14="http://schemas.microsoft.com/office/powerpoint/2010/main" val="1266244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C7BEC-EBCE-C083-B4F1-7D53796590A2}"/>
              </a:ext>
            </a:extLst>
          </p:cNvPr>
          <p:cNvSpPr>
            <a:spLocks noGrp="1"/>
          </p:cNvSpPr>
          <p:nvPr>
            <p:ph type="title"/>
          </p:nvPr>
        </p:nvSpPr>
        <p:spPr/>
        <p:txBody>
          <a:bodyPr/>
          <a:lstStyle/>
          <a:p>
            <a:r>
              <a:rPr lang="en-US" dirty="0"/>
              <a:t>Examples</a:t>
            </a:r>
            <a:endParaRPr lang="en-IN" dirty="0"/>
          </a:p>
        </p:txBody>
      </p:sp>
      <p:sp>
        <p:nvSpPr>
          <p:cNvPr id="3" name="Content Placeholder 2">
            <a:extLst>
              <a:ext uri="{FF2B5EF4-FFF2-40B4-BE49-F238E27FC236}">
                <a16:creationId xmlns:a16="http://schemas.microsoft.com/office/drawing/2014/main" id="{C6F9B0D3-89BC-AAE6-7930-A38EDBD07E82}"/>
              </a:ext>
            </a:extLst>
          </p:cNvPr>
          <p:cNvSpPr>
            <a:spLocks noGrp="1"/>
          </p:cNvSpPr>
          <p:nvPr>
            <p:ph idx="1"/>
          </p:nvPr>
        </p:nvSpPr>
        <p:spPr/>
        <p:txBody>
          <a:bodyPr>
            <a:normAutofit/>
          </a:bodyPr>
          <a:lstStyle/>
          <a:p>
            <a:pPr>
              <a:buFont typeface="Wingdings" panose="05000000000000000000" pitchFamily="2" charset="2"/>
              <a:buChar char="q"/>
            </a:pPr>
            <a:r>
              <a:rPr lang="en-US" b="1" dirty="0">
                <a:solidFill>
                  <a:schemeClr val="tx1"/>
                </a:solidFill>
              </a:rPr>
              <a:t>In the below example we can see how a function is passed as an argument to another function as callback function.</a:t>
            </a:r>
          </a:p>
          <a:p>
            <a:pPr>
              <a:buFont typeface="Wingdings" panose="05000000000000000000" pitchFamily="2" charset="2"/>
              <a:buChar char="q"/>
            </a:pPr>
            <a:r>
              <a:rPr lang="en-US" b="1" dirty="0">
                <a:solidFill>
                  <a:schemeClr val="tx1"/>
                </a:solidFill>
                <a:hlinkClick r:id="rId2"/>
              </a:rPr>
              <a:t>https://codepen.io/vishnu-tavanam/pen/qBQrrON</a:t>
            </a:r>
            <a:endParaRPr lang="en-US" b="1" dirty="0">
              <a:solidFill>
                <a:schemeClr val="tx1"/>
              </a:solidFill>
            </a:endParaRPr>
          </a:p>
          <a:p>
            <a:pPr>
              <a:buFont typeface="Wingdings" panose="05000000000000000000" pitchFamily="2" charset="2"/>
              <a:buChar char="q"/>
            </a:pPr>
            <a:r>
              <a:rPr lang="en-US" b="1" dirty="0">
                <a:solidFill>
                  <a:schemeClr val="tx1"/>
                </a:solidFill>
              </a:rPr>
              <a:t>In the below example we can see how a function is returned as output from another function as a callback function.</a:t>
            </a:r>
          </a:p>
          <a:p>
            <a:pPr>
              <a:buFont typeface="Wingdings" panose="05000000000000000000" pitchFamily="2" charset="2"/>
              <a:buChar char="q"/>
            </a:pPr>
            <a:r>
              <a:rPr lang="en-US" b="1" dirty="0">
                <a:solidFill>
                  <a:schemeClr val="tx1"/>
                </a:solidFill>
                <a:hlinkClick r:id="rId3"/>
              </a:rPr>
              <a:t>https://codepen.io/vishnu-tavanam/pen/qBJexNw</a:t>
            </a:r>
            <a:endParaRPr lang="en-US" b="1" dirty="0">
              <a:solidFill>
                <a:schemeClr val="tx1"/>
              </a:solidFill>
            </a:endParaRPr>
          </a:p>
          <a:p>
            <a:pPr marL="201168" lvl="1" indent="0">
              <a:lnSpc>
                <a:spcPct val="150000"/>
              </a:lnSpc>
              <a:buNone/>
            </a:pPr>
            <a:r>
              <a:rPr lang="en-IN" b="1" dirty="0">
                <a:solidFill>
                  <a:schemeClr val="tx1"/>
                </a:solidFill>
              </a:rPr>
              <a:t>				</a:t>
            </a:r>
          </a:p>
        </p:txBody>
      </p:sp>
    </p:spTree>
    <p:extLst>
      <p:ext uri="{BB962C8B-B14F-4D97-AF65-F5344CB8AC3E}">
        <p14:creationId xmlns:p14="http://schemas.microsoft.com/office/powerpoint/2010/main" val="983089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064CF-4684-2701-2802-E8D627609D88}"/>
              </a:ext>
            </a:extLst>
          </p:cNvPr>
          <p:cNvSpPr>
            <a:spLocks noGrp="1"/>
          </p:cNvSpPr>
          <p:nvPr>
            <p:ph type="title"/>
          </p:nvPr>
        </p:nvSpPr>
        <p:spPr/>
        <p:txBody>
          <a:bodyPr/>
          <a:lstStyle/>
          <a:p>
            <a:r>
              <a:rPr lang="en-US" dirty="0"/>
              <a:t>Advantages of callback Functions</a:t>
            </a:r>
            <a:endParaRPr lang="en-IN" dirty="0"/>
          </a:p>
        </p:txBody>
      </p:sp>
      <p:sp>
        <p:nvSpPr>
          <p:cNvPr id="3" name="Content Placeholder 2">
            <a:extLst>
              <a:ext uri="{FF2B5EF4-FFF2-40B4-BE49-F238E27FC236}">
                <a16:creationId xmlns:a16="http://schemas.microsoft.com/office/drawing/2014/main" id="{DE5D6DAB-6A9D-E4AB-539B-D7D0B06D6786}"/>
              </a:ext>
            </a:extLst>
          </p:cNvPr>
          <p:cNvSpPr>
            <a:spLocks noGrp="1"/>
          </p:cNvSpPr>
          <p:nvPr>
            <p:ph idx="1"/>
          </p:nvPr>
        </p:nvSpPr>
        <p:spPr/>
        <p:txBody>
          <a:bodyPr/>
          <a:lstStyle/>
          <a:p>
            <a:pPr>
              <a:buFont typeface="Wingdings" panose="05000000000000000000" pitchFamily="2" charset="2"/>
              <a:buChar char="q"/>
            </a:pPr>
            <a:r>
              <a:rPr lang="en-IN" b="0" i="0" dirty="0">
                <a:solidFill>
                  <a:schemeClr val="tx1"/>
                </a:solidFill>
                <a:effectLst>
                  <a:outerShdw blurRad="38100" dist="38100" dir="2700000" algn="tl">
                    <a:srgbClr val="000000">
                      <a:alpha val="43137"/>
                    </a:srgbClr>
                  </a:outerShdw>
                </a:effectLst>
                <a:latin typeface="Söhne"/>
              </a:rPr>
              <a:t>Asynchronous Control</a:t>
            </a:r>
          </a:p>
          <a:p>
            <a:pPr>
              <a:buFont typeface="Wingdings" panose="05000000000000000000" pitchFamily="2" charset="2"/>
              <a:buChar char="q"/>
            </a:pPr>
            <a:r>
              <a:rPr lang="en-IN" b="0" i="0" dirty="0">
                <a:solidFill>
                  <a:schemeClr val="tx1"/>
                </a:solidFill>
                <a:effectLst>
                  <a:outerShdw blurRad="38100" dist="38100" dir="2700000" algn="tl">
                    <a:srgbClr val="000000">
                      <a:alpha val="43137"/>
                    </a:srgbClr>
                  </a:outerShdw>
                </a:effectLst>
                <a:latin typeface="Söhne"/>
              </a:rPr>
              <a:t>Modular and Reusable Code</a:t>
            </a:r>
            <a:endParaRPr lang="en-IN" dirty="0">
              <a:solidFill>
                <a:schemeClr val="tx1"/>
              </a:solidFill>
              <a:effectLst>
                <a:outerShdw blurRad="38100" dist="38100" dir="2700000" algn="tl">
                  <a:srgbClr val="000000">
                    <a:alpha val="43137"/>
                  </a:srgbClr>
                </a:outerShdw>
              </a:effectLst>
              <a:latin typeface="Söhne"/>
            </a:endParaRPr>
          </a:p>
          <a:p>
            <a:pPr>
              <a:lnSpc>
                <a:spcPct val="150000"/>
              </a:lnSpc>
              <a:buFont typeface="Wingdings" panose="05000000000000000000" pitchFamily="2" charset="2"/>
              <a:buChar char="q"/>
            </a:pPr>
            <a:r>
              <a:rPr lang="en-IN" b="0" i="0" dirty="0">
                <a:solidFill>
                  <a:schemeClr val="tx1"/>
                </a:solidFill>
                <a:effectLst>
                  <a:outerShdw blurRad="38100" dist="38100" dir="2700000" algn="tl">
                    <a:srgbClr val="000000">
                      <a:alpha val="43137"/>
                    </a:srgbClr>
                  </a:outerShdw>
                </a:effectLst>
                <a:latin typeface="Söhne"/>
              </a:rPr>
              <a:t>Reducing Callback Hell</a:t>
            </a:r>
          </a:p>
          <a:p>
            <a:pPr>
              <a:buFont typeface="Wingdings" panose="05000000000000000000" pitchFamily="2" charset="2"/>
              <a:buChar char="q"/>
            </a:pPr>
            <a:r>
              <a:rPr lang="en-IN" b="0" i="0" dirty="0">
                <a:solidFill>
                  <a:schemeClr val="tx1"/>
                </a:solidFill>
                <a:effectLst>
                  <a:outerShdw blurRad="38100" dist="38100" dir="2700000" algn="tl">
                    <a:srgbClr val="000000">
                      <a:alpha val="43137"/>
                    </a:srgbClr>
                  </a:outerShdw>
                </a:effectLst>
                <a:latin typeface="Söhne"/>
              </a:rPr>
              <a:t>Compatibility</a:t>
            </a:r>
            <a:endParaRPr lang="en-IN"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57727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37643-E708-CD76-04D1-3B6908275EFF}"/>
              </a:ext>
            </a:extLst>
          </p:cNvPr>
          <p:cNvSpPr>
            <a:spLocks noGrp="1"/>
          </p:cNvSpPr>
          <p:nvPr>
            <p:ph type="title"/>
          </p:nvPr>
        </p:nvSpPr>
        <p:spPr/>
        <p:txBody>
          <a:bodyPr/>
          <a:lstStyle/>
          <a:p>
            <a:r>
              <a:rPr lang="en-US" dirty="0"/>
              <a:t>Disadvantages</a:t>
            </a:r>
            <a:endParaRPr lang="en-IN" dirty="0"/>
          </a:p>
        </p:txBody>
      </p:sp>
      <p:sp>
        <p:nvSpPr>
          <p:cNvPr id="3" name="Content Placeholder 2">
            <a:extLst>
              <a:ext uri="{FF2B5EF4-FFF2-40B4-BE49-F238E27FC236}">
                <a16:creationId xmlns:a16="http://schemas.microsoft.com/office/drawing/2014/main" id="{1B05FB41-F05A-45F9-FC5E-9765B61F520A}"/>
              </a:ext>
            </a:extLst>
          </p:cNvPr>
          <p:cNvSpPr>
            <a:spLocks noGrp="1"/>
          </p:cNvSpPr>
          <p:nvPr>
            <p:ph idx="1"/>
          </p:nvPr>
        </p:nvSpPr>
        <p:spPr/>
        <p:txBody>
          <a:bodyPr/>
          <a:lstStyle/>
          <a:p>
            <a:pPr>
              <a:buFont typeface="Wingdings" panose="05000000000000000000" pitchFamily="2" charset="2"/>
              <a:buChar char="q"/>
            </a:pPr>
            <a:r>
              <a:rPr lang="en-IN" b="0" i="0" dirty="0">
                <a:solidFill>
                  <a:schemeClr val="tx1"/>
                </a:solidFill>
                <a:effectLst/>
                <a:latin typeface="Söhne"/>
              </a:rPr>
              <a:t>Error Handling Complexity</a:t>
            </a:r>
          </a:p>
          <a:p>
            <a:pPr>
              <a:buFont typeface="Wingdings" panose="05000000000000000000" pitchFamily="2" charset="2"/>
              <a:buChar char="q"/>
            </a:pPr>
            <a:r>
              <a:rPr lang="en-IN" b="0" i="0" dirty="0">
                <a:solidFill>
                  <a:schemeClr val="tx1"/>
                </a:solidFill>
                <a:effectLst/>
                <a:latin typeface="Söhne"/>
              </a:rPr>
              <a:t>Callback Hel</a:t>
            </a:r>
            <a:r>
              <a:rPr lang="en-IN" dirty="0">
                <a:solidFill>
                  <a:schemeClr val="tx1"/>
                </a:solidFill>
                <a:latin typeface="Söhne"/>
              </a:rPr>
              <a:t>l</a:t>
            </a:r>
          </a:p>
          <a:p>
            <a:pPr>
              <a:buFont typeface="Wingdings" panose="05000000000000000000" pitchFamily="2" charset="2"/>
              <a:buChar char="q"/>
            </a:pPr>
            <a:r>
              <a:rPr lang="en-IN" b="0" i="0" dirty="0">
                <a:solidFill>
                  <a:schemeClr val="tx1"/>
                </a:solidFill>
                <a:effectLst/>
                <a:latin typeface="Söhne"/>
              </a:rPr>
              <a:t>Difficult for Debugging</a:t>
            </a:r>
            <a:endParaRPr lang="en-IN" dirty="0">
              <a:solidFill>
                <a:schemeClr val="tx1"/>
              </a:solidFill>
            </a:endParaRPr>
          </a:p>
        </p:txBody>
      </p:sp>
    </p:spTree>
    <p:extLst>
      <p:ext uri="{BB962C8B-B14F-4D97-AF65-F5344CB8AC3E}">
        <p14:creationId xmlns:p14="http://schemas.microsoft.com/office/powerpoint/2010/main" val="409514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BD0C1-E93F-A13F-424F-76A7FA7415CC}"/>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6EB2136B-BF6F-4F0E-2AFE-042F76D0C146}"/>
              </a:ext>
            </a:extLst>
          </p:cNvPr>
          <p:cNvSpPr>
            <a:spLocks noGrp="1"/>
          </p:cNvSpPr>
          <p:nvPr>
            <p:ph idx="1"/>
          </p:nvPr>
        </p:nvSpPr>
        <p:spPr/>
        <p:txBody>
          <a:bodyPr/>
          <a:lstStyle/>
          <a:p>
            <a:pPr algn="just">
              <a:lnSpc>
                <a:spcPct val="150000"/>
              </a:lnSpc>
              <a:buFont typeface="Wingdings" panose="05000000000000000000" pitchFamily="2" charset="2"/>
              <a:buChar char="q"/>
            </a:pPr>
            <a:r>
              <a:rPr lang="en-US" b="0" i="0" dirty="0">
                <a:solidFill>
                  <a:schemeClr val="tx1"/>
                </a:solidFill>
                <a:effectLst/>
                <a:latin typeface="Söhne"/>
              </a:rPr>
              <a:t>Overall, callback functions are a powerful feature in JavaScript that allows you to handle asynchronous operations, create modular and reusable code, and implement event-driven functionality. While modern JavaScript development has introduced alternatives like Promises and async/await, callbacks remain an essential concept in the JavaScript ecosystem.</a:t>
            </a:r>
            <a:endParaRPr lang="en-IN" dirty="0">
              <a:solidFill>
                <a:schemeClr val="tx1"/>
              </a:solidFill>
            </a:endParaRPr>
          </a:p>
        </p:txBody>
      </p:sp>
    </p:spTree>
    <p:extLst>
      <p:ext uri="{BB962C8B-B14F-4D97-AF65-F5344CB8AC3E}">
        <p14:creationId xmlns:p14="http://schemas.microsoft.com/office/powerpoint/2010/main" val="762955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1A5DF-9365-2005-1D1D-F867767D09D5}"/>
              </a:ext>
            </a:extLst>
          </p:cNvPr>
          <p:cNvSpPr>
            <a:spLocks noGrp="1"/>
          </p:cNvSpPr>
          <p:nvPr>
            <p:ph type="title"/>
          </p:nvPr>
        </p:nvSpPr>
        <p:spPr>
          <a:xfrm>
            <a:off x="4444487" y="404049"/>
            <a:ext cx="2711322" cy="1450757"/>
          </a:xfrm>
        </p:spPr>
        <p:txBody>
          <a:bodyPr/>
          <a:lstStyle/>
          <a:p>
            <a:r>
              <a:rPr lang="en-US" dirty="0"/>
              <a:t>Thank You</a:t>
            </a:r>
            <a:endParaRPr lang="en-IN" dirty="0"/>
          </a:p>
        </p:txBody>
      </p:sp>
    </p:spTree>
    <p:extLst>
      <p:ext uri="{BB962C8B-B14F-4D97-AF65-F5344CB8AC3E}">
        <p14:creationId xmlns:p14="http://schemas.microsoft.com/office/powerpoint/2010/main" val="3603478480"/>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{26C45DDA-AAAC-4EBC-A01B-7D7275C2F2BD}tf11437505_win32</Template>
  <TotalTime>59</TotalTime>
  <Words>296</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Georgia Pro Cond Light</vt:lpstr>
      <vt:lpstr>Söhne</vt:lpstr>
      <vt:lpstr>Speak Pro</vt:lpstr>
      <vt:lpstr>Wingdings</vt:lpstr>
      <vt:lpstr>RetrospectVTI</vt:lpstr>
      <vt:lpstr>CALLBACK FUNCTION</vt:lpstr>
      <vt:lpstr>What is Callback Function?</vt:lpstr>
      <vt:lpstr>Why Callback Functions?</vt:lpstr>
      <vt:lpstr>Examples</vt:lpstr>
      <vt:lpstr>Advantages of callback Functions</vt:lpstr>
      <vt:lpstr>Disadvantages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CALLBACK FUNCTION</dc:title>
  <dc:creator>Tavanam Jagan Mohan Reddy</dc:creator>
  <cp:lastModifiedBy>Tavanam Jagan Mohan Reddy</cp:lastModifiedBy>
  <cp:revision>4</cp:revision>
  <dcterms:created xsi:type="dcterms:W3CDTF">2023-08-05T05:48:09Z</dcterms:created>
  <dcterms:modified xsi:type="dcterms:W3CDTF">2023-08-05T09:56:29Z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