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09" r:id="rId8"/>
    <p:sldId id="311" r:id="rId9"/>
    <p:sldId id="312" r:id="rId10"/>
    <p:sldId id="313" r:id="rId11"/>
    <p:sldId id="314" r:id="rId12"/>
    <p:sldId id="315" r:id="rId13"/>
    <p:sldId id="316"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pen.io/vishnu-tavanam/pen/dygxEv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pen.io/vishnu-tavanam/pen/PoyMvb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depen.io/vishnu-tavanam/pen/yLRmWM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depen.io/vishnu-tavanam/pen/poxMmw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depen.io/vishnu-tavanam/pen/rNqXgG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639097"/>
            <a:ext cx="5461999" cy="3494791"/>
          </a:xfrm>
        </p:spPr>
        <p:txBody>
          <a:bodyPr>
            <a:normAutofit/>
          </a:bodyPr>
          <a:lstStyle/>
          <a:p>
            <a:r>
              <a:rPr lang="en-US" sz="5400" dirty="0"/>
              <a:t>Important Features introduced in HTML5</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ECA6-9EF2-B86D-0A49-8B62F0A3A0C4}"/>
              </a:ext>
            </a:extLst>
          </p:cNvPr>
          <p:cNvSpPr>
            <a:spLocks noGrp="1"/>
          </p:cNvSpPr>
          <p:nvPr>
            <p:ph type="title"/>
          </p:nvPr>
        </p:nvSpPr>
        <p:spPr/>
        <p:txBody>
          <a:bodyPr/>
          <a:lstStyle/>
          <a:p>
            <a:r>
              <a:rPr lang="en-US" dirty="0"/>
              <a:t>Responsive Web design</a:t>
            </a:r>
            <a:endParaRPr lang="en-IN" dirty="0"/>
          </a:p>
        </p:txBody>
      </p:sp>
      <p:sp>
        <p:nvSpPr>
          <p:cNvPr id="3" name="Content Placeholder 2">
            <a:extLst>
              <a:ext uri="{FF2B5EF4-FFF2-40B4-BE49-F238E27FC236}">
                <a16:creationId xmlns:a16="http://schemas.microsoft.com/office/drawing/2014/main" id="{2A96676F-C40D-DF4B-3E7F-289E2D890C1F}"/>
              </a:ext>
            </a:extLst>
          </p:cNvPr>
          <p:cNvSpPr>
            <a:spLocks noGrp="1"/>
          </p:cNvSpPr>
          <p:nvPr>
            <p:ph idx="1"/>
          </p:nvPr>
        </p:nvSpPr>
        <p:spPr/>
        <p:txBody>
          <a:bodyPr/>
          <a:lstStyle/>
          <a:p>
            <a:pPr>
              <a:lnSpc>
                <a:spcPct val="150000"/>
              </a:lnSpc>
              <a:buFont typeface="Wingdings" panose="05000000000000000000" pitchFamily="2" charset="2"/>
              <a:buChar char="q"/>
            </a:pPr>
            <a:r>
              <a:rPr lang="en-US" b="0" i="0" dirty="0">
                <a:solidFill>
                  <a:schemeClr val="tx1"/>
                </a:solidFill>
                <a:effectLst/>
                <a:latin typeface="Söhne"/>
              </a:rPr>
              <a:t>Although not exclusive to HTML5, this version introduced features that facilitated responsive web design. It introduced media queries, which allow developers to apply different styles and layouts based on the device's screen size or resolution. This made it easier to create websites that adapt and display properly on different devices, such as desktops, tablets, and smartphones.</a:t>
            </a:r>
            <a:endParaRPr lang="en-IN" dirty="0">
              <a:solidFill>
                <a:schemeClr val="tx1"/>
              </a:solidFill>
            </a:endParaRPr>
          </a:p>
        </p:txBody>
      </p:sp>
    </p:spTree>
    <p:extLst>
      <p:ext uri="{BB962C8B-B14F-4D97-AF65-F5344CB8AC3E}">
        <p14:creationId xmlns:p14="http://schemas.microsoft.com/office/powerpoint/2010/main" val="134022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991-FEFE-5687-0258-DE205FC83F2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B5067D0-F6A2-B37F-211F-ED14201F3F01}"/>
              </a:ext>
            </a:extLst>
          </p:cNvPr>
          <p:cNvSpPr>
            <a:spLocks noGrp="1"/>
          </p:cNvSpPr>
          <p:nvPr>
            <p:ph idx="1"/>
          </p:nvPr>
        </p:nvSpPr>
        <p:spPr/>
        <p:txBody>
          <a:bodyPr>
            <a:normAutofit/>
          </a:bodyPr>
          <a:lstStyle/>
          <a:p>
            <a:pPr>
              <a:lnSpc>
                <a:spcPct val="170000"/>
              </a:lnSpc>
              <a:buFont typeface="Wingdings" panose="05000000000000000000" pitchFamily="2" charset="2"/>
              <a:buChar char="q"/>
            </a:pPr>
            <a:r>
              <a:rPr lang="en-US" dirty="0">
                <a:solidFill>
                  <a:schemeClr val="tx1"/>
                </a:solidFill>
                <a:latin typeface="Söhne"/>
              </a:rPr>
              <a:t> It provides numerous advantages like,</a:t>
            </a:r>
          </a:p>
          <a:p>
            <a:pPr marL="1408610" lvl="5" indent="-400050">
              <a:lnSpc>
                <a:spcPct val="170000"/>
              </a:lnSpc>
              <a:buFont typeface="+mj-lt"/>
              <a:buAutoNum type="romanUcPeriod"/>
            </a:pPr>
            <a:r>
              <a:rPr lang="en-US" sz="2000" dirty="0">
                <a:solidFill>
                  <a:schemeClr val="tx1"/>
                </a:solidFill>
                <a:latin typeface="Söhne"/>
              </a:rPr>
              <a:t>Simplified Code</a:t>
            </a:r>
          </a:p>
          <a:p>
            <a:pPr marL="1408610" lvl="5" indent="-400050">
              <a:lnSpc>
                <a:spcPct val="170000"/>
              </a:lnSpc>
              <a:buFont typeface="+mj-lt"/>
              <a:buAutoNum type="romanUcPeriod"/>
            </a:pPr>
            <a:r>
              <a:rPr lang="en-IN" sz="2000" b="0" i="0" dirty="0">
                <a:solidFill>
                  <a:schemeClr val="tx1"/>
                </a:solidFill>
                <a:effectLst/>
                <a:latin typeface="Söhne"/>
              </a:rPr>
              <a:t>Cross-Platform Compatibility</a:t>
            </a:r>
          </a:p>
          <a:p>
            <a:pPr marL="1408610" lvl="5" indent="-400050">
              <a:lnSpc>
                <a:spcPct val="170000"/>
              </a:lnSpc>
              <a:buFont typeface="+mj-lt"/>
              <a:buAutoNum type="romanUcPeriod"/>
            </a:pPr>
            <a:r>
              <a:rPr lang="en-IN" sz="2000" b="0" i="0" dirty="0">
                <a:solidFill>
                  <a:schemeClr val="tx1"/>
                </a:solidFill>
                <a:effectLst/>
                <a:latin typeface="Söhne"/>
              </a:rPr>
              <a:t>Multimedia Support</a:t>
            </a:r>
          </a:p>
          <a:p>
            <a:pPr marL="1408610" lvl="5" indent="-400050">
              <a:lnSpc>
                <a:spcPct val="170000"/>
              </a:lnSpc>
              <a:buFont typeface="+mj-lt"/>
              <a:buAutoNum type="romanUcPeriod"/>
            </a:pPr>
            <a:r>
              <a:rPr lang="en-IN" sz="2000" b="0" i="0" dirty="0">
                <a:solidFill>
                  <a:schemeClr val="tx1"/>
                </a:solidFill>
                <a:effectLst/>
                <a:latin typeface="Söhne"/>
              </a:rPr>
              <a:t>Mobile-Friendly and Responsive Design</a:t>
            </a:r>
            <a:endParaRPr lang="en-US" sz="2000" b="0" i="0" dirty="0">
              <a:solidFill>
                <a:schemeClr val="tx1"/>
              </a:solidFill>
              <a:effectLst/>
              <a:latin typeface="Söhne"/>
            </a:endParaRPr>
          </a:p>
          <a:p>
            <a:endParaRPr lang="en-IN" dirty="0"/>
          </a:p>
        </p:txBody>
      </p:sp>
    </p:spTree>
    <p:extLst>
      <p:ext uri="{BB962C8B-B14F-4D97-AF65-F5344CB8AC3E}">
        <p14:creationId xmlns:p14="http://schemas.microsoft.com/office/powerpoint/2010/main" val="219267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HTML5</a:t>
            </a:r>
          </a:p>
        </p:txBody>
      </p:sp>
      <p:sp>
        <p:nvSpPr>
          <p:cNvPr id="5" name="Content Placeholder 4">
            <a:extLst>
              <a:ext uri="{FF2B5EF4-FFF2-40B4-BE49-F238E27FC236}">
                <a16:creationId xmlns:a16="http://schemas.microsoft.com/office/drawing/2014/main" id="{E393099B-D37D-E8C6-72C7-8FB50068B184}"/>
              </a:ext>
            </a:extLst>
          </p:cNvPr>
          <p:cNvSpPr>
            <a:spLocks noGrp="1"/>
          </p:cNvSpPr>
          <p:nvPr>
            <p:ph idx="1"/>
          </p:nvPr>
        </p:nvSpPr>
        <p:spPr/>
        <p:txBody>
          <a:bodyPr>
            <a:normAutofit fontScale="47500" lnSpcReduction="20000"/>
          </a:bodyPr>
          <a:lstStyle/>
          <a:p>
            <a:pPr>
              <a:lnSpc>
                <a:spcPct val="170000"/>
              </a:lnSpc>
              <a:buFont typeface="Wingdings" panose="05000000000000000000" pitchFamily="2" charset="2"/>
              <a:buChar char="q"/>
            </a:pPr>
            <a:r>
              <a:rPr lang="en-US" sz="6400" b="0" i="0" dirty="0">
                <a:solidFill>
                  <a:schemeClr val="tx1"/>
                </a:solidFill>
                <a:effectLst/>
                <a:latin typeface="Söhne"/>
              </a:rPr>
              <a:t> </a:t>
            </a:r>
            <a:r>
              <a:rPr lang="en-US" sz="5000" b="0" i="0" dirty="0">
                <a:solidFill>
                  <a:schemeClr val="tx1"/>
                </a:solidFill>
                <a:effectLst/>
                <a:latin typeface="Söhne"/>
              </a:rPr>
              <a:t>HTML5 is the fifth major version of the Hypertext Markup Language.</a:t>
            </a:r>
          </a:p>
          <a:p>
            <a:pPr>
              <a:lnSpc>
                <a:spcPct val="170000"/>
              </a:lnSpc>
              <a:buFont typeface="Wingdings" panose="05000000000000000000" pitchFamily="2" charset="2"/>
              <a:buChar char="q"/>
            </a:pPr>
            <a:r>
              <a:rPr lang="en-US" sz="5000" b="0" i="0" dirty="0">
                <a:solidFill>
                  <a:schemeClr val="tx1"/>
                </a:solidFill>
                <a:effectLst/>
                <a:latin typeface="Söhne"/>
              </a:rPr>
              <a:t>These advantages of HTML5 make it a powerful and flexible tool for web development, enabling developers to create modern, interactive, and cross-platform web applications</a:t>
            </a:r>
          </a:p>
          <a:p>
            <a:pPr marL="0" indent="0">
              <a:buNone/>
            </a:pPr>
            <a:endParaRPr lang="en-US" b="0" i="0" dirty="0">
              <a:solidFill>
                <a:schemeClr val="tx1"/>
              </a:solidFill>
              <a:effectLst/>
              <a:latin typeface="Söhne"/>
            </a:endParaRPr>
          </a:p>
          <a:p>
            <a:r>
              <a:rPr lang="en-US" dirty="0">
                <a:solidFill>
                  <a:schemeClr val="tx1"/>
                </a:solidFill>
                <a:latin typeface="Söhne"/>
              </a:rPr>
              <a:t> </a:t>
            </a:r>
            <a:endParaRPr lang="en-US" dirty="0"/>
          </a:p>
          <a:p>
            <a:pPr marL="0" indent="0">
              <a:buNone/>
            </a:pPr>
            <a:endParaRPr lang="en-US"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10E3-A6A4-62F6-194D-6438E59E4F2D}"/>
              </a:ext>
            </a:extLst>
          </p:cNvPr>
          <p:cNvSpPr>
            <a:spLocks noGrp="1"/>
          </p:cNvSpPr>
          <p:nvPr>
            <p:ph type="title"/>
          </p:nvPr>
        </p:nvSpPr>
        <p:spPr/>
        <p:txBody>
          <a:bodyPr/>
          <a:lstStyle/>
          <a:p>
            <a:r>
              <a:rPr lang="en-US" dirty="0"/>
              <a:t>Basic Structure of a HTML5 Page</a:t>
            </a:r>
            <a:endParaRPr lang="en-IN" dirty="0"/>
          </a:p>
        </p:txBody>
      </p:sp>
      <p:sp>
        <p:nvSpPr>
          <p:cNvPr id="3" name="Content Placeholder 2">
            <a:extLst>
              <a:ext uri="{FF2B5EF4-FFF2-40B4-BE49-F238E27FC236}">
                <a16:creationId xmlns:a16="http://schemas.microsoft.com/office/drawing/2014/main" id="{4579EB3D-7F19-B992-727A-8C9CECE0CBC3}"/>
              </a:ext>
            </a:extLst>
          </p:cNvPr>
          <p:cNvSpPr>
            <a:spLocks noGrp="1"/>
          </p:cNvSpPr>
          <p:nvPr>
            <p:ph sz="half" idx="1"/>
          </p:nvPr>
        </p:nvSpPr>
        <p:spPr/>
        <p:txBody>
          <a:bodyPr/>
          <a:lstStyle/>
          <a:p>
            <a:r>
              <a:rPr lang="en-US" b="1" u="sng" dirty="0">
                <a:latin typeface="Söhne"/>
              </a:rPr>
              <a:t>Elements of HTML5 page</a:t>
            </a:r>
          </a:p>
          <a:p>
            <a:pPr>
              <a:buFont typeface="Wingdings" panose="05000000000000000000" pitchFamily="2" charset="2"/>
              <a:buChar char="q"/>
            </a:pPr>
            <a:r>
              <a:rPr lang="en-IN" dirty="0">
                <a:latin typeface="Söhne"/>
              </a:rPr>
              <a:t>&lt;header&gt;</a:t>
            </a:r>
          </a:p>
          <a:p>
            <a:pPr>
              <a:buFont typeface="Wingdings" panose="05000000000000000000" pitchFamily="2" charset="2"/>
              <a:buChar char="q"/>
            </a:pPr>
            <a:r>
              <a:rPr lang="en-IN" dirty="0">
                <a:latin typeface="Söhne"/>
              </a:rPr>
              <a:t>&lt;nav&gt;</a:t>
            </a:r>
          </a:p>
          <a:p>
            <a:pPr>
              <a:buFont typeface="Wingdings" panose="05000000000000000000" pitchFamily="2" charset="2"/>
              <a:buChar char="q"/>
            </a:pPr>
            <a:r>
              <a:rPr lang="en-IN" dirty="0">
                <a:latin typeface="Söhne"/>
              </a:rPr>
              <a:t>&lt;section&gt;</a:t>
            </a:r>
          </a:p>
          <a:p>
            <a:pPr>
              <a:buFont typeface="Wingdings" panose="05000000000000000000" pitchFamily="2" charset="2"/>
              <a:buChar char="q"/>
            </a:pPr>
            <a:r>
              <a:rPr lang="en-IN" dirty="0">
                <a:latin typeface="Söhne"/>
              </a:rPr>
              <a:t>&lt;article&gt;</a:t>
            </a:r>
          </a:p>
          <a:p>
            <a:pPr>
              <a:buFont typeface="Wingdings" panose="05000000000000000000" pitchFamily="2" charset="2"/>
              <a:buChar char="q"/>
            </a:pPr>
            <a:r>
              <a:rPr lang="en-IN" dirty="0">
                <a:latin typeface="Söhne"/>
              </a:rPr>
              <a:t>&lt;aside&gt;</a:t>
            </a:r>
          </a:p>
          <a:p>
            <a:pPr>
              <a:buFont typeface="Wingdings" panose="05000000000000000000" pitchFamily="2" charset="2"/>
              <a:buChar char="q"/>
            </a:pPr>
            <a:r>
              <a:rPr lang="en-IN" dirty="0">
                <a:latin typeface="Söhne"/>
              </a:rPr>
              <a:t>&lt;footer&gt;</a:t>
            </a:r>
          </a:p>
        </p:txBody>
      </p:sp>
      <p:pic>
        <p:nvPicPr>
          <p:cNvPr id="5" name="Content Placeholder 4">
            <a:extLst>
              <a:ext uri="{FF2B5EF4-FFF2-40B4-BE49-F238E27FC236}">
                <a16:creationId xmlns:a16="http://schemas.microsoft.com/office/drawing/2014/main" id="{73C20C39-C9F1-BB22-7EC6-12D5E3E5B1CE}"/>
              </a:ext>
            </a:extLst>
          </p:cNvPr>
          <p:cNvPicPr>
            <a:picLocks noGrp="1" noChangeAspect="1"/>
          </p:cNvPicPr>
          <p:nvPr>
            <p:ph sz="half" idx="2"/>
          </p:nvPr>
        </p:nvPicPr>
        <p:blipFill>
          <a:blip r:embed="rId2"/>
          <a:stretch>
            <a:fillRect/>
          </a:stretch>
        </p:blipFill>
        <p:spPr>
          <a:xfrm>
            <a:off x="6096000" y="2021792"/>
            <a:ext cx="2976414" cy="3946407"/>
          </a:xfrm>
        </p:spPr>
      </p:pic>
    </p:spTree>
    <p:extLst>
      <p:ext uri="{BB962C8B-B14F-4D97-AF65-F5344CB8AC3E}">
        <p14:creationId xmlns:p14="http://schemas.microsoft.com/office/powerpoint/2010/main" val="250649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E760-D087-1A7E-7C36-44B6E90B7BDD}"/>
              </a:ext>
            </a:extLst>
          </p:cNvPr>
          <p:cNvSpPr>
            <a:spLocks noGrp="1"/>
          </p:cNvSpPr>
          <p:nvPr>
            <p:ph type="title"/>
          </p:nvPr>
        </p:nvSpPr>
        <p:spPr/>
        <p:txBody>
          <a:bodyPr/>
          <a:lstStyle/>
          <a:p>
            <a:r>
              <a:rPr lang="en-US" dirty="0"/>
              <a:t>Features Introduced in HTML5</a:t>
            </a:r>
            <a:endParaRPr lang="en-IN" dirty="0"/>
          </a:p>
        </p:txBody>
      </p:sp>
      <p:sp>
        <p:nvSpPr>
          <p:cNvPr id="7" name="Content Placeholder 6">
            <a:extLst>
              <a:ext uri="{FF2B5EF4-FFF2-40B4-BE49-F238E27FC236}">
                <a16:creationId xmlns:a16="http://schemas.microsoft.com/office/drawing/2014/main" id="{F4F9ED09-AB06-84D7-7B36-242EE11F4543}"/>
              </a:ext>
            </a:extLst>
          </p:cNvPr>
          <p:cNvSpPr>
            <a:spLocks noGrp="1"/>
          </p:cNvSpPr>
          <p:nvPr>
            <p:ph idx="1"/>
          </p:nvPr>
        </p:nvSpPr>
        <p:spPr/>
        <p:txBody>
          <a:bodyPr/>
          <a:lstStyle/>
          <a:p>
            <a:pPr>
              <a:buFont typeface="Wingdings" panose="05000000000000000000" pitchFamily="2" charset="2"/>
              <a:buChar char="q"/>
            </a:pPr>
            <a:r>
              <a:rPr lang="en-IN" b="0" i="0" dirty="0">
                <a:effectLst/>
                <a:latin typeface="Söhne"/>
              </a:rPr>
              <a:t> </a:t>
            </a:r>
            <a:r>
              <a:rPr lang="en-IN" b="0" i="0" dirty="0">
                <a:solidFill>
                  <a:schemeClr val="tx1"/>
                </a:solidFill>
                <a:effectLst/>
                <a:latin typeface="Söhne"/>
              </a:rPr>
              <a:t>Audio &amp; Video </a:t>
            </a:r>
          </a:p>
          <a:p>
            <a:pPr>
              <a:buFont typeface="Wingdings" panose="05000000000000000000" pitchFamily="2" charset="2"/>
              <a:buChar char="q"/>
            </a:pPr>
            <a:r>
              <a:rPr lang="en-IN" b="0" i="0" dirty="0">
                <a:solidFill>
                  <a:schemeClr val="tx1"/>
                </a:solidFill>
                <a:effectLst/>
                <a:latin typeface="Söhne"/>
              </a:rPr>
              <a:t> Location based Services</a:t>
            </a:r>
          </a:p>
          <a:p>
            <a:pPr>
              <a:buFont typeface="Wingdings" panose="05000000000000000000" pitchFamily="2" charset="2"/>
              <a:buChar char="q"/>
            </a:pPr>
            <a:r>
              <a:rPr lang="en-IN" dirty="0">
                <a:solidFill>
                  <a:schemeClr val="tx1"/>
                </a:solidFill>
                <a:latin typeface="Söhne"/>
              </a:rPr>
              <a:t> </a:t>
            </a:r>
            <a:r>
              <a:rPr lang="en-IN" b="0" i="0" dirty="0">
                <a:solidFill>
                  <a:schemeClr val="tx1"/>
                </a:solidFill>
                <a:effectLst/>
                <a:latin typeface="Söhne"/>
              </a:rPr>
              <a:t>New Input Types </a:t>
            </a:r>
          </a:p>
          <a:p>
            <a:pPr>
              <a:buFont typeface="Wingdings" panose="05000000000000000000" pitchFamily="2" charset="2"/>
              <a:buChar char="q"/>
            </a:pPr>
            <a:r>
              <a:rPr lang="en-IN" b="0" i="0" dirty="0">
                <a:solidFill>
                  <a:schemeClr val="tx1"/>
                </a:solidFill>
                <a:effectLst/>
                <a:latin typeface="Söhne"/>
              </a:rPr>
              <a:t> Local Storage</a:t>
            </a:r>
          </a:p>
          <a:p>
            <a:pPr>
              <a:buFont typeface="Wingdings" panose="05000000000000000000" pitchFamily="2" charset="2"/>
              <a:buChar char="q"/>
            </a:pPr>
            <a:r>
              <a:rPr lang="en-IN" dirty="0">
                <a:solidFill>
                  <a:schemeClr val="tx1"/>
                </a:solidFill>
                <a:latin typeface="Söhne"/>
              </a:rPr>
              <a:t> Session</a:t>
            </a:r>
            <a:r>
              <a:rPr lang="en-IN" b="0" i="0" dirty="0">
                <a:solidFill>
                  <a:schemeClr val="tx1"/>
                </a:solidFill>
                <a:effectLst/>
                <a:latin typeface="Söhne"/>
              </a:rPr>
              <a:t> Storage</a:t>
            </a:r>
          </a:p>
          <a:p>
            <a:pPr>
              <a:buFont typeface="Wingdings" panose="05000000000000000000" pitchFamily="2" charset="2"/>
              <a:buChar char="q"/>
            </a:pPr>
            <a:r>
              <a:rPr lang="en-IN" dirty="0"/>
              <a:t> </a:t>
            </a:r>
            <a:r>
              <a:rPr lang="en-IN" b="0" i="0" dirty="0">
                <a:solidFill>
                  <a:schemeClr val="tx1"/>
                </a:solidFill>
                <a:effectLst/>
                <a:latin typeface="Söhne"/>
              </a:rPr>
              <a:t>Responsive Web Design</a:t>
            </a:r>
            <a:endParaRPr lang="en-IN" dirty="0">
              <a:solidFill>
                <a:schemeClr val="tx1"/>
              </a:solidFill>
            </a:endParaRPr>
          </a:p>
        </p:txBody>
      </p:sp>
    </p:spTree>
    <p:extLst>
      <p:ext uri="{BB962C8B-B14F-4D97-AF65-F5344CB8AC3E}">
        <p14:creationId xmlns:p14="http://schemas.microsoft.com/office/powerpoint/2010/main" val="52177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C621-0215-545F-DAE3-82567942CFE4}"/>
              </a:ext>
            </a:extLst>
          </p:cNvPr>
          <p:cNvSpPr>
            <a:spLocks noGrp="1"/>
          </p:cNvSpPr>
          <p:nvPr>
            <p:ph type="title"/>
          </p:nvPr>
        </p:nvSpPr>
        <p:spPr/>
        <p:txBody>
          <a:bodyPr/>
          <a:lstStyle/>
          <a:p>
            <a:r>
              <a:rPr lang="en-US" dirty="0"/>
              <a:t>Audio and Video</a:t>
            </a:r>
            <a:endParaRPr lang="en-IN" dirty="0"/>
          </a:p>
        </p:txBody>
      </p:sp>
      <p:sp>
        <p:nvSpPr>
          <p:cNvPr id="3" name="Content Placeholder 2">
            <a:extLst>
              <a:ext uri="{FF2B5EF4-FFF2-40B4-BE49-F238E27FC236}">
                <a16:creationId xmlns:a16="http://schemas.microsoft.com/office/drawing/2014/main" id="{6976DC58-EC25-1648-6D40-A0212B06A6D3}"/>
              </a:ext>
            </a:extLst>
          </p:cNvPr>
          <p:cNvSpPr>
            <a:spLocks noGrp="1"/>
          </p:cNvSpPr>
          <p:nvPr>
            <p:ph idx="1"/>
          </p:nvPr>
        </p:nvSpPr>
        <p:spPr/>
        <p:txBody>
          <a:bodyPr>
            <a:normAutofit fontScale="85000" lnSpcReduction="10000"/>
          </a:bodyPr>
          <a:lstStyle/>
          <a:p>
            <a:pPr>
              <a:lnSpc>
                <a:spcPct val="150000"/>
              </a:lnSpc>
              <a:buFont typeface="Wingdings" panose="05000000000000000000" pitchFamily="2" charset="2"/>
              <a:buChar char="q"/>
            </a:pPr>
            <a:r>
              <a:rPr lang="en-US" b="0" i="0" dirty="0">
                <a:solidFill>
                  <a:schemeClr val="tx1"/>
                </a:solidFill>
                <a:effectLst/>
                <a:latin typeface="Söhne"/>
              </a:rPr>
              <a:t>Before HTML5 there is no standard for playing audio and video files on a webpage which generally requires a plug-in for different formats of audio and video .</a:t>
            </a:r>
          </a:p>
          <a:p>
            <a:pPr>
              <a:lnSpc>
                <a:spcPct val="150000"/>
              </a:lnSpc>
              <a:buFont typeface="Wingdings" panose="05000000000000000000" pitchFamily="2" charset="2"/>
              <a:buChar char="q"/>
            </a:pPr>
            <a:r>
              <a:rPr lang="en-US" dirty="0">
                <a:solidFill>
                  <a:schemeClr val="tx1"/>
                </a:solidFill>
                <a:latin typeface="Söhne"/>
              </a:rPr>
              <a:t>Examples of audio and video tags</a:t>
            </a:r>
          </a:p>
          <a:p>
            <a:pPr marL="1414300" lvl="6" indent="-342900">
              <a:lnSpc>
                <a:spcPct val="150000"/>
              </a:lnSpc>
              <a:buFont typeface="+mj-lt"/>
              <a:buAutoNum type="arabicPeriod"/>
            </a:pPr>
            <a:r>
              <a:rPr lang="en-US" sz="2000" b="0" i="0" dirty="0">
                <a:effectLst/>
                <a:latin typeface="Söhne"/>
              </a:rPr>
              <a:t>&lt;audio controls&gt;&lt;source src=”guitar.mp3” type=”audio/mpeg”&gt;This is audio element&lt;/audio&gt;</a:t>
            </a:r>
          </a:p>
          <a:p>
            <a:pPr marL="1414300" lvl="6" indent="-342900">
              <a:lnSpc>
                <a:spcPct val="150000"/>
              </a:lnSpc>
              <a:buFont typeface="+mj-lt"/>
              <a:buAutoNum type="arabicPeriod"/>
            </a:pPr>
            <a:r>
              <a:rPr lang="en-IN" sz="2000" b="0" i="0" dirty="0">
                <a:effectLst/>
                <a:latin typeface="Söhne"/>
              </a:rPr>
              <a:t>&lt;video width= “480” height= “480” controls&gt;&lt;source src=”clouds.mp4” type=”video/mp4”&gt;&lt;/video&gt;</a:t>
            </a:r>
          </a:p>
          <a:p>
            <a:pPr marL="1414300" lvl="6" indent="-342900">
              <a:lnSpc>
                <a:spcPct val="150000"/>
              </a:lnSpc>
              <a:buFont typeface="+mj-lt"/>
              <a:buAutoNum type="arabicPeriod"/>
            </a:pPr>
            <a:endParaRPr lang="en-US" sz="2000" dirty="0">
              <a:solidFill>
                <a:schemeClr val="tx1"/>
              </a:solidFill>
              <a:latin typeface="Söhne"/>
            </a:endParaRPr>
          </a:p>
          <a:p>
            <a:pPr>
              <a:lnSpc>
                <a:spcPct val="150000"/>
              </a:lnSpc>
              <a:buFont typeface="Wingdings" panose="05000000000000000000" pitchFamily="2" charset="2"/>
              <a:buChar char="q"/>
            </a:pPr>
            <a:r>
              <a:rPr lang="en-IN" dirty="0">
                <a:solidFill>
                  <a:schemeClr val="tx1"/>
                </a:solidFill>
                <a:latin typeface="Söhne"/>
              </a:rPr>
              <a:t>Link to audio and video tag example: </a:t>
            </a:r>
            <a:r>
              <a:rPr lang="en-IN" dirty="0">
                <a:solidFill>
                  <a:schemeClr val="tx1"/>
                </a:solidFill>
                <a:latin typeface="Söhne"/>
                <a:hlinkClick r:id="rId2"/>
              </a:rPr>
              <a:t>https://codepen.io/vishnu-tavanam/pen/dygxEvx</a:t>
            </a:r>
            <a:endParaRPr lang="en-IN" dirty="0">
              <a:solidFill>
                <a:schemeClr val="tx1"/>
              </a:solidFill>
              <a:latin typeface="Söhne"/>
            </a:endParaRPr>
          </a:p>
        </p:txBody>
      </p:sp>
    </p:spTree>
    <p:extLst>
      <p:ext uri="{BB962C8B-B14F-4D97-AF65-F5344CB8AC3E}">
        <p14:creationId xmlns:p14="http://schemas.microsoft.com/office/powerpoint/2010/main" val="135893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880A-EDD7-68BF-5032-D8818540B78D}"/>
              </a:ext>
            </a:extLst>
          </p:cNvPr>
          <p:cNvSpPr>
            <a:spLocks noGrp="1"/>
          </p:cNvSpPr>
          <p:nvPr>
            <p:ph type="title"/>
          </p:nvPr>
        </p:nvSpPr>
        <p:spPr/>
        <p:txBody>
          <a:bodyPr/>
          <a:lstStyle/>
          <a:p>
            <a:r>
              <a:rPr lang="en-IN" b="0" i="0" dirty="0">
                <a:solidFill>
                  <a:schemeClr val="tx1"/>
                </a:solidFill>
                <a:effectLst/>
                <a:latin typeface="Söhne"/>
              </a:rPr>
              <a:t>Location based Services</a:t>
            </a:r>
            <a:endParaRPr lang="en-IN" dirty="0"/>
          </a:p>
        </p:txBody>
      </p:sp>
      <p:sp>
        <p:nvSpPr>
          <p:cNvPr id="3" name="Content Placeholder 2">
            <a:extLst>
              <a:ext uri="{FF2B5EF4-FFF2-40B4-BE49-F238E27FC236}">
                <a16:creationId xmlns:a16="http://schemas.microsoft.com/office/drawing/2014/main" id="{C8A1D2CA-2D97-A38C-C075-8606AE74D279}"/>
              </a:ext>
            </a:extLst>
          </p:cNvPr>
          <p:cNvSpPr>
            <a:spLocks noGrp="1"/>
          </p:cNvSpPr>
          <p:nvPr>
            <p:ph idx="1"/>
          </p:nvPr>
        </p:nvSpPr>
        <p:spPr/>
        <p:txBody>
          <a:bodyPr/>
          <a:lstStyle/>
          <a:p>
            <a:pPr>
              <a:lnSpc>
                <a:spcPct val="150000"/>
              </a:lnSpc>
              <a:buFont typeface="Wingdings" panose="05000000000000000000" pitchFamily="2" charset="2"/>
              <a:buChar char="q"/>
            </a:pPr>
            <a:r>
              <a:rPr lang="en-US" b="0" i="0" dirty="0">
                <a:solidFill>
                  <a:schemeClr val="tx1"/>
                </a:solidFill>
                <a:effectLst/>
                <a:latin typeface="Söhne"/>
              </a:rPr>
              <a:t>HTML5 provides several location-based services that allow web applications to access and utilize the user's geographic location. The main feature for this is the Geolocation API.</a:t>
            </a:r>
          </a:p>
          <a:p>
            <a:pPr>
              <a:lnSpc>
                <a:spcPct val="150000"/>
              </a:lnSpc>
              <a:buFont typeface="Wingdings" panose="05000000000000000000" pitchFamily="2" charset="2"/>
              <a:buChar char="q"/>
            </a:pPr>
            <a:r>
              <a:rPr lang="en-US" dirty="0">
                <a:solidFill>
                  <a:schemeClr val="tx1"/>
                </a:solidFill>
                <a:latin typeface="Söhne"/>
              </a:rPr>
              <a:t>Example:</a:t>
            </a:r>
            <a:r>
              <a:rPr lang="en-US" dirty="0">
                <a:solidFill>
                  <a:schemeClr val="tx1"/>
                </a:solidFill>
                <a:latin typeface="Söhne"/>
                <a:hlinkClick r:id="rId2"/>
              </a:rPr>
              <a:t>https://codepen.io/vishnu-tavanam/pen/PoyMvbN</a:t>
            </a:r>
            <a:endParaRPr lang="en-IN" dirty="0">
              <a:solidFill>
                <a:schemeClr val="tx1"/>
              </a:solidFill>
              <a:latin typeface="Söhne"/>
            </a:endParaRPr>
          </a:p>
          <a:p>
            <a:pPr marL="0" indent="0">
              <a:buNone/>
            </a:pPr>
            <a:endParaRPr lang="en-US" b="0" i="0" dirty="0">
              <a:solidFill>
                <a:schemeClr val="tx1"/>
              </a:solidFill>
              <a:effectLst/>
              <a:latin typeface="Söhne"/>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199370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261-CDB8-3650-FB41-0485DFC6EF0D}"/>
              </a:ext>
            </a:extLst>
          </p:cNvPr>
          <p:cNvSpPr>
            <a:spLocks noGrp="1"/>
          </p:cNvSpPr>
          <p:nvPr>
            <p:ph type="title"/>
          </p:nvPr>
        </p:nvSpPr>
        <p:spPr/>
        <p:txBody>
          <a:bodyPr/>
          <a:lstStyle/>
          <a:p>
            <a:r>
              <a:rPr lang="en-US" dirty="0"/>
              <a:t>New input types</a:t>
            </a:r>
            <a:endParaRPr lang="en-IN" dirty="0"/>
          </a:p>
        </p:txBody>
      </p:sp>
      <p:sp>
        <p:nvSpPr>
          <p:cNvPr id="3" name="Content Placeholder 2">
            <a:extLst>
              <a:ext uri="{FF2B5EF4-FFF2-40B4-BE49-F238E27FC236}">
                <a16:creationId xmlns:a16="http://schemas.microsoft.com/office/drawing/2014/main" id="{842B9384-FD54-F644-BF1B-E888101D0BCD}"/>
              </a:ext>
            </a:extLst>
          </p:cNvPr>
          <p:cNvSpPr>
            <a:spLocks noGrp="1"/>
          </p:cNvSpPr>
          <p:nvPr>
            <p:ph idx="1"/>
          </p:nvPr>
        </p:nvSpPr>
        <p:spPr/>
        <p:txBody>
          <a:bodyPr/>
          <a:lstStyle/>
          <a:p>
            <a:pPr>
              <a:lnSpc>
                <a:spcPct val="150000"/>
              </a:lnSpc>
              <a:buFont typeface="Wingdings" panose="05000000000000000000" pitchFamily="2" charset="2"/>
              <a:buChar char="q"/>
            </a:pPr>
            <a:r>
              <a:rPr lang="en-US" b="0" i="0" dirty="0">
                <a:solidFill>
                  <a:schemeClr val="tx1"/>
                </a:solidFill>
                <a:effectLst/>
                <a:latin typeface="Söhne"/>
              </a:rPr>
              <a:t>HTML5 introduced new input types for simplifying the web page designing, even they have inbuilt support for CSS and JS. So, these new input types provide better input control and validations.</a:t>
            </a:r>
          </a:p>
          <a:p>
            <a:pPr>
              <a:lnSpc>
                <a:spcPct val="150000"/>
              </a:lnSpc>
              <a:buFont typeface="Wingdings" panose="05000000000000000000" pitchFamily="2" charset="2"/>
              <a:buChar char="q"/>
            </a:pPr>
            <a:r>
              <a:rPr lang="en-US" dirty="0">
                <a:solidFill>
                  <a:schemeClr val="tx1"/>
                </a:solidFill>
                <a:latin typeface="Söhne"/>
              </a:rPr>
              <a:t>Example:</a:t>
            </a:r>
            <a:r>
              <a:rPr lang="en-US" dirty="0">
                <a:solidFill>
                  <a:schemeClr val="tx1"/>
                </a:solidFill>
                <a:latin typeface="Söhne"/>
                <a:hlinkClick r:id="rId2"/>
              </a:rPr>
              <a:t>https://codepen.io/vishnu-tavanam/pen/yLRmWMv</a:t>
            </a:r>
            <a:endParaRPr lang="en-US" b="0" i="0" dirty="0">
              <a:solidFill>
                <a:schemeClr val="tx1"/>
              </a:solidFill>
              <a:effectLst/>
              <a:latin typeface="Söhne"/>
            </a:endParaRPr>
          </a:p>
        </p:txBody>
      </p:sp>
    </p:spTree>
    <p:extLst>
      <p:ext uri="{BB962C8B-B14F-4D97-AF65-F5344CB8AC3E}">
        <p14:creationId xmlns:p14="http://schemas.microsoft.com/office/powerpoint/2010/main" val="229043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CCB1-C95F-A0DB-9D10-73B61E7BF711}"/>
              </a:ext>
            </a:extLst>
          </p:cNvPr>
          <p:cNvSpPr>
            <a:spLocks noGrp="1"/>
          </p:cNvSpPr>
          <p:nvPr>
            <p:ph type="title"/>
          </p:nvPr>
        </p:nvSpPr>
        <p:spPr/>
        <p:txBody>
          <a:bodyPr/>
          <a:lstStyle/>
          <a:p>
            <a:r>
              <a:rPr lang="en-US" dirty="0"/>
              <a:t>Local Storage</a:t>
            </a:r>
            <a:endParaRPr lang="en-IN" dirty="0"/>
          </a:p>
        </p:txBody>
      </p:sp>
      <p:sp>
        <p:nvSpPr>
          <p:cNvPr id="3" name="Content Placeholder 2">
            <a:extLst>
              <a:ext uri="{FF2B5EF4-FFF2-40B4-BE49-F238E27FC236}">
                <a16:creationId xmlns:a16="http://schemas.microsoft.com/office/drawing/2014/main" id="{8D9D8867-07AC-D273-66D6-060FF227F00C}"/>
              </a:ext>
            </a:extLst>
          </p:cNvPr>
          <p:cNvSpPr>
            <a:spLocks noGrp="1"/>
          </p:cNvSpPr>
          <p:nvPr>
            <p:ph idx="1"/>
          </p:nvPr>
        </p:nvSpPr>
        <p:spPr/>
        <p:txBody>
          <a:bodyPr/>
          <a:lstStyle/>
          <a:p>
            <a:pPr>
              <a:lnSpc>
                <a:spcPct val="150000"/>
              </a:lnSpc>
              <a:buFont typeface="Wingdings" panose="05000000000000000000" pitchFamily="2" charset="2"/>
              <a:buChar char="q"/>
            </a:pPr>
            <a:r>
              <a:rPr lang="en-US" b="0" i="0" dirty="0">
                <a:solidFill>
                  <a:schemeClr val="tx1"/>
                </a:solidFill>
                <a:effectLst/>
                <a:latin typeface="Söhne"/>
              </a:rPr>
              <a:t>In HTML5, the Local Storage API provides a way to store key-value pairs locally within the user's web browser. The data stored using the Local Storage API persists even when the user navigates away from the website or closes the browser.</a:t>
            </a:r>
          </a:p>
          <a:p>
            <a:pPr>
              <a:lnSpc>
                <a:spcPct val="150000"/>
              </a:lnSpc>
              <a:buFont typeface="Wingdings" panose="05000000000000000000" pitchFamily="2" charset="2"/>
              <a:buChar char="q"/>
            </a:pPr>
            <a:r>
              <a:rPr lang="en-US" b="0" i="0" dirty="0">
                <a:solidFill>
                  <a:schemeClr val="tx1"/>
                </a:solidFill>
                <a:effectLst/>
                <a:latin typeface="Söhne"/>
              </a:rPr>
              <a:t>Local Storage persists even if browser is closed and reopened.</a:t>
            </a:r>
          </a:p>
          <a:p>
            <a:pPr>
              <a:lnSpc>
                <a:spcPct val="150000"/>
              </a:lnSpc>
              <a:buFont typeface="Wingdings" panose="05000000000000000000" pitchFamily="2" charset="2"/>
              <a:buChar char="q"/>
            </a:pPr>
            <a:r>
              <a:rPr lang="en-US" dirty="0">
                <a:solidFill>
                  <a:schemeClr val="tx1"/>
                </a:solidFill>
                <a:latin typeface="Söhne"/>
              </a:rPr>
              <a:t>Example:</a:t>
            </a:r>
            <a:r>
              <a:rPr lang="en-US" dirty="0">
                <a:solidFill>
                  <a:schemeClr val="tx1"/>
                </a:solidFill>
                <a:latin typeface="Söhne"/>
                <a:hlinkClick r:id="rId2"/>
              </a:rPr>
              <a:t>https://codepen.io/vishnu-tavanam/pen/poxMmwp</a:t>
            </a:r>
            <a:endParaRPr lang="en-IN" dirty="0">
              <a:solidFill>
                <a:schemeClr val="tx1"/>
              </a:solidFill>
            </a:endParaRPr>
          </a:p>
        </p:txBody>
      </p:sp>
    </p:spTree>
    <p:extLst>
      <p:ext uri="{BB962C8B-B14F-4D97-AF65-F5344CB8AC3E}">
        <p14:creationId xmlns:p14="http://schemas.microsoft.com/office/powerpoint/2010/main" val="145965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4902-4D80-AA54-BB4A-775354AFBA41}"/>
              </a:ext>
            </a:extLst>
          </p:cNvPr>
          <p:cNvSpPr>
            <a:spLocks noGrp="1"/>
          </p:cNvSpPr>
          <p:nvPr>
            <p:ph type="title"/>
          </p:nvPr>
        </p:nvSpPr>
        <p:spPr/>
        <p:txBody>
          <a:bodyPr/>
          <a:lstStyle/>
          <a:p>
            <a:r>
              <a:rPr lang="en-US" dirty="0"/>
              <a:t>Session Storage</a:t>
            </a:r>
            <a:endParaRPr lang="en-IN" dirty="0"/>
          </a:p>
        </p:txBody>
      </p:sp>
      <p:sp>
        <p:nvSpPr>
          <p:cNvPr id="3" name="Content Placeholder 2">
            <a:extLst>
              <a:ext uri="{FF2B5EF4-FFF2-40B4-BE49-F238E27FC236}">
                <a16:creationId xmlns:a16="http://schemas.microsoft.com/office/drawing/2014/main" id="{ABB37440-AB98-8260-F208-32FE5FC75D5A}"/>
              </a:ext>
            </a:extLst>
          </p:cNvPr>
          <p:cNvSpPr>
            <a:spLocks noGrp="1"/>
          </p:cNvSpPr>
          <p:nvPr>
            <p:ph idx="1"/>
          </p:nvPr>
        </p:nvSpPr>
        <p:spPr/>
        <p:txBody>
          <a:bodyPr/>
          <a:lstStyle/>
          <a:p>
            <a:pPr>
              <a:lnSpc>
                <a:spcPct val="150000"/>
              </a:lnSpc>
              <a:buFont typeface="Wingdings" panose="05000000000000000000" pitchFamily="2" charset="2"/>
              <a:buChar char="q"/>
            </a:pPr>
            <a:r>
              <a:rPr lang="en-US" dirty="0">
                <a:solidFill>
                  <a:schemeClr val="tx1"/>
                </a:solidFill>
                <a:latin typeface="Söhne"/>
              </a:rPr>
              <a:t>The session Storage object stores data for a single session. The stored data will be available as long as the browser window or tab is open and will be cleared when the session is terminated (e.g., when the window or tab is closed).</a:t>
            </a:r>
          </a:p>
          <a:p>
            <a:pPr>
              <a:lnSpc>
                <a:spcPct val="150000"/>
              </a:lnSpc>
              <a:buFont typeface="Wingdings" panose="05000000000000000000" pitchFamily="2" charset="2"/>
              <a:buChar char="q"/>
            </a:pPr>
            <a:r>
              <a:rPr lang="en-US" dirty="0">
                <a:solidFill>
                  <a:schemeClr val="tx1"/>
                </a:solidFill>
                <a:latin typeface="Söhne"/>
              </a:rPr>
              <a:t>Example:</a:t>
            </a:r>
            <a:r>
              <a:rPr lang="en-US" dirty="0">
                <a:solidFill>
                  <a:schemeClr val="tx1"/>
                </a:solidFill>
                <a:latin typeface="Söhne"/>
                <a:hlinkClick r:id="rId2"/>
              </a:rPr>
              <a:t>https://codepen.io/vishnu-tavanam/pen/rNqXgGZ</a:t>
            </a:r>
            <a:endParaRPr lang="en-IN" dirty="0">
              <a:solidFill>
                <a:schemeClr val="tx1"/>
              </a:solidFill>
              <a:latin typeface="Söhne"/>
            </a:endParaRPr>
          </a:p>
        </p:txBody>
      </p:sp>
    </p:spTree>
    <p:extLst>
      <p:ext uri="{BB962C8B-B14F-4D97-AF65-F5344CB8AC3E}">
        <p14:creationId xmlns:p14="http://schemas.microsoft.com/office/powerpoint/2010/main" val="177531157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{C62ABFF3-FFBB-407A-9A72-D9382537F861}tf11437505_win32</Template>
  <TotalTime>288</TotalTime>
  <Words>524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Georgia Pro Cond Light</vt:lpstr>
      <vt:lpstr>Söhne</vt:lpstr>
      <vt:lpstr>Speak Pro</vt:lpstr>
      <vt:lpstr>Wingdings</vt:lpstr>
      <vt:lpstr>RetrospectVTI</vt:lpstr>
      <vt:lpstr>Important Features introduced in HTML5</vt:lpstr>
      <vt:lpstr>HTML5</vt:lpstr>
      <vt:lpstr>Basic Structure of a HTML5 Page</vt:lpstr>
      <vt:lpstr>Features Introduced in HTML5</vt:lpstr>
      <vt:lpstr>Audio and Video</vt:lpstr>
      <vt:lpstr>Location based Services</vt:lpstr>
      <vt:lpstr>New input types</vt:lpstr>
      <vt:lpstr>Local Storage</vt:lpstr>
      <vt:lpstr>Session Storage</vt:lpstr>
      <vt:lpstr>Responsive Web design</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Features introduced in HTML5</dc:title>
  <dc:creator>Tavanam Jagan Mohan Reddy</dc:creator>
  <cp:lastModifiedBy>Tavanam Jagan Mohan Reddy</cp:lastModifiedBy>
  <cp:revision>2</cp:revision>
  <dcterms:created xsi:type="dcterms:W3CDTF">2023-06-03T16:41:05Z</dcterms:created>
  <dcterms:modified xsi:type="dcterms:W3CDTF">2023-06-06T17:12:28Z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