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  <p:sldMasterId id="2147483660" r:id="rId3"/>
  </p:sldMasterIdLst>
  <p:sldIdLst>
    <p:sldId id="265" r:id="rId4"/>
    <p:sldId id="262" r:id="rId5"/>
    <p:sldId id="266" r:id="rId6"/>
    <p:sldId id="331" r:id="rId7"/>
    <p:sldId id="324" r:id="rId8"/>
    <p:sldId id="333" r:id="rId9"/>
    <p:sldId id="332" r:id="rId10"/>
    <p:sldId id="323" r:id="rId11"/>
    <p:sldId id="304" r:id="rId12"/>
    <p:sldId id="334" r:id="rId13"/>
    <p:sldId id="335" r:id="rId14"/>
    <p:sldId id="305" r:id="rId15"/>
    <p:sldId id="326" r:id="rId16"/>
    <p:sldId id="325" r:id="rId17"/>
    <p:sldId id="336" r:id="rId18"/>
    <p:sldId id="321" r:id="rId19"/>
    <p:sldId id="337" r:id="rId20"/>
    <p:sldId id="342" r:id="rId21"/>
    <p:sldId id="338" r:id="rId22"/>
    <p:sldId id="341" r:id="rId23"/>
    <p:sldId id="339" r:id="rId24"/>
    <p:sldId id="340" r:id="rId25"/>
    <p:sldId id="306" r:id="rId26"/>
    <p:sldId id="327" r:id="rId27"/>
    <p:sldId id="343" r:id="rId28"/>
    <p:sldId id="308" r:id="rId29"/>
    <p:sldId id="309" r:id="rId30"/>
    <p:sldId id="310" r:id="rId31"/>
    <p:sldId id="311" r:id="rId32"/>
    <p:sldId id="344" r:id="rId33"/>
    <p:sldId id="316" r:id="rId34"/>
    <p:sldId id="328" r:id="rId35"/>
    <p:sldId id="329" r:id="rId36"/>
    <p:sldId id="312" r:id="rId37"/>
    <p:sldId id="313" r:id="rId38"/>
    <p:sldId id="315" r:id="rId39"/>
    <p:sldId id="320" r:id="rId40"/>
    <p:sldId id="330" r:id="rId41"/>
    <p:sldId id="307" r:id="rId42"/>
    <p:sldId id="264" r:id="rId4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D656E509-0459-448F-8A6E-318C28770D03}">
          <p14:sldIdLst>
            <p14:sldId id="265"/>
          </p14:sldIdLst>
        </p14:section>
        <p14:section name="CONTEÚDO" id="{BBF74BB0-12CC-4753-B41C-5C7A0FFA9167}">
          <p14:sldIdLst>
            <p14:sldId id="262"/>
            <p14:sldId id="266"/>
            <p14:sldId id="331"/>
            <p14:sldId id="324"/>
            <p14:sldId id="333"/>
            <p14:sldId id="332"/>
            <p14:sldId id="323"/>
            <p14:sldId id="304"/>
            <p14:sldId id="334"/>
            <p14:sldId id="335"/>
            <p14:sldId id="305"/>
            <p14:sldId id="326"/>
            <p14:sldId id="325"/>
            <p14:sldId id="336"/>
            <p14:sldId id="321"/>
            <p14:sldId id="337"/>
            <p14:sldId id="342"/>
            <p14:sldId id="338"/>
            <p14:sldId id="341"/>
            <p14:sldId id="339"/>
            <p14:sldId id="340"/>
            <p14:sldId id="306"/>
            <p14:sldId id="327"/>
            <p14:sldId id="343"/>
            <p14:sldId id="308"/>
            <p14:sldId id="309"/>
            <p14:sldId id="310"/>
            <p14:sldId id="311"/>
            <p14:sldId id="344"/>
            <p14:sldId id="316"/>
            <p14:sldId id="328"/>
            <p14:sldId id="329"/>
            <p14:sldId id="312"/>
            <p14:sldId id="313"/>
            <p14:sldId id="315"/>
            <p14:sldId id="320"/>
            <p14:sldId id="330"/>
            <p14:sldId id="307"/>
          </p14:sldIdLst>
        </p14:section>
        <p14:section name="CONTRA-CAPA" id="{D174FED8-C005-4326-9951-96BDC2175373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9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07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18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824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A03A-8F7B-48B9-948C-9BE7447C3849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ECBA-CC04-4B41-8D71-9B1C84687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4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10B8-3662-478E-B4CB-4FF99F69FEFA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980C-1FC0-4F60-A5B0-289C2D090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32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45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01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9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29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74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3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58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52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D39F9-705D-4517-BD9B-73C7BC0EC39B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41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BA03A-8F7B-48B9-948C-9BE7447C3849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2ECBA-CC04-4B41-8D71-9B1C84687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80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10B8-3662-478E-B4CB-4FF99F69FEFA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0980C-1FC0-4F60-A5B0-289C2D090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99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snap.stanford.edu/data/loc-Gowalla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D2145-8992-6FAE-F3F9-AF50C23FD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614680"/>
            <a:ext cx="6858000" cy="3555683"/>
          </a:xfrm>
        </p:spPr>
        <p:txBody>
          <a:bodyPr>
            <a:normAutofit fontScale="90000"/>
          </a:bodyPr>
          <a:lstStyle/>
          <a:p>
            <a:r>
              <a:rPr lang="pt-BR" b="0" dirty="0">
                <a:effectLst/>
              </a:rPr>
              <a:t>Aspectos de Mobilidade e Interação Social em Cenários de Desastres Naturais Utilizando Redes Sociais e Grafos</a:t>
            </a:r>
            <a:br>
              <a:rPr lang="en-US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A5689E-B7D5-2393-4DB6-9AF66C957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587558"/>
            <a:ext cx="6858000" cy="1655762"/>
          </a:xfrm>
        </p:spPr>
        <p:txBody>
          <a:bodyPr/>
          <a:lstStyle/>
          <a:p>
            <a:r>
              <a:rPr lang="pt-BR" dirty="0"/>
              <a:t>Nome: Carlos Henrique Tavares </a:t>
            </a:r>
            <a:r>
              <a:rPr lang="pt-BR" dirty="0" err="1"/>
              <a:t>Brumatti</a:t>
            </a:r>
            <a:endParaRPr lang="pt-BR" dirty="0"/>
          </a:p>
          <a:p>
            <a:r>
              <a:rPr lang="pt-BR" dirty="0"/>
              <a:t>Matrícula: 81853</a:t>
            </a: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AF501F3A-DAA5-A95F-5C0B-D724AC171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22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694E5-F140-810D-A602-E9062F42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2- Fundamentação Teórica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9B9006-1D73-5225-722A-887E9963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/>
              <a:t>OpenStreetMap</a:t>
            </a:r>
            <a:r>
              <a:rPr lang="pt-BR" i="1" dirty="0"/>
              <a:t> </a:t>
            </a:r>
            <a:r>
              <a:rPr lang="pt-BR" dirty="0"/>
              <a:t>(OSM) = É uma plataforma de código aberto que disponibiliza uma base de dados georreferenciada para acesso público e gratuito.</a:t>
            </a:r>
          </a:p>
        </p:txBody>
      </p:sp>
      <p:pic>
        <p:nvPicPr>
          <p:cNvPr id="8" name="Imagem 7" descr="Código QR&#10;&#10;Descrição gerada automaticamente">
            <a:extLst>
              <a:ext uri="{FF2B5EF4-FFF2-40B4-BE49-F238E27FC236}">
                <a16:creationId xmlns:a16="http://schemas.microsoft.com/office/drawing/2014/main" id="{CE3C7FFC-648A-F525-B4F8-7C50E9B66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41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694E5-F140-810D-A602-E9062F42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dirty="0"/>
              <a:t>2- Fundamentação Teórica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9B9006-1D73-5225-722A-887E99637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pt-BR" dirty="0"/>
              <a:t>Redes Complexas Geográficas (</a:t>
            </a:r>
            <a:r>
              <a:rPr lang="pt-BR" dirty="0" err="1"/>
              <a:t>GCNs</a:t>
            </a:r>
            <a:r>
              <a:rPr lang="pt-BR" dirty="0"/>
              <a:t>)</a:t>
            </a:r>
          </a:p>
        </p:txBody>
      </p:sp>
      <p:pic>
        <p:nvPicPr>
          <p:cNvPr id="8" name="Imagem 7" descr="Código QR&#10;&#10;Descrição gerada automaticamente">
            <a:extLst>
              <a:ext uri="{FF2B5EF4-FFF2-40B4-BE49-F238E27FC236}">
                <a16:creationId xmlns:a16="http://schemas.microsoft.com/office/drawing/2014/main" id="{CE3C7FFC-648A-F525-B4F8-7C50E9B66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C5BFE1F1-160C-0142-8A94-1D3DC34551A8}"/>
              </a:ext>
            </a:extLst>
          </p:cNvPr>
          <p:cNvSpPr/>
          <p:nvPr/>
        </p:nvSpPr>
        <p:spPr>
          <a:xfrm>
            <a:off x="1943681" y="3172148"/>
            <a:ext cx="2379306" cy="221602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E7C3373-D472-FD2C-E7A2-A7B019405555}"/>
              </a:ext>
            </a:extLst>
          </p:cNvPr>
          <p:cNvSpPr/>
          <p:nvPr/>
        </p:nvSpPr>
        <p:spPr>
          <a:xfrm>
            <a:off x="3382347" y="3172148"/>
            <a:ext cx="2379306" cy="221602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AD6BA4E-8625-6962-4839-32624AA81B79}"/>
              </a:ext>
            </a:extLst>
          </p:cNvPr>
          <p:cNvSpPr txBox="1"/>
          <p:nvPr/>
        </p:nvSpPr>
        <p:spPr>
          <a:xfrm>
            <a:off x="1807877" y="2760212"/>
            <a:ext cx="2035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alibri (CORPO)"/>
              </a:rPr>
              <a:t>Redes Complexas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AD56620-AB69-C0A0-670B-13CC3064BCA0}"/>
              </a:ext>
            </a:extLst>
          </p:cNvPr>
          <p:cNvSpPr txBox="1"/>
          <p:nvPr/>
        </p:nvSpPr>
        <p:spPr>
          <a:xfrm>
            <a:off x="3973278" y="5520831"/>
            <a:ext cx="119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alibri (CORPO)"/>
              </a:rPr>
              <a:t>Geografia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284460C-FF15-F874-D728-006E072BB048}"/>
              </a:ext>
            </a:extLst>
          </p:cNvPr>
          <p:cNvCxnSpPr>
            <a:cxnSpLocks/>
          </p:cNvCxnSpPr>
          <p:nvPr/>
        </p:nvCxnSpPr>
        <p:spPr>
          <a:xfrm flipV="1">
            <a:off x="3399837" y="3638939"/>
            <a:ext cx="668310" cy="35914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E435EC1-A721-5F3F-1188-F3D37723C0EF}"/>
              </a:ext>
            </a:extLst>
          </p:cNvPr>
          <p:cNvCxnSpPr>
            <a:cxnSpLocks/>
          </p:cNvCxnSpPr>
          <p:nvPr/>
        </p:nvCxnSpPr>
        <p:spPr>
          <a:xfrm flipV="1">
            <a:off x="3399837" y="3882128"/>
            <a:ext cx="842892" cy="44427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CD929D1-46EB-D501-0FDE-DC3A93DC5213}"/>
              </a:ext>
            </a:extLst>
          </p:cNvPr>
          <p:cNvCxnSpPr>
            <a:cxnSpLocks/>
          </p:cNvCxnSpPr>
          <p:nvPr/>
        </p:nvCxnSpPr>
        <p:spPr>
          <a:xfrm flipV="1">
            <a:off x="3399837" y="4133021"/>
            <a:ext cx="923150" cy="43656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3999F16-03F7-AD5E-4D65-C27CD7B609FA}"/>
              </a:ext>
            </a:extLst>
          </p:cNvPr>
          <p:cNvCxnSpPr>
            <a:cxnSpLocks/>
          </p:cNvCxnSpPr>
          <p:nvPr/>
        </p:nvCxnSpPr>
        <p:spPr>
          <a:xfrm flipV="1">
            <a:off x="3556929" y="4459061"/>
            <a:ext cx="766058" cy="36607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B66BE44A-EE64-53E7-B31C-CF1A9AD5C0C2}"/>
              </a:ext>
            </a:extLst>
          </p:cNvPr>
          <p:cNvCxnSpPr>
            <a:cxnSpLocks/>
          </p:cNvCxnSpPr>
          <p:nvPr/>
        </p:nvCxnSpPr>
        <p:spPr>
          <a:xfrm flipV="1">
            <a:off x="3675604" y="4702250"/>
            <a:ext cx="567125" cy="32590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B90206-946E-1E8D-E889-1A6BF1674A0B}"/>
              </a:ext>
            </a:extLst>
          </p:cNvPr>
          <p:cNvSpPr txBox="1"/>
          <p:nvPr/>
        </p:nvSpPr>
        <p:spPr>
          <a:xfrm>
            <a:off x="6018245" y="2560157"/>
            <a:ext cx="29999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alibri (CORPO)"/>
              </a:rPr>
              <a:t>Modelagem e análise de sistemas que possuem a estrutura de rede mas são influenciados por considerações espaciais.   </a:t>
            </a:r>
          </a:p>
        </p:txBody>
      </p:sp>
    </p:spTree>
    <p:extLst>
      <p:ext uri="{BB962C8B-B14F-4D97-AF65-F5344CB8AC3E}">
        <p14:creationId xmlns:p14="http://schemas.microsoft.com/office/powerpoint/2010/main" val="136709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C8629-E36E-7C3B-7200-F8B1C0D2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3- Materiais e Métodos</a:t>
            </a:r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1C4DF0D4-73D5-3106-0620-F1397A909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AD9567B-BCC1-2D8E-DC12-05DC7B58B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Caracterização da Área de Estudo</a:t>
            </a:r>
          </a:p>
          <a:p>
            <a:pPr>
              <a:buFontTx/>
              <a:buChar char="-"/>
            </a:pPr>
            <a:r>
              <a:rPr lang="pt-BR" i="1" dirty="0"/>
              <a:t>Tennessee </a:t>
            </a:r>
            <a:r>
              <a:rPr lang="pt-BR" dirty="0"/>
              <a:t>(EUA) </a:t>
            </a:r>
          </a:p>
          <a:p>
            <a:pPr>
              <a:buFontTx/>
              <a:buChar char="-"/>
            </a:pPr>
            <a:r>
              <a:rPr lang="pt-BR" dirty="0"/>
              <a:t>7,051 milhões de pessoas </a:t>
            </a:r>
          </a:p>
          <a:p>
            <a:pPr>
              <a:buFontTx/>
              <a:buChar char="-"/>
            </a:pPr>
            <a:r>
              <a:rPr lang="pt-BR" dirty="0"/>
              <a:t>75% da economia no setor terciário (24% no setor secundário e 1% no setor primário)</a:t>
            </a:r>
          </a:p>
          <a:p>
            <a:pPr>
              <a:buFontTx/>
              <a:buChar char="-"/>
            </a:pPr>
            <a:r>
              <a:rPr lang="pt-BR" dirty="0"/>
              <a:t>Clima subtropical úmido = Taxa de precipitação com média anual de 132 centímetros (1320 mm)</a:t>
            </a:r>
          </a:p>
        </p:txBody>
      </p:sp>
    </p:spTree>
    <p:extLst>
      <p:ext uri="{BB962C8B-B14F-4D97-AF65-F5344CB8AC3E}">
        <p14:creationId xmlns:p14="http://schemas.microsoft.com/office/powerpoint/2010/main" val="133125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C8629-E36E-7C3B-7200-F8B1C0D2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3- Materiais e Métodos</a:t>
            </a:r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1C4DF0D4-73D5-3106-0620-F1397A909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AD9567B-BCC1-2D8E-DC12-05DC7B58B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Caracterização do Desastre</a:t>
            </a:r>
          </a:p>
          <a:p>
            <a:pPr>
              <a:buFontTx/>
              <a:buChar char="-"/>
            </a:pPr>
            <a:r>
              <a:rPr lang="pt-BR" dirty="0"/>
              <a:t>01/05/2010 e 02/05/2010</a:t>
            </a:r>
          </a:p>
          <a:p>
            <a:pPr>
              <a:buFontTx/>
              <a:buChar char="-"/>
            </a:pPr>
            <a:r>
              <a:rPr lang="pt-BR" dirty="0"/>
              <a:t>19 pessoas morreram</a:t>
            </a:r>
          </a:p>
          <a:p>
            <a:pPr>
              <a:buFontTx/>
              <a:buChar char="-"/>
            </a:pPr>
            <a:r>
              <a:rPr lang="pt-BR" dirty="0"/>
              <a:t>Mais de 2 bilhões de dólares em prejuízos</a:t>
            </a:r>
          </a:p>
          <a:p>
            <a:pPr>
              <a:buFontTx/>
              <a:buChar char="-"/>
            </a:pPr>
            <a:r>
              <a:rPr lang="pt-BR" dirty="0"/>
              <a:t>480 mm de chuva (36% da média anual)</a:t>
            </a:r>
          </a:p>
        </p:txBody>
      </p:sp>
    </p:spTree>
    <p:extLst>
      <p:ext uri="{BB962C8B-B14F-4D97-AF65-F5344CB8AC3E}">
        <p14:creationId xmlns:p14="http://schemas.microsoft.com/office/powerpoint/2010/main" val="1483856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C8629-E36E-7C3B-7200-F8B1C0D2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3- Materiais e Métodos</a:t>
            </a:r>
          </a:p>
        </p:txBody>
      </p:sp>
      <p:pic>
        <p:nvPicPr>
          <p:cNvPr id="6" name="Espaço Reservado para Conteúdo 5" descr="Uma imagem contendo Texto&#10;&#10;Descrição gerada automaticamente">
            <a:extLst>
              <a:ext uri="{FF2B5EF4-FFF2-40B4-BE49-F238E27FC236}">
                <a16:creationId xmlns:a16="http://schemas.microsoft.com/office/drawing/2014/main" id="{7C89770C-D405-7AD6-F1A6-853A32698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8" y="2425342"/>
            <a:ext cx="8644283" cy="1415333"/>
          </a:xfrm>
        </p:spPr>
      </p:pic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1C4DF0D4-73D5-3106-0620-F1397A909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C8629-E36E-7C3B-7200-F8B1C0D2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3- Materiais e Métodos</a:t>
            </a:r>
          </a:p>
        </p:txBody>
      </p:sp>
      <p:pic>
        <p:nvPicPr>
          <p:cNvPr id="6" name="Espaço Reservado para Conteúdo 5" descr="Uma imagem contendo Texto&#10;&#10;Descrição gerada automaticamente">
            <a:extLst>
              <a:ext uri="{FF2B5EF4-FFF2-40B4-BE49-F238E27FC236}">
                <a16:creationId xmlns:a16="http://schemas.microsoft.com/office/drawing/2014/main" id="{7C89770C-D405-7AD6-F1A6-853A32698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8" y="2425342"/>
            <a:ext cx="8644283" cy="1415333"/>
          </a:xfrm>
        </p:spPr>
      </p:pic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1C4DF0D4-73D5-3106-0620-F1397A909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AD22C41-6A7B-27E2-FAC1-D6F04E5E64CA}"/>
              </a:ext>
            </a:extLst>
          </p:cNvPr>
          <p:cNvSpPr/>
          <p:nvPr/>
        </p:nvSpPr>
        <p:spPr>
          <a:xfrm>
            <a:off x="628649" y="2584580"/>
            <a:ext cx="1442747" cy="111034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29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C8629-E36E-7C3B-7200-F8B1C0D2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3- 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A90CF-20C5-A7B4-9EF5-ACC419E15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Rede social georreferenciada: </a:t>
            </a:r>
            <a:r>
              <a:rPr lang="pt-BR" i="1" dirty="0" err="1"/>
              <a:t>Gowalla</a:t>
            </a:r>
            <a:r>
              <a:rPr lang="pt-BR" i="1" dirty="0"/>
              <a:t> </a:t>
            </a:r>
            <a:r>
              <a:rPr lang="pt-BR" dirty="0"/>
              <a:t>(2009)</a:t>
            </a:r>
          </a:p>
          <a:p>
            <a:r>
              <a:rPr lang="pt-BR" dirty="0">
                <a:hlinkClick r:id="rId2"/>
              </a:rPr>
              <a:t>https://snap.stanford.edu/data/loc-Gowalla.html</a:t>
            </a:r>
            <a:r>
              <a:rPr lang="pt-BR" dirty="0"/>
              <a:t> (2010)</a:t>
            </a:r>
          </a:p>
          <a:p>
            <a:r>
              <a:rPr lang="pt-BR" dirty="0"/>
              <a:t>6.442.892 registros = 196.591 vértices e 95.327 arestas</a:t>
            </a:r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1C4DF0D4-73D5-3106-0620-F1397A909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43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C8629-E36E-7C3B-7200-F8B1C0D2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3- Materiais e Métodos</a:t>
            </a:r>
          </a:p>
        </p:txBody>
      </p:sp>
      <p:pic>
        <p:nvPicPr>
          <p:cNvPr id="6" name="Espaço Reservado para Conteúdo 5" descr="Uma imagem contendo Texto&#10;&#10;Descrição gerada automaticamente">
            <a:extLst>
              <a:ext uri="{FF2B5EF4-FFF2-40B4-BE49-F238E27FC236}">
                <a16:creationId xmlns:a16="http://schemas.microsoft.com/office/drawing/2014/main" id="{7C89770C-D405-7AD6-F1A6-853A32698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8" y="2432084"/>
            <a:ext cx="8644283" cy="1415333"/>
          </a:xfrm>
        </p:spPr>
      </p:pic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1C4DF0D4-73D5-3106-0620-F1397A909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AD22C41-6A7B-27E2-FAC1-D6F04E5E64CA}"/>
              </a:ext>
            </a:extLst>
          </p:cNvPr>
          <p:cNvSpPr/>
          <p:nvPr/>
        </p:nvSpPr>
        <p:spPr>
          <a:xfrm>
            <a:off x="2429457" y="2584579"/>
            <a:ext cx="1946600" cy="111034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24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C8629-E36E-7C3B-7200-F8B1C0D2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3- 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A90CF-20C5-A7B4-9EF5-ACC419E15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/>
              <a:t>GeoPandas</a:t>
            </a:r>
            <a:r>
              <a:rPr lang="pt-BR" dirty="0"/>
              <a:t> = Filtro dos pontos contidos no interior da geometria do estado do </a:t>
            </a:r>
            <a:r>
              <a:rPr lang="pt-BR" i="1" dirty="0"/>
              <a:t>Tennessee </a:t>
            </a:r>
            <a:r>
              <a:rPr lang="pt-BR" dirty="0"/>
              <a:t>(EUA). </a:t>
            </a:r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1C4DF0D4-73D5-3106-0620-F1397A909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2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C8629-E36E-7C3B-7200-F8B1C0D2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3- Materiais e Métodos</a:t>
            </a:r>
          </a:p>
        </p:txBody>
      </p:sp>
      <p:pic>
        <p:nvPicPr>
          <p:cNvPr id="6" name="Espaço Reservado para Conteúdo 5" descr="Uma imagem contendo Texto&#10;&#10;Descrição gerada automaticamente">
            <a:extLst>
              <a:ext uri="{FF2B5EF4-FFF2-40B4-BE49-F238E27FC236}">
                <a16:creationId xmlns:a16="http://schemas.microsoft.com/office/drawing/2014/main" id="{7C89770C-D405-7AD6-F1A6-853A32698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8" y="2432084"/>
            <a:ext cx="8644283" cy="1415333"/>
          </a:xfrm>
        </p:spPr>
      </p:pic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1C4DF0D4-73D5-3106-0620-F1397A909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AD22C41-6A7B-27E2-FAC1-D6F04E5E64CA}"/>
              </a:ext>
            </a:extLst>
          </p:cNvPr>
          <p:cNvSpPr/>
          <p:nvPr/>
        </p:nvSpPr>
        <p:spPr>
          <a:xfrm>
            <a:off x="4762110" y="2584579"/>
            <a:ext cx="2133212" cy="111034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80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Introdução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Fundamentação Teórica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Materiais e Métodos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Resultados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Conclusão e Trabalhos Futuros</a:t>
            </a:r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9A272117-E7AA-EF5B-1196-1786DE98E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99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C8629-E36E-7C3B-7200-F8B1C0D2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3- 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A90CF-20C5-A7B4-9EF5-ACC419E15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/>
              <a:t>DuckDB</a:t>
            </a:r>
            <a:r>
              <a:rPr lang="pt-BR" i="1" dirty="0"/>
              <a:t> </a:t>
            </a:r>
            <a:r>
              <a:rPr lang="pt-BR" dirty="0"/>
              <a:t>= SQL para o filtro pelas datas de interesse (07 dias antes/ durante/ 07 dias depois)</a:t>
            </a:r>
            <a:endParaRPr lang="pt-BR" i="1" dirty="0"/>
          </a:p>
          <a:p>
            <a:endParaRPr lang="pt-BR" dirty="0"/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1C4DF0D4-73D5-3106-0620-F1397A909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43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C8629-E36E-7C3B-7200-F8B1C0D2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3- Materiais e Métodos</a:t>
            </a:r>
          </a:p>
        </p:txBody>
      </p:sp>
      <p:pic>
        <p:nvPicPr>
          <p:cNvPr id="6" name="Espaço Reservado para Conteúdo 5" descr="Uma imagem contendo Texto&#10;&#10;Descrição gerada automaticamente">
            <a:extLst>
              <a:ext uri="{FF2B5EF4-FFF2-40B4-BE49-F238E27FC236}">
                <a16:creationId xmlns:a16="http://schemas.microsoft.com/office/drawing/2014/main" id="{7C89770C-D405-7AD6-F1A6-853A32698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8" y="2432084"/>
            <a:ext cx="8644283" cy="1415333"/>
          </a:xfrm>
        </p:spPr>
      </p:pic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1C4DF0D4-73D5-3106-0620-F1397A909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AD22C41-6A7B-27E2-FAC1-D6F04E5E64CA}"/>
              </a:ext>
            </a:extLst>
          </p:cNvPr>
          <p:cNvSpPr/>
          <p:nvPr/>
        </p:nvSpPr>
        <p:spPr>
          <a:xfrm>
            <a:off x="7268547" y="2584579"/>
            <a:ext cx="1418252" cy="111034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765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C8629-E36E-7C3B-7200-F8B1C0D2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3- 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A90CF-20C5-A7B4-9EF5-ACC419E15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Métricas de Redes Complexas = Coeficiente de Clusterização; Grau Médio; </a:t>
            </a:r>
            <a:r>
              <a:rPr lang="pt-BR" i="1" dirty="0" err="1"/>
              <a:t>Overlap</a:t>
            </a:r>
            <a:r>
              <a:rPr lang="pt-BR" dirty="0"/>
              <a:t>; Distância Média</a:t>
            </a:r>
          </a:p>
          <a:p>
            <a:r>
              <a:rPr lang="pt-BR" dirty="0"/>
              <a:t>Análises em relação ao OSM = categoria do estabelecimento, retornada pela API do OSM: </a:t>
            </a:r>
            <a:r>
              <a:rPr lang="pt-BR" i="1" dirty="0" err="1"/>
              <a:t>Nominatim</a:t>
            </a:r>
            <a:endParaRPr lang="pt-BR" i="1" dirty="0"/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1C4DF0D4-73D5-3106-0620-F1397A909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07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1CD2F-1C73-2AA9-F1A5-F3D5CB94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4-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AE4C1D-937C-2AB4-109B-F496B5AA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Variação no Número de </a:t>
            </a:r>
            <a:r>
              <a:rPr lang="pt-BR" i="1" dirty="0"/>
              <a:t>Check-In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r>
              <a:rPr lang="pt-BR" dirty="0"/>
              <a:t>(07 dias antes)</a:t>
            </a:r>
          </a:p>
          <a:p>
            <a:pPr>
              <a:buFontTx/>
              <a:buChar char="-"/>
            </a:pPr>
            <a:r>
              <a:rPr lang="pt-BR" dirty="0"/>
              <a:t>24/04/2010 a 30/04/2010 = 231 pessoas distintas e 1045 </a:t>
            </a:r>
            <a:r>
              <a:rPr lang="pt-BR" i="1" dirty="0"/>
              <a:t>check-in 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(durante )</a:t>
            </a:r>
          </a:p>
          <a:p>
            <a:pPr>
              <a:buFontTx/>
              <a:buChar char="-"/>
            </a:pPr>
            <a:r>
              <a:rPr lang="pt-BR" dirty="0"/>
              <a:t>01/05/2010 a 02/05/2010 = 107 </a:t>
            </a:r>
            <a:r>
              <a:rPr lang="pt-BR"/>
              <a:t>pessoas distintas </a:t>
            </a:r>
            <a:r>
              <a:rPr lang="pt-BR" dirty="0"/>
              <a:t>e </a:t>
            </a:r>
            <a:r>
              <a:rPr lang="pt-BR"/>
              <a:t>258 </a:t>
            </a:r>
            <a:r>
              <a:rPr lang="pt-BR" i="1"/>
              <a:t>check-in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(07 dias depois)</a:t>
            </a:r>
          </a:p>
          <a:p>
            <a:pPr>
              <a:buFontTx/>
              <a:buChar char="-"/>
            </a:pPr>
            <a:r>
              <a:rPr lang="pt-BR" dirty="0"/>
              <a:t>03/05/2010 a 09/05/2010 = 210 pessoas distintas e 789 </a:t>
            </a:r>
            <a:r>
              <a:rPr lang="pt-BR" i="1" dirty="0"/>
              <a:t>check-in</a:t>
            </a:r>
            <a:endParaRPr lang="pt-BR" dirty="0"/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C28CC2C7-0662-CF8D-8701-E3B48C01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32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1CD2F-1C73-2AA9-F1A5-F3D5CB94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4-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AE4C1D-937C-2AB4-109B-F496B5AA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Construção do Grafo</a:t>
            </a:r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C28CC2C7-0662-CF8D-8701-E3B48C01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2C8CCDF1-F9A3-BD87-DB2A-C1A3A24C9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04" y="2456938"/>
            <a:ext cx="8336942" cy="155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56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1CD2F-1C73-2AA9-F1A5-F3D5CB94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4-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AE4C1D-937C-2AB4-109B-F496B5AA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Construção do Grafo</a:t>
            </a:r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C28CC2C7-0662-CF8D-8701-E3B48C01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2C8CCDF1-F9A3-BD87-DB2A-C1A3A24C9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04" y="2456938"/>
            <a:ext cx="8336942" cy="155105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F313076-7FD4-A6C0-7109-F1FF3D2927D4}"/>
              </a:ext>
            </a:extLst>
          </p:cNvPr>
          <p:cNvSpPr/>
          <p:nvPr/>
        </p:nvSpPr>
        <p:spPr>
          <a:xfrm>
            <a:off x="7315199" y="2456937"/>
            <a:ext cx="1341297" cy="155105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664D431-015C-409B-F66F-3ED789287E24}"/>
              </a:ext>
            </a:extLst>
          </p:cNvPr>
          <p:cNvSpPr/>
          <p:nvPr/>
        </p:nvSpPr>
        <p:spPr>
          <a:xfrm>
            <a:off x="554005" y="2456937"/>
            <a:ext cx="1078852" cy="155105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F21ABA-5384-FA6E-0BEC-3825B501D158}"/>
              </a:ext>
            </a:extLst>
          </p:cNvPr>
          <p:cNvSpPr txBox="1"/>
          <p:nvPr/>
        </p:nvSpPr>
        <p:spPr>
          <a:xfrm>
            <a:off x="1527958" y="4439254"/>
            <a:ext cx="67562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alibri (CORPO)"/>
              </a:rPr>
              <a:t>Vértices = </a:t>
            </a:r>
            <a:r>
              <a:rPr lang="pt-BR" sz="2000" i="1" dirty="0" err="1">
                <a:latin typeface="Calibri (CORPO)"/>
              </a:rPr>
              <a:t>location_id</a:t>
            </a:r>
            <a:endParaRPr lang="pt-BR" sz="2000" i="1" dirty="0">
              <a:latin typeface="Calibri (CORPO)"/>
            </a:endParaRPr>
          </a:p>
          <a:p>
            <a:r>
              <a:rPr lang="pt-BR" sz="2000" dirty="0">
                <a:latin typeface="Calibri (CORPO)"/>
              </a:rPr>
              <a:t>Arestas = Liga duas localizações </a:t>
            </a:r>
            <a:r>
              <a:rPr lang="pt-BR" sz="2000" i="1" dirty="0">
                <a:latin typeface="Calibri (CORPO)"/>
              </a:rPr>
              <a:t>(</a:t>
            </a:r>
            <a:r>
              <a:rPr lang="pt-BR" sz="2000" i="1" dirty="0" err="1">
                <a:latin typeface="Calibri (CORPO)"/>
              </a:rPr>
              <a:t>location_id</a:t>
            </a:r>
            <a:r>
              <a:rPr lang="pt-BR" sz="2000" i="1" dirty="0">
                <a:latin typeface="Calibri (CORPO)"/>
              </a:rPr>
              <a:t>), </a:t>
            </a:r>
            <a:r>
              <a:rPr lang="pt-BR" sz="2000" dirty="0">
                <a:latin typeface="Calibri (CORPO)"/>
              </a:rPr>
              <a:t>com base no </a:t>
            </a:r>
            <a:r>
              <a:rPr lang="pt-BR" sz="2000" i="1" dirty="0" err="1">
                <a:latin typeface="Calibri (CORPO)"/>
              </a:rPr>
              <a:t>user</a:t>
            </a:r>
            <a:endParaRPr lang="pt-BR" sz="2000" i="1" dirty="0">
              <a:latin typeface="Calibri (CORPO)"/>
            </a:endParaRPr>
          </a:p>
          <a:p>
            <a:r>
              <a:rPr lang="pt-BR" sz="2000" dirty="0">
                <a:latin typeface="Calibri (CORPO)"/>
              </a:rPr>
              <a:t>(respeitando a ordem cronológica)</a:t>
            </a:r>
          </a:p>
          <a:p>
            <a:r>
              <a:rPr lang="pt-BR" sz="2000" dirty="0">
                <a:latin typeface="Calibri (CORPO)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0586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1CD2F-1C73-2AA9-F1A5-F3D5CB94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4- Resultados</a:t>
            </a:r>
          </a:p>
        </p:txBody>
      </p:sp>
      <p:pic>
        <p:nvPicPr>
          <p:cNvPr id="6" name="Espaço Reservado para Conteúdo 5" descr="Diagrama&#10;&#10;Descrição gerada automaticamente">
            <a:extLst>
              <a:ext uri="{FF2B5EF4-FFF2-40B4-BE49-F238E27FC236}">
                <a16:creationId xmlns:a16="http://schemas.microsoft.com/office/drawing/2014/main" id="{D6A9D6AA-686A-C798-B1A0-A8C61B56A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91" y="1603560"/>
            <a:ext cx="3802893" cy="2511240"/>
          </a:xfrm>
        </p:spPr>
      </p:pic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C28CC2C7-0662-CF8D-8701-E3B48C017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B467F1A-F381-4B7C-3DBD-C1B5917C90B9}"/>
              </a:ext>
            </a:extLst>
          </p:cNvPr>
          <p:cNvSpPr txBox="1"/>
          <p:nvPr/>
        </p:nvSpPr>
        <p:spPr>
          <a:xfrm>
            <a:off x="297491" y="4282751"/>
            <a:ext cx="1811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 (CORPO)"/>
              </a:rPr>
              <a:t>Grafo 07 dias antes</a:t>
            </a:r>
          </a:p>
        </p:txBody>
      </p:sp>
    </p:spTree>
    <p:extLst>
      <p:ext uri="{BB962C8B-B14F-4D97-AF65-F5344CB8AC3E}">
        <p14:creationId xmlns:p14="http://schemas.microsoft.com/office/powerpoint/2010/main" val="397291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1CD2F-1C73-2AA9-F1A5-F3D5CB94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4- Resultados</a:t>
            </a:r>
          </a:p>
        </p:txBody>
      </p:sp>
      <p:pic>
        <p:nvPicPr>
          <p:cNvPr id="6" name="Espaço Reservado para Conteúdo 5" descr="Diagrama&#10;&#10;Descrição gerada automaticamente">
            <a:extLst>
              <a:ext uri="{FF2B5EF4-FFF2-40B4-BE49-F238E27FC236}">
                <a16:creationId xmlns:a16="http://schemas.microsoft.com/office/drawing/2014/main" id="{D6A9D6AA-686A-C798-B1A0-A8C61B56A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91" y="1603560"/>
            <a:ext cx="3802893" cy="2511240"/>
          </a:xfrm>
        </p:spPr>
      </p:pic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C28CC2C7-0662-CF8D-8701-E3B48C017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91152C35-EE4D-9B5E-C1E7-3DF177480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95" y="1801799"/>
            <a:ext cx="3689155" cy="237831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5AF832C-C206-E876-ED18-F32A944AFDD7}"/>
              </a:ext>
            </a:extLst>
          </p:cNvPr>
          <p:cNvSpPr txBox="1"/>
          <p:nvPr/>
        </p:nvSpPr>
        <p:spPr>
          <a:xfrm>
            <a:off x="297491" y="4282751"/>
            <a:ext cx="1811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 (CORPO)"/>
              </a:rPr>
              <a:t>Grafo 07 dias antes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4409879-4768-F669-0458-5BDD3B0D066D}"/>
              </a:ext>
            </a:extLst>
          </p:cNvPr>
          <p:cNvSpPr txBox="1"/>
          <p:nvPr/>
        </p:nvSpPr>
        <p:spPr>
          <a:xfrm>
            <a:off x="5945351" y="1407690"/>
            <a:ext cx="2569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 (CORPO)"/>
              </a:rPr>
              <a:t>Grafo nos 02 dias das chuvas</a:t>
            </a:r>
          </a:p>
        </p:txBody>
      </p:sp>
    </p:spTree>
    <p:extLst>
      <p:ext uri="{BB962C8B-B14F-4D97-AF65-F5344CB8AC3E}">
        <p14:creationId xmlns:p14="http://schemas.microsoft.com/office/powerpoint/2010/main" val="3225313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13851869-2C95-01CB-E256-A72795589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936" y="3936711"/>
            <a:ext cx="3802893" cy="25223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2D1CD2F-1C73-2AA9-F1A5-F3D5CB94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4- Resultados</a:t>
            </a:r>
          </a:p>
        </p:txBody>
      </p:sp>
      <p:pic>
        <p:nvPicPr>
          <p:cNvPr id="6" name="Espaço Reservado para Conteúdo 5" descr="Diagrama&#10;&#10;Descrição gerada automaticamente">
            <a:extLst>
              <a:ext uri="{FF2B5EF4-FFF2-40B4-BE49-F238E27FC236}">
                <a16:creationId xmlns:a16="http://schemas.microsoft.com/office/drawing/2014/main" id="{D6A9D6AA-686A-C798-B1A0-A8C61B56A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90" y="1562093"/>
            <a:ext cx="3802893" cy="2511240"/>
          </a:xfrm>
        </p:spPr>
      </p:pic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C28CC2C7-0662-CF8D-8701-E3B48C017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91152C35-EE4D-9B5E-C1E7-3DF1774805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95" y="1801799"/>
            <a:ext cx="3689155" cy="237831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03D5627-965D-2FAF-BFF4-DFC934F8FE06}"/>
              </a:ext>
            </a:extLst>
          </p:cNvPr>
          <p:cNvSpPr txBox="1"/>
          <p:nvPr/>
        </p:nvSpPr>
        <p:spPr>
          <a:xfrm>
            <a:off x="297491" y="4282751"/>
            <a:ext cx="1811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 (CORPO)"/>
              </a:rPr>
              <a:t>Grafo 07 dias antes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96B3FEB-69EE-EC5B-A7EC-66EBD631991F}"/>
              </a:ext>
            </a:extLst>
          </p:cNvPr>
          <p:cNvSpPr txBox="1"/>
          <p:nvPr/>
        </p:nvSpPr>
        <p:spPr>
          <a:xfrm>
            <a:off x="5945351" y="1407690"/>
            <a:ext cx="2569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 (CORPO)"/>
              </a:rPr>
              <a:t>Grafo nos 02 dias das chuvas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DB555CC-6D72-3187-98EA-128E9A144D73}"/>
              </a:ext>
            </a:extLst>
          </p:cNvPr>
          <p:cNvSpPr txBox="1"/>
          <p:nvPr/>
        </p:nvSpPr>
        <p:spPr>
          <a:xfrm>
            <a:off x="5945351" y="5447729"/>
            <a:ext cx="1878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 (CORPO)"/>
              </a:rPr>
              <a:t>Grafo 07 dias depois</a:t>
            </a:r>
          </a:p>
        </p:txBody>
      </p:sp>
    </p:spTree>
    <p:extLst>
      <p:ext uri="{BB962C8B-B14F-4D97-AF65-F5344CB8AC3E}">
        <p14:creationId xmlns:p14="http://schemas.microsoft.com/office/powerpoint/2010/main" val="4198932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1CD2F-1C73-2AA9-F1A5-F3D5CB94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4- Resultados</a:t>
            </a:r>
          </a:p>
        </p:txBody>
      </p:sp>
      <p:pic>
        <p:nvPicPr>
          <p:cNvPr id="6" name="Espaço Reservado para Conteúdo 5" descr="Tabela&#10;&#10;Descrição gerada automaticamente">
            <a:extLst>
              <a:ext uri="{FF2B5EF4-FFF2-40B4-BE49-F238E27FC236}">
                <a16:creationId xmlns:a16="http://schemas.microsoft.com/office/drawing/2014/main" id="{76E8FF03-E544-8236-65CE-3976E95E7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88" y="1850526"/>
            <a:ext cx="6180127" cy="1578474"/>
          </a:xfrm>
        </p:spPr>
      </p:pic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C28CC2C7-0662-CF8D-8701-E3B48C017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2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E1CBD-F776-787D-270B-482B3F3D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1-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0E3E43-1D00-52DB-69B4-EF22AFE3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ocorrência de desastres naturais é um evento capaz de iniciar efeitos em cascata com repercussões que se estendem muito além da região de ocorrência.</a:t>
            </a:r>
          </a:p>
          <a:p>
            <a:r>
              <a:rPr lang="pt-BR" dirty="0"/>
              <a:t>Dois desses efeitos observados são a mobilidade e a interação entre as pessoas diante desse cenário.</a:t>
            </a:r>
          </a:p>
          <a:p>
            <a:r>
              <a:rPr lang="pt-BR" dirty="0"/>
              <a:t>Mobilidade = Migração de pessoas</a:t>
            </a:r>
          </a:p>
          <a:p>
            <a:r>
              <a:rPr lang="pt-BR" dirty="0"/>
              <a:t>Interação social = Hábitos de socialização, como por exemplo, frequentar lugares públicos como parques, bares, restaurantes e cinemas.</a:t>
            </a:r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0FFD9AFA-44A1-D02B-136A-E7CED1376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22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1CD2F-1C73-2AA9-F1A5-F3D5CB94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4- Resultados</a:t>
            </a:r>
          </a:p>
        </p:txBody>
      </p:sp>
      <p:pic>
        <p:nvPicPr>
          <p:cNvPr id="6" name="Espaço Reservado para Conteúdo 5" descr="Tabela&#10;&#10;Descrição gerada automaticamente">
            <a:extLst>
              <a:ext uri="{FF2B5EF4-FFF2-40B4-BE49-F238E27FC236}">
                <a16:creationId xmlns:a16="http://schemas.microsoft.com/office/drawing/2014/main" id="{76E8FF03-E544-8236-65CE-3976E95E7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88" y="1850526"/>
            <a:ext cx="6180127" cy="1578474"/>
          </a:xfrm>
        </p:spPr>
      </p:pic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C28CC2C7-0662-CF8D-8701-E3B48C017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EED1A17-6E0F-5ECD-3D37-908C2191EADC}"/>
              </a:ext>
            </a:extLst>
          </p:cNvPr>
          <p:cNvSpPr txBox="1"/>
          <p:nvPr/>
        </p:nvSpPr>
        <p:spPr>
          <a:xfrm>
            <a:off x="1657588" y="3966848"/>
            <a:ext cx="6030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 (CORPO)"/>
              </a:rPr>
              <a:t>No geral, as redes formadas são desconexas e esparsas, porém isso se </a:t>
            </a:r>
          </a:p>
          <a:p>
            <a:r>
              <a:rPr lang="pt-BR" sz="1600" dirty="0">
                <a:latin typeface="Calibri (CORPO)"/>
              </a:rPr>
              <a:t>intensifica ainda mais durante o período do desastre.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6F76950-4705-20AE-585B-48249B57E97E}"/>
              </a:ext>
            </a:extLst>
          </p:cNvPr>
          <p:cNvSpPr/>
          <p:nvPr/>
        </p:nvSpPr>
        <p:spPr>
          <a:xfrm>
            <a:off x="5594685" y="1850526"/>
            <a:ext cx="1058042" cy="16764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919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1CD2F-1C73-2AA9-F1A5-F3D5CB94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4-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AE4C1D-937C-2AB4-109B-F496B5AA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Análises Realizadas</a:t>
            </a:r>
          </a:p>
          <a:p>
            <a:pPr marL="0" indent="0">
              <a:buNone/>
            </a:pPr>
            <a:r>
              <a:rPr lang="pt-BR" dirty="0"/>
              <a:t>  com API do OSM</a:t>
            </a:r>
          </a:p>
          <a:p>
            <a:endParaRPr lang="pt-BR" dirty="0"/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C28CC2C7-0662-CF8D-8701-E3B48C01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  <p:pic>
        <p:nvPicPr>
          <p:cNvPr id="5" name="Espaço Reservado para Conteúdo 9" descr="Tabela&#10;&#10;Descrição gerada automaticamente">
            <a:extLst>
              <a:ext uri="{FF2B5EF4-FFF2-40B4-BE49-F238E27FC236}">
                <a16:creationId xmlns:a16="http://schemas.microsoft.com/office/drawing/2014/main" id="{605A3B5B-03E4-E4D3-F8A2-05250BAE2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228" y="1825625"/>
            <a:ext cx="39783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20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1CD2F-1C73-2AA9-F1A5-F3D5CB94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4-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AE4C1D-937C-2AB4-109B-F496B5AA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Análises Realizadas</a:t>
            </a:r>
          </a:p>
          <a:p>
            <a:endParaRPr lang="pt-BR" dirty="0"/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C28CC2C7-0662-CF8D-8701-E3B48C01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  <p:pic>
        <p:nvPicPr>
          <p:cNvPr id="5" name="Espaço Reservado para Conteúdo 9" descr="Tabela&#10;&#10;Descrição gerada automaticamente">
            <a:extLst>
              <a:ext uri="{FF2B5EF4-FFF2-40B4-BE49-F238E27FC236}">
                <a16:creationId xmlns:a16="http://schemas.microsoft.com/office/drawing/2014/main" id="{605A3B5B-03E4-E4D3-F8A2-05250BAE2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228" y="1825625"/>
            <a:ext cx="3978366" cy="435133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EBC722F-C114-A171-F441-015C194667E2}"/>
              </a:ext>
            </a:extLst>
          </p:cNvPr>
          <p:cNvSpPr/>
          <p:nvPr/>
        </p:nvSpPr>
        <p:spPr>
          <a:xfrm>
            <a:off x="3327345" y="2211356"/>
            <a:ext cx="4124131" cy="16981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85D0518-F950-C15C-F188-3C4FADA04A6E}"/>
              </a:ext>
            </a:extLst>
          </p:cNvPr>
          <p:cNvSpPr/>
          <p:nvPr/>
        </p:nvSpPr>
        <p:spPr>
          <a:xfrm>
            <a:off x="3327344" y="4194159"/>
            <a:ext cx="4124131" cy="2845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925DC2-E5C2-9789-8C83-8A163B48E4A4}"/>
              </a:ext>
            </a:extLst>
          </p:cNvPr>
          <p:cNvSpPr txBox="1"/>
          <p:nvPr/>
        </p:nvSpPr>
        <p:spPr>
          <a:xfrm>
            <a:off x="125807" y="2323322"/>
            <a:ext cx="29532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latin typeface="Calibri (CORPO)"/>
              </a:rPr>
              <a:t>Amenity</a:t>
            </a:r>
            <a:r>
              <a:rPr lang="pt-BR" sz="1400" dirty="0">
                <a:latin typeface="Calibri (CORPO)"/>
              </a:rPr>
              <a:t>: Instalações e serviços públicos ou privados</a:t>
            </a:r>
          </a:p>
          <a:p>
            <a:r>
              <a:rPr lang="pt-BR" sz="1400" b="1" dirty="0" err="1">
                <a:latin typeface="Calibri (CORPO)"/>
              </a:rPr>
              <a:t>Place</a:t>
            </a:r>
            <a:r>
              <a:rPr lang="pt-BR" sz="1400" dirty="0">
                <a:latin typeface="Calibri (CORPO)"/>
              </a:rPr>
              <a:t>: Localidades e áreas habitadas</a:t>
            </a:r>
          </a:p>
          <a:p>
            <a:r>
              <a:rPr lang="pt-BR" sz="1400" b="1" dirty="0">
                <a:latin typeface="Calibri (CORPO)"/>
              </a:rPr>
              <a:t>Highway</a:t>
            </a:r>
            <a:r>
              <a:rPr lang="pt-BR" sz="1400" dirty="0">
                <a:latin typeface="Calibri (CORPO)"/>
              </a:rPr>
              <a:t>: Rodovias e estradas</a:t>
            </a:r>
          </a:p>
          <a:p>
            <a:r>
              <a:rPr lang="pt-BR" sz="1400" b="1" dirty="0">
                <a:latin typeface="Calibri (CORPO)"/>
              </a:rPr>
              <a:t>Shop</a:t>
            </a:r>
            <a:r>
              <a:rPr lang="pt-BR" sz="1400" dirty="0">
                <a:latin typeface="Calibri (CORPO)"/>
              </a:rPr>
              <a:t>: Locais de atividades comerciais</a:t>
            </a:r>
          </a:p>
          <a:p>
            <a:r>
              <a:rPr lang="pt-BR" sz="1400" b="1" dirty="0" err="1">
                <a:latin typeface="Calibri (CORPO)"/>
              </a:rPr>
              <a:t>Aeroway</a:t>
            </a:r>
            <a:r>
              <a:rPr lang="pt-BR" sz="1400" dirty="0">
                <a:latin typeface="Calibri (CORPO)"/>
              </a:rPr>
              <a:t>: Aviação e infraestrutura de aeroportos</a:t>
            </a:r>
          </a:p>
          <a:p>
            <a:r>
              <a:rPr lang="pt-BR" sz="1400" b="1" dirty="0" err="1">
                <a:latin typeface="Calibri (CORPO)"/>
              </a:rPr>
              <a:t>Tourism</a:t>
            </a:r>
            <a:r>
              <a:rPr lang="pt-BR" sz="1400" dirty="0">
                <a:latin typeface="Calibri (CORPO)"/>
              </a:rPr>
              <a:t>: Turismo e atividades turísticas em geral.</a:t>
            </a:r>
          </a:p>
          <a:p>
            <a:r>
              <a:rPr lang="pt-BR" sz="1400" b="1" dirty="0" err="1">
                <a:latin typeface="Calibri (CORPO)"/>
              </a:rPr>
              <a:t>Leisure</a:t>
            </a:r>
            <a:r>
              <a:rPr lang="pt-BR" sz="1400" dirty="0">
                <a:latin typeface="Calibri (CORPO)"/>
              </a:rPr>
              <a:t>: Áreas destinadas ao lazer e recreação</a:t>
            </a:r>
          </a:p>
        </p:txBody>
      </p:sp>
    </p:spTree>
    <p:extLst>
      <p:ext uri="{BB962C8B-B14F-4D97-AF65-F5344CB8AC3E}">
        <p14:creationId xmlns:p14="http://schemas.microsoft.com/office/powerpoint/2010/main" val="1314356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1CD2F-1C73-2AA9-F1A5-F3D5CB94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4-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AE4C1D-937C-2AB4-109B-F496B5AA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Análises Realizadas</a:t>
            </a:r>
          </a:p>
          <a:p>
            <a:endParaRPr lang="pt-BR" dirty="0"/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C28CC2C7-0662-CF8D-8701-E3B48C01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  <p:pic>
        <p:nvPicPr>
          <p:cNvPr id="5" name="Espaço Reservado para Conteúdo 9" descr="Tabela&#10;&#10;Descrição gerada automaticamente">
            <a:extLst>
              <a:ext uri="{FF2B5EF4-FFF2-40B4-BE49-F238E27FC236}">
                <a16:creationId xmlns:a16="http://schemas.microsoft.com/office/drawing/2014/main" id="{605A3B5B-03E4-E4D3-F8A2-05250BAE2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228" y="1825625"/>
            <a:ext cx="3978366" cy="435133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EBC722F-C114-A171-F441-015C194667E2}"/>
              </a:ext>
            </a:extLst>
          </p:cNvPr>
          <p:cNvSpPr/>
          <p:nvPr/>
        </p:nvSpPr>
        <p:spPr>
          <a:xfrm>
            <a:off x="3300543" y="3909624"/>
            <a:ext cx="4124131" cy="2845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85D0518-F950-C15C-F188-3C4FADA04A6E}"/>
              </a:ext>
            </a:extLst>
          </p:cNvPr>
          <p:cNvSpPr/>
          <p:nvPr/>
        </p:nvSpPr>
        <p:spPr>
          <a:xfrm>
            <a:off x="3327345" y="4758710"/>
            <a:ext cx="4124131" cy="2845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4A7F7B5-5B70-F126-8D34-93797ECE7840}"/>
              </a:ext>
            </a:extLst>
          </p:cNvPr>
          <p:cNvSpPr/>
          <p:nvPr/>
        </p:nvSpPr>
        <p:spPr>
          <a:xfrm>
            <a:off x="3300543" y="5281322"/>
            <a:ext cx="4124131" cy="8956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2561EC3-ABE2-6BAA-281B-7E5EE1D71FC8}"/>
              </a:ext>
            </a:extLst>
          </p:cNvPr>
          <p:cNvSpPr txBox="1"/>
          <p:nvPr/>
        </p:nvSpPr>
        <p:spPr>
          <a:xfrm>
            <a:off x="242678" y="2400856"/>
            <a:ext cx="29532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Calibri (CORPO)"/>
              </a:rPr>
              <a:t>Building</a:t>
            </a:r>
            <a:r>
              <a:rPr lang="pt-BR" sz="1400" dirty="0">
                <a:latin typeface="Calibri (CORPO)"/>
              </a:rPr>
              <a:t>: Localização e tipo de edifícios e estruturas</a:t>
            </a:r>
            <a:endParaRPr lang="pt-BR" sz="1400" b="1" dirty="0">
              <a:latin typeface="Calibri (CORPO)"/>
            </a:endParaRPr>
          </a:p>
          <a:p>
            <a:r>
              <a:rPr lang="pt-BR" sz="1400" b="1" dirty="0" err="1">
                <a:latin typeface="Calibri (CORPO)"/>
              </a:rPr>
              <a:t>Historic</a:t>
            </a:r>
            <a:r>
              <a:rPr lang="pt-BR" sz="1400" b="1" dirty="0">
                <a:latin typeface="Calibri (CORPO)"/>
              </a:rPr>
              <a:t>: </a:t>
            </a:r>
            <a:r>
              <a:rPr lang="pt-BR" sz="1400" dirty="0">
                <a:latin typeface="Calibri (CORPO)"/>
              </a:rPr>
              <a:t>Elementos que têm um significado histórico ou arqueológico</a:t>
            </a:r>
          </a:p>
          <a:p>
            <a:r>
              <a:rPr lang="pt-BR" sz="1400" b="1" dirty="0">
                <a:latin typeface="Calibri (CORPO)"/>
              </a:rPr>
              <a:t>Railway: </a:t>
            </a:r>
            <a:r>
              <a:rPr lang="pt-BR" sz="1400" dirty="0">
                <a:latin typeface="Calibri (CORPO)"/>
              </a:rPr>
              <a:t>Ferrovias e infraestrutura ferroviária </a:t>
            </a:r>
          </a:p>
          <a:p>
            <a:r>
              <a:rPr lang="pt-BR" sz="1400" b="1" dirty="0">
                <a:latin typeface="Calibri (CORPO)"/>
              </a:rPr>
              <a:t>Craft: </a:t>
            </a:r>
            <a:r>
              <a:rPr lang="pt-BR" sz="1400" dirty="0">
                <a:latin typeface="Calibri (CORPO)"/>
              </a:rPr>
              <a:t>Atividades artesanais ou manufatureiras</a:t>
            </a:r>
          </a:p>
          <a:p>
            <a:r>
              <a:rPr lang="pt-BR" sz="1400" b="1" dirty="0" err="1">
                <a:latin typeface="Calibri (CORPO)"/>
              </a:rPr>
              <a:t>Aerialway</a:t>
            </a:r>
            <a:r>
              <a:rPr lang="pt-BR" sz="1400" dirty="0">
                <a:latin typeface="Calibri (CORPO)"/>
              </a:rPr>
              <a:t>: Tipos de transportes aéreos, como teleféricos, </a:t>
            </a:r>
            <a:r>
              <a:rPr lang="pt-BR" sz="1400" dirty="0" err="1">
                <a:latin typeface="Calibri (CORPO)"/>
              </a:rPr>
              <a:t>telecadeiras</a:t>
            </a:r>
            <a:r>
              <a:rPr lang="pt-BR" sz="1400" dirty="0">
                <a:latin typeface="Calibri (CORPO)"/>
              </a:rPr>
              <a:t>, teleféricos, etc. </a:t>
            </a:r>
          </a:p>
        </p:txBody>
      </p:sp>
    </p:spTree>
    <p:extLst>
      <p:ext uri="{BB962C8B-B14F-4D97-AF65-F5344CB8AC3E}">
        <p14:creationId xmlns:p14="http://schemas.microsoft.com/office/powerpoint/2010/main" val="3142912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1CD2F-1C73-2AA9-F1A5-F3D5CB94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4- Resultados</a:t>
            </a:r>
          </a:p>
        </p:txBody>
      </p:sp>
      <p:pic>
        <p:nvPicPr>
          <p:cNvPr id="6" name="Espaço Reservado para Conteúdo 5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B4EDB48F-E5B5-3022-DFF1-5D6447349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46" y="1400929"/>
            <a:ext cx="5199483" cy="4761095"/>
          </a:xfrm>
        </p:spPr>
      </p:pic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C28CC2C7-0662-CF8D-8701-E3B48C017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4BB89FB-C94B-109D-A6BA-6F7B1849F63D}"/>
              </a:ext>
            </a:extLst>
          </p:cNvPr>
          <p:cNvSpPr txBox="1"/>
          <p:nvPr/>
        </p:nvSpPr>
        <p:spPr>
          <a:xfrm>
            <a:off x="7088931" y="1400929"/>
            <a:ext cx="1224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 (CORPO)"/>
              </a:rPr>
              <a:t>07dias antes</a:t>
            </a:r>
          </a:p>
        </p:txBody>
      </p:sp>
    </p:spTree>
    <p:extLst>
      <p:ext uri="{BB962C8B-B14F-4D97-AF65-F5344CB8AC3E}">
        <p14:creationId xmlns:p14="http://schemas.microsoft.com/office/powerpoint/2010/main" val="3289372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1CD2F-1C73-2AA9-F1A5-F3D5CB94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4- Resultados</a:t>
            </a:r>
          </a:p>
        </p:txBody>
      </p:sp>
      <p:pic>
        <p:nvPicPr>
          <p:cNvPr id="6" name="Espaço Reservado para Conteúdo 5" descr="Gráfico, Gráfico de barras&#10;&#10;Descrição gerada automaticamente">
            <a:extLst>
              <a:ext uri="{FF2B5EF4-FFF2-40B4-BE49-F238E27FC236}">
                <a16:creationId xmlns:a16="http://schemas.microsoft.com/office/drawing/2014/main" id="{AD8D684E-1439-2149-0AF1-8A8A3594F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998" y="1400929"/>
            <a:ext cx="5238905" cy="4605743"/>
          </a:xfrm>
        </p:spPr>
      </p:pic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C28CC2C7-0662-CF8D-8701-E3B48C017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B8EF964-A52D-A6FD-51F4-7B7435E363C9}"/>
              </a:ext>
            </a:extLst>
          </p:cNvPr>
          <p:cNvSpPr txBox="1"/>
          <p:nvPr/>
        </p:nvSpPr>
        <p:spPr>
          <a:xfrm>
            <a:off x="6980903" y="1402266"/>
            <a:ext cx="2149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 (CORPO)"/>
              </a:rPr>
              <a:t>Nos 02 dias de desastre</a:t>
            </a:r>
          </a:p>
        </p:txBody>
      </p:sp>
    </p:spTree>
    <p:extLst>
      <p:ext uri="{BB962C8B-B14F-4D97-AF65-F5344CB8AC3E}">
        <p14:creationId xmlns:p14="http://schemas.microsoft.com/office/powerpoint/2010/main" val="3833485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1CD2F-1C73-2AA9-F1A5-F3D5CB94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4- Resultados</a:t>
            </a:r>
          </a:p>
        </p:txBody>
      </p:sp>
      <p:pic>
        <p:nvPicPr>
          <p:cNvPr id="6" name="Espaço Reservado para Conteúdo 5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BB87AB2E-DB25-9514-DE6E-A56166656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74" y="1457691"/>
            <a:ext cx="5553114" cy="4861634"/>
          </a:xfrm>
        </p:spPr>
      </p:pic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C28CC2C7-0662-CF8D-8701-E3B48C017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1FFE800-904F-25B0-BFCE-B972E74FB2D6}"/>
              </a:ext>
            </a:extLst>
          </p:cNvPr>
          <p:cNvSpPr txBox="1"/>
          <p:nvPr/>
        </p:nvSpPr>
        <p:spPr>
          <a:xfrm>
            <a:off x="7088931" y="1400929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 (CORPO)"/>
              </a:rPr>
              <a:t>07dias após</a:t>
            </a:r>
          </a:p>
        </p:txBody>
      </p:sp>
    </p:spTree>
    <p:extLst>
      <p:ext uri="{BB962C8B-B14F-4D97-AF65-F5344CB8AC3E}">
        <p14:creationId xmlns:p14="http://schemas.microsoft.com/office/powerpoint/2010/main" val="3732535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1CD2F-1C73-2AA9-F1A5-F3D5CB94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4- Resultados</a:t>
            </a:r>
          </a:p>
        </p:txBody>
      </p:sp>
      <p:pic>
        <p:nvPicPr>
          <p:cNvPr id="6" name="Espaço Reservado para Conteúdo 5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BB87AB2E-DB25-9514-DE6E-A56166656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17" y="2671218"/>
            <a:ext cx="4422711" cy="3821656"/>
          </a:xfrm>
        </p:spPr>
      </p:pic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C28CC2C7-0662-CF8D-8701-E3B48C017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  <p:pic>
        <p:nvPicPr>
          <p:cNvPr id="3" name="Espaço Reservado para Conteúdo 5" descr="Gráfico, Gráfico de barras&#10;&#10;Descrição gerada automaticamente">
            <a:extLst>
              <a:ext uri="{FF2B5EF4-FFF2-40B4-BE49-F238E27FC236}">
                <a16:creationId xmlns:a16="http://schemas.microsoft.com/office/drawing/2014/main" id="{3739726C-6D5E-A8E2-19B5-A7DAD5064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24" y="2056850"/>
            <a:ext cx="4422710" cy="3251394"/>
          </a:xfrm>
          <a:prstGeom prst="rect">
            <a:avLst/>
          </a:prstGeom>
        </p:spPr>
      </p:pic>
      <p:pic>
        <p:nvPicPr>
          <p:cNvPr id="5" name="Espaço Reservado para Conteúdo 5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1850B734-2F88-E012-0B3F-C359A8DF04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462357"/>
            <a:ext cx="3999122" cy="346028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89D53F0-318E-069D-EDB2-2A7F0D9A5A60}"/>
              </a:ext>
            </a:extLst>
          </p:cNvPr>
          <p:cNvSpPr/>
          <p:nvPr/>
        </p:nvSpPr>
        <p:spPr>
          <a:xfrm>
            <a:off x="1632857" y="5822302"/>
            <a:ext cx="1511559" cy="4664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59826D9-C1C2-8298-50EA-215305B7AEC5}"/>
              </a:ext>
            </a:extLst>
          </p:cNvPr>
          <p:cNvSpPr/>
          <p:nvPr/>
        </p:nvSpPr>
        <p:spPr>
          <a:xfrm>
            <a:off x="3567404" y="4761723"/>
            <a:ext cx="1648408" cy="4664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7D1AF40-5B06-19B0-B878-EB59997CBA10}"/>
              </a:ext>
            </a:extLst>
          </p:cNvPr>
          <p:cNvSpPr/>
          <p:nvPr/>
        </p:nvSpPr>
        <p:spPr>
          <a:xfrm>
            <a:off x="4668416" y="3265216"/>
            <a:ext cx="1312085" cy="4664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59D154-46E9-69B4-33D1-97E48BCB59F9}"/>
              </a:ext>
            </a:extLst>
          </p:cNvPr>
          <p:cNvSpPr txBox="1"/>
          <p:nvPr/>
        </p:nvSpPr>
        <p:spPr>
          <a:xfrm>
            <a:off x="706792" y="1454186"/>
            <a:ext cx="1269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 (CORPO)"/>
              </a:rPr>
              <a:t>Semelhanças</a:t>
            </a:r>
          </a:p>
        </p:txBody>
      </p:sp>
    </p:spTree>
    <p:extLst>
      <p:ext uri="{BB962C8B-B14F-4D97-AF65-F5344CB8AC3E}">
        <p14:creationId xmlns:p14="http://schemas.microsoft.com/office/powerpoint/2010/main" val="2658190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1CD2F-1C73-2AA9-F1A5-F3D5CB94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4- Resultados</a:t>
            </a:r>
          </a:p>
        </p:txBody>
      </p:sp>
      <p:pic>
        <p:nvPicPr>
          <p:cNvPr id="6" name="Espaço Reservado para Conteúdo 5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BB87AB2E-DB25-9514-DE6E-A56166656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17" y="2671218"/>
            <a:ext cx="4422711" cy="3821656"/>
          </a:xfrm>
        </p:spPr>
      </p:pic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C28CC2C7-0662-CF8D-8701-E3B48C017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  <p:pic>
        <p:nvPicPr>
          <p:cNvPr id="3" name="Espaço Reservado para Conteúdo 5" descr="Gráfico, Gráfico de barras&#10;&#10;Descrição gerada automaticamente">
            <a:extLst>
              <a:ext uri="{FF2B5EF4-FFF2-40B4-BE49-F238E27FC236}">
                <a16:creationId xmlns:a16="http://schemas.microsoft.com/office/drawing/2014/main" id="{3739726C-6D5E-A8E2-19B5-A7DAD5064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24" y="2056850"/>
            <a:ext cx="4422710" cy="3251394"/>
          </a:xfrm>
          <a:prstGeom prst="rect">
            <a:avLst/>
          </a:prstGeom>
        </p:spPr>
      </p:pic>
      <p:pic>
        <p:nvPicPr>
          <p:cNvPr id="5" name="Espaço Reservado para Conteúdo 5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1850B734-2F88-E012-0B3F-C359A8DF04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462357"/>
            <a:ext cx="3999122" cy="346028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89D53F0-318E-069D-EDB2-2A7F0D9A5A60}"/>
              </a:ext>
            </a:extLst>
          </p:cNvPr>
          <p:cNvSpPr/>
          <p:nvPr/>
        </p:nvSpPr>
        <p:spPr>
          <a:xfrm>
            <a:off x="3172408" y="5786283"/>
            <a:ext cx="317241" cy="4664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59826D9-C1C2-8298-50EA-215305B7AEC5}"/>
              </a:ext>
            </a:extLst>
          </p:cNvPr>
          <p:cNvSpPr/>
          <p:nvPr/>
        </p:nvSpPr>
        <p:spPr>
          <a:xfrm>
            <a:off x="5358882" y="4730878"/>
            <a:ext cx="360783" cy="4664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7D1AF40-5B06-19B0-B878-EB59997CBA10}"/>
              </a:ext>
            </a:extLst>
          </p:cNvPr>
          <p:cNvSpPr/>
          <p:nvPr/>
        </p:nvSpPr>
        <p:spPr>
          <a:xfrm>
            <a:off x="5980502" y="3216076"/>
            <a:ext cx="317662" cy="4664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E39189E-C9D7-8312-E480-2B587E903DBA}"/>
              </a:ext>
            </a:extLst>
          </p:cNvPr>
          <p:cNvSpPr txBox="1"/>
          <p:nvPr/>
        </p:nvSpPr>
        <p:spPr>
          <a:xfrm>
            <a:off x="628649" y="1405917"/>
            <a:ext cx="1059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 (CORPO)"/>
              </a:rPr>
              <a:t>Diferenças</a:t>
            </a:r>
          </a:p>
        </p:txBody>
      </p:sp>
    </p:spTree>
    <p:extLst>
      <p:ext uri="{BB962C8B-B14F-4D97-AF65-F5344CB8AC3E}">
        <p14:creationId xmlns:p14="http://schemas.microsoft.com/office/powerpoint/2010/main" val="379215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1CD2F-1C73-2AA9-F1A5-F3D5CB94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5- Conclusão e 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AE4C1D-937C-2AB4-109B-F496B5AA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Observou-se que desastres naturais frequentemente resultam em migrações forçadas, que não apenas alteram a demografia das áreas afetadas, mas também criam novas redes de interação social em regiões de destino. </a:t>
            </a:r>
          </a:p>
          <a:p>
            <a:r>
              <a:rPr lang="pt-BR" dirty="0"/>
              <a:t>Análise das interações sociais revelou que, após desastres, há uma tendência inicial de retração social, mas certos hábitos permanecem constantes ao longo do tempo.</a:t>
            </a:r>
          </a:p>
          <a:p>
            <a:r>
              <a:rPr lang="pt-BR" dirty="0"/>
              <a:t>Trabalhos futuros: Investigar o tipo exato do estabelecimento visitado e não somente a sua classe; Explorar outras técnicas para análise dos grafos; </a:t>
            </a:r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56823159-0FAE-8281-D9C7-A6499D89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5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E1CBD-F776-787D-270B-482B3F3D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1-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0E3E43-1D00-52DB-69B4-EF22AFE3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  <a:p>
            <a:r>
              <a:rPr lang="pt-BR" dirty="0"/>
              <a:t>Objetivo Geral = Compreender e identificar a variabilidade populacional e os principais aspectos de interação social decorrentes da ocorrência de desastres naturais.</a:t>
            </a:r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0FFD9AFA-44A1-D02B-136A-E7CED1376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63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5E395D6-3593-4FAD-9086-CEB5CDB1C624}"/>
              </a:ext>
            </a:extLst>
          </p:cNvPr>
          <p:cNvSpPr txBox="1"/>
          <p:nvPr/>
        </p:nvSpPr>
        <p:spPr>
          <a:xfrm>
            <a:off x="4114098" y="1983397"/>
            <a:ext cx="14164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/>
              <a:t>Obrigado!</a:t>
            </a:r>
          </a:p>
          <a:p>
            <a:r>
              <a:rPr lang="pt-BR" sz="2100" dirty="0"/>
              <a:t> Dúvidas?</a:t>
            </a:r>
          </a:p>
        </p:txBody>
      </p:sp>
      <p:pic>
        <p:nvPicPr>
          <p:cNvPr id="2" name="Imagem 1" descr="Código QR&#10;&#10;Descrição gerada automaticamente">
            <a:extLst>
              <a:ext uri="{FF2B5EF4-FFF2-40B4-BE49-F238E27FC236}">
                <a16:creationId xmlns:a16="http://schemas.microsoft.com/office/drawing/2014/main" id="{DBDB00BB-16A9-E7DC-B735-E4A54C411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098" y="4992230"/>
            <a:ext cx="1320437" cy="134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1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E1CBD-F776-787D-270B-482B3F3D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1-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0E3E43-1D00-52DB-69B4-EF22AFE3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  <a:p>
            <a:r>
              <a:rPr lang="pt-BR" dirty="0"/>
              <a:t>Objetivos Específicos </a:t>
            </a:r>
          </a:p>
          <a:p>
            <a:pPr>
              <a:buFontTx/>
              <a:buChar char="-"/>
            </a:pPr>
            <a:r>
              <a:rPr lang="pt-BR" dirty="0"/>
              <a:t>Analisar a variabilidade populacional em regiões afetadas por desastres naturais;</a:t>
            </a:r>
          </a:p>
          <a:p>
            <a:pPr>
              <a:buFontTx/>
              <a:buChar char="-"/>
            </a:pPr>
            <a:r>
              <a:rPr lang="pt-BR" dirty="0"/>
              <a:t>Examinar os impactos sociais decorrentes de desastres naturais;</a:t>
            </a:r>
          </a:p>
          <a:p>
            <a:pPr>
              <a:buFontTx/>
              <a:buChar char="-"/>
            </a:pPr>
            <a:r>
              <a:rPr lang="pt-BR" dirty="0"/>
              <a:t>Estudar a interação social antes, durante e após a ocorrência de desastres naturais.</a:t>
            </a:r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0FFD9AFA-44A1-D02B-136A-E7CED1376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E1CBD-F776-787D-270B-482B3F3D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1-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0E3E43-1D00-52DB-69B4-EF22AFE3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Contribuições</a:t>
            </a:r>
          </a:p>
          <a:p>
            <a:pPr>
              <a:buFontTx/>
              <a:buChar char="-"/>
            </a:pPr>
            <a:r>
              <a:rPr lang="pt-BR" dirty="0"/>
              <a:t>Redes Complexas Geográficas = Redes Complexas + Dados Geográficos </a:t>
            </a:r>
          </a:p>
          <a:p>
            <a:pPr>
              <a:buFontTx/>
              <a:buChar char="-"/>
            </a:pPr>
            <a:r>
              <a:rPr lang="pt-BR" dirty="0"/>
              <a:t>ODS da ONU</a:t>
            </a:r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0FFD9AFA-44A1-D02B-136A-E7CED1376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1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75822-5675-B3D4-4B16-4EA5093F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1- Introdução</a:t>
            </a:r>
          </a:p>
        </p:txBody>
      </p:sp>
      <p:pic>
        <p:nvPicPr>
          <p:cNvPr id="5" name="Espaço Reservado para Conteúdo 4" descr="Uma imagem contendo Aplicativo&#10;&#10;Descrição gerada automaticamente">
            <a:extLst>
              <a:ext uri="{FF2B5EF4-FFF2-40B4-BE49-F238E27FC236}">
                <a16:creationId xmlns:a16="http://schemas.microsoft.com/office/drawing/2014/main" id="{F9B1556D-8DB5-713D-9F70-9C4D91830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22" y="2648384"/>
            <a:ext cx="6844728" cy="3137899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4EF0AF2-EC44-2421-0DB1-AE4379F6EC10}"/>
              </a:ext>
            </a:extLst>
          </p:cNvPr>
          <p:cNvSpPr txBox="1"/>
          <p:nvPr/>
        </p:nvSpPr>
        <p:spPr>
          <a:xfrm>
            <a:off x="628650" y="1526598"/>
            <a:ext cx="688650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100" dirty="0">
                <a:latin typeface="Calibri (CORPO)"/>
              </a:rPr>
              <a:t>Contribuições</a:t>
            </a:r>
          </a:p>
          <a:p>
            <a:endParaRPr lang="pt-BR" sz="2100" dirty="0">
              <a:latin typeface="Calibri (CORPO)"/>
            </a:endParaRPr>
          </a:p>
          <a:p>
            <a:r>
              <a:rPr lang="pt-BR" sz="2100" dirty="0">
                <a:latin typeface="Calibri (CORPO)"/>
              </a:rPr>
              <a:t>-Objetivos para o Desenvolvimento Sustentável (ODS - ONU)</a:t>
            </a: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6FF46556-5942-61D0-08FE-822713280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3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75822-5675-B3D4-4B16-4EA5093F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1- Introdução</a:t>
            </a:r>
          </a:p>
        </p:txBody>
      </p:sp>
      <p:pic>
        <p:nvPicPr>
          <p:cNvPr id="5" name="Espaço Reservado para Conteúdo 4" descr="Uma imagem contendo Aplicativo&#10;&#10;Descrição gerada automaticamente">
            <a:extLst>
              <a:ext uri="{FF2B5EF4-FFF2-40B4-BE49-F238E27FC236}">
                <a16:creationId xmlns:a16="http://schemas.microsoft.com/office/drawing/2014/main" id="{F9B1556D-8DB5-713D-9F70-9C4D91830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22" y="2648384"/>
            <a:ext cx="6844728" cy="3137899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4EF0AF2-EC44-2421-0DB1-AE4379F6EC10}"/>
              </a:ext>
            </a:extLst>
          </p:cNvPr>
          <p:cNvSpPr txBox="1"/>
          <p:nvPr/>
        </p:nvSpPr>
        <p:spPr>
          <a:xfrm>
            <a:off x="628650" y="1526598"/>
            <a:ext cx="688650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100" dirty="0">
                <a:latin typeface="Calibri (CORPO)"/>
              </a:rPr>
              <a:t>Contribuições</a:t>
            </a:r>
          </a:p>
          <a:p>
            <a:endParaRPr lang="pt-BR" sz="2100" dirty="0">
              <a:latin typeface="Calibri (CORPO)"/>
            </a:endParaRPr>
          </a:p>
          <a:p>
            <a:r>
              <a:rPr lang="pt-BR" sz="2100" dirty="0">
                <a:latin typeface="Calibri (CORPO)"/>
              </a:rPr>
              <a:t>-Objetivos para o Desenvolvimento Sustentável (ODS - ONU)</a:t>
            </a: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6FF46556-5942-61D0-08FE-822713280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53D19F3-C2BE-0C3F-F72B-27CEB1148B0E}"/>
              </a:ext>
            </a:extLst>
          </p:cNvPr>
          <p:cNvSpPr/>
          <p:nvPr/>
        </p:nvSpPr>
        <p:spPr>
          <a:xfrm>
            <a:off x="1739044" y="4739951"/>
            <a:ext cx="1041478" cy="10463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50BD991-0018-EA98-A4B8-6F176E643852}"/>
              </a:ext>
            </a:extLst>
          </p:cNvPr>
          <p:cNvSpPr/>
          <p:nvPr/>
        </p:nvSpPr>
        <p:spPr>
          <a:xfrm>
            <a:off x="6279502" y="4739951"/>
            <a:ext cx="1041478" cy="10463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42BAA7A-FEEC-FE00-815A-6AD183B60925}"/>
              </a:ext>
            </a:extLst>
          </p:cNvPr>
          <p:cNvSpPr/>
          <p:nvPr/>
        </p:nvSpPr>
        <p:spPr>
          <a:xfrm>
            <a:off x="6270171" y="3679371"/>
            <a:ext cx="1041478" cy="10463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0EFE4A9-F397-9D2D-2819-1A01D3466595}"/>
              </a:ext>
            </a:extLst>
          </p:cNvPr>
          <p:cNvSpPr/>
          <p:nvPr/>
        </p:nvSpPr>
        <p:spPr>
          <a:xfrm>
            <a:off x="4024992" y="2648384"/>
            <a:ext cx="1041478" cy="10463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31AEFCE-3189-E4E0-0E3E-F3D2215773F1}"/>
              </a:ext>
            </a:extLst>
          </p:cNvPr>
          <p:cNvSpPr/>
          <p:nvPr/>
        </p:nvSpPr>
        <p:spPr>
          <a:xfrm>
            <a:off x="3999942" y="3694716"/>
            <a:ext cx="1041478" cy="10463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7587E95-7505-15B9-9DA1-C808BFEC00F0}"/>
              </a:ext>
            </a:extLst>
          </p:cNvPr>
          <p:cNvSpPr/>
          <p:nvPr/>
        </p:nvSpPr>
        <p:spPr>
          <a:xfrm>
            <a:off x="7417950" y="3679371"/>
            <a:ext cx="1041478" cy="10463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540C5DC-03F0-A5FA-BFC5-80B27BCE6F85}"/>
              </a:ext>
            </a:extLst>
          </p:cNvPr>
          <p:cNvSpPr/>
          <p:nvPr/>
        </p:nvSpPr>
        <p:spPr>
          <a:xfrm>
            <a:off x="5172771" y="4725703"/>
            <a:ext cx="1041478" cy="10463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38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694E5-F140-810D-A602-E9062F42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2- Fundamentação Teórica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9B9006-1D73-5225-722A-887E9963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/>
              <a:t>OpenStreetMap</a:t>
            </a:r>
            <a:r>
              <a:rPr lang="pt-BR" i="1" dirty="0"/>
              <a:t> </a:t>
            </a:r>
            <a:r>
              <a:rPr lang="pt-BR" dirty="0"/>
              <a:t>(OSM)</a:t>
            </a:r>
          </a:p>
          <a:p>
            <a:r>
              <a:rPr lang="pt-BR" dirty="0"/>
              <a:t>Redes Complexas Geográficas (</a:t>
            </a:r>
            <a:r>
              <a:rPr lang="pt-BR" dirty="0" err="1"/>
              <a:t>GCNs</a:t>
            </a:r>
            <a:r>
              <a:rPr lang="pt-BR" dirty="0"/>
              <a:t>)</a:t>
            </a:r>
          </a:p>
        </p:txBody>
      </p:sp>
      <p:pic>
        <p:nvPicPr>
          <p:cNvPr id="8" name="Imagem 7" descr="Código QR&#10;&#10;Descrição gerada automaticamente">
            <a:extLst>
              <a:ext uri="{FF2B5EF4-FFF2-40B4-BE49-F238E27FC236}">
                <a16:creationId xmlns:a16="http://schemas.microsoft.com/office/drawing/2014/main" id="{CE3C7FFC-648A-F525-B4F8-7C50E9B66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7" y="5113529"/>
            <a:ext cx="1320437" cy="134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26452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UFV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b="1" dirty="0" smtClean="0">
            <a:latin typeface="Lucida Sans" panose="020B0602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presentação2" id="{203D246C-41F3-4123-8143-B26B1712F00B}" vid="{075A9422-3074-4231-8E48-9D0729C11DF5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2" id="{203D246C-41F3-4123-8143-B26B1712F00B}" vid="{52D01A56-082F-4693-8DC4-45D1D60C3DB9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2" id="{203D246C-41F3-4123-8143-B26B1712F00B}" vid="{2E2E52A3-502E-415C-BCDB-051E8AB394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Slide_UFV</Template>
  <TotalTime>407</TotalTime>
  <Words>884</Words>
  <Application>Microsoft Office PowerPoint</Application>
  <PresentationFormat>Apresentação na tela (4:3)</PresentationFormat>
  <Paragraphs>138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(CORPO)</vt:lpstr>
      <vt:lpstr>Calibri Light</vt:lpstr>
      <vt:lpstr>Consolas</vt:lpstr>
      <vt:lpstr>Slide_UFV</vt:lpstr>
      <vt:lpstr>1_Personalizar design</vt:lpstr>
      <vt:lpstr>Personalizar design</vt:lpstr>
      <vt:lpstr>Aspectos de Mobilidade e Interação Social em Cenários de Desastres Naturais Utilizando Redes Sociais e Grafos </vt:lpstr>
      <vt:lpstr>Sumário</vt:lpstr>
      <vt:lpstr>1- Introdução</vt:lpstr>
      <vt:lpstr>1- Introdução</vt:lpstr>
      <vt:lpstr>1- Introdução</vt:lpstr>
      <vt:lpstr>1- Introdução</vt:lpstr>
      <vt:lpstr>1- Introdução</vt:lpstr>
      <vt:lpstr>1- Introdução</vt:lpstr>
      <vt:lpstr>2- Fundamentação Teórica</vt:lpstr>
      <vt:lpstr>2- Fundamentação Teórica</vt:lpstr>
      <vt:lpstr>2- Fundamentação Teórica</vt:lpstr>
      <vt:lpstr>3- Materiais e Métodos</vt:lpstr>
      <vt:lpstr>3- Materiais e Métodos</vt:lpstr>
      <vt:lpstr>3- Materiais e Métodos</vt:lpstr>
      <vt:lpstr>3- Materiais e Métodos</vt:lpstr>
      <vt:lpstr>3- Metodologia</vt:lpstr>
      <vt:lpstr>3- Materiais e Métodos</vt:lpstr>
      <vt:lpstr>3- Metodologia</vt:lpstr>
      <vt:lpstr>3- Materiais e Métodos</vt:lpstr>
      <vt:lpstr>3- Metodologia</vt:lpstr>
      <vt:lpstr>3- Materiais e Métodos</vt:lpstr>
      <vt:lpstr>3- Metodologia</vt:lpstr>
      <vt:lpstr>4- Resultados</vt:lpstr>
      <vt:lpstr>4- Resultados</vt:lpstr>
      <vt:lpstr>4- Resultados</vt:lpstr>
      <vt:lpstr>4- Resultados</vt:lpstr>
      <vt:lpstr>4- Resultados</vt:lpstr>
      <vt:lpstr>4- Resultados</vt:lpstr>
      <vt:lpstr>4- Resultados</vt:lpstr>
      <vt:lpstr>4- Resultados</vt:lpstr>
      <vt:lpstr>4- Resultados</vt:lpstr>
      <vt:lpstr>4- Resultados</vt:lpstr>
      <vt:lpstr>4- Resultados</vt:lpstr>
      <vt:lpstr>4- Resultados</vt:lpstr>
      <vt:lpstr>4- Resultados</vt:lpstr>
      <vt:lpstr>4- Resultados</vt:lpstr>
      <vt:lpstr>4- Resultados</vt:lpstr>
      <vt:lpstr>4- Resultados</vt:lpstr>
      <vt:lpstr>5- Conclusão e Trabalhos Futuros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Carlos Henrique Tavares</cp:lastModifiedBy>
  <cp:revision>59</cp:revision>
  <dcterms:created xsi:type="dcterms:W3CDTF">2017-10-20T10:59:02Z</dcterms:created>
  <dcterms:modified xsi:type="dcterms:W3CDTF">2024-06-26T02:25:46Z</dcterms:modified>
</cp:coreProperties>
</file>