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3600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D0D"/>
    <a:srgbClr val="CF0F0F"/>
    <a:srgbClr val="414141"/>
    <a:srgbClr val="C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3" d="100"/>
          <a:sy n="23" d="100"/>
        </p:scale>
        <p:origin x="1560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5892406"/>
            <a:ext cx="27543443" cy="1253490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18910699"/>
            <a:ext cx="24303038" cy="869275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1916906"/>
            <a:ext cx="6987123" cy="305121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1916906"/>
            <a:ext cx="20556319" cy="305121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8976133"/>
            <a:ext cx="27948493" cy="14976869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4094689"/>
            <a:ext cx="27948493" cy="7875982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4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1916914"/>
            <a:ext cx="27948493" cy="6959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8826106"/>
            <a:ext cx="13708430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3151644"/>
            <a:ext cx="13708430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8826106"/>
            <a:ext cx="13775942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3151644"/>
            <a:ext cx="13775942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183989"/>
            <a:ext cx="16404550" cy="25586531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7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183989"/>
            <a:ext cx="16404550" cy="25586531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1916914"/>
            <a:ext cx="27948493" cy="69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9584531"/>
            <a:ext cx="27948493" cy="228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DBAF-D395-4A10-84EF-2839F74D3707}" type="datetimeFigureOut">
              <a:rPr lang="pt-BR" smtClean="0"/>
              <a:t>08/08/2022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3370846"/>
            <a:ext cx="10936367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2E470A-0985-447C-972E-00C0DFB1A3DE}"/>
              </a:ext>
            </a:extLst>
          </p:cNvPr>
          <p:cNvSpPr txBox="1"/>
          <p:nvPr/>
        </p:nvSpPr>
        <p:spPr>
          <a:xfrm>
            <a:off x="3192412" y="6318133"/>
            <a:ext cx="2603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UM ARCABOUÇO COMPUTACIONAL PARA SUPORTAR A TOMADA DE DECISÕES DE ESPECIALISTAS EM CENÁRIOS DE DESASTRES AMBIENTAIS ENVOLVENDO BACIAS HIDROGRÁFICAS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4DB377-CACD-4932-8737-51D8A9A23A2C}"/>
              </a:ext>
            </a:extLst>
          </p:cNvPr>
          <p:cNvSpPr txBox="1"/>
          <p:nvPr/>
        </p:nvSpPr>
        <p:spPr>
          <a:xfrm>
            <a:off x="4097748" y="7821477"/>
            <a:ext cx="2486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Carlos Henrique Tavares Brumatti – Departamento de Informática – carlos.h.tavares@ufv.br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Julio</a:t>
            </a:r>
            <a:r>
              <a:rPr lang="pt-BR" sz="3600" b="1" dirty="0">
                <a:latin typeface="Book Antiqua" panose="02040602050305030304" pitchFamily="18" charset="0"/>
              </a:rPr>
              <a:t> Cesar Soares dos Reis – Departamento de Informática – jreis@ufv.br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Jugurta</a:t>
            </a:r>
            <a:r>
              <a:rPr lang="pt-BR" sz="3600" b="1" dirty="0">
                <a:latin typeface="Book Antiqua" panose="02040602050305030304" pitchFamily="18" charset="0"/>
              </a:rPr>
              <a:t> Lisboa </a:t>
            </a:r>
            <a:r>
              <a:rPr lang="pt-BR" sz="3600" b="1">
                <a:latin typeface="Book Antiqua" panose="02040602050305030304" pitchFamily="18" charset="0"/>
              </a:rPr>
              <a:t>Filho – </a:t>
            </a:r>
            <a:r>
              <a:rPr lang="pt-BR" sz="3600" b="1" dirty="0">
                <a:latin typeface="Book Antiqua" panose="02040602050305030304" pitchFamily="18" charset="0"/>
              </a:rPr>
              <a:t>Departamento de Informática – jugurta@ufv.br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6FF287-295F-4ACA-964B-C8F5600292EE}"/>
              </a:ext>
            </a:extLst>
          </p:cNvPr>
          <p:cNvSpPr txBox="1"/>
          <p:nvPr/>
        </p:nvSpPr>
        <p:spPr>
          <a:xfrm>
            <a:off x="7819344" y="9827165"/>
            <a:ext cx="16778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latin typeface="Book Antiqua" panose="02040602050305030304" pitchFamily="18" charset="0"/>
              </a:rPr>
              <a:t>Ciência da Computação – Ciências Exatas e Tecnológicas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Pesquisa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Sistemas de Informação Geográfica; Mineração de Dados; Bacias Hidrográficas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039011-26DE-430B-A1F8-9B203C78828B}"/>
              </a:ext>
            </a:extLst>
          </p:cNvPr>
          <p:cNvSpPr txBox="1"/>
          <p:nvPr/>
        </p:nvSpPr>
        <p:spPr>
          <a:xfrm>
            <a:off x="3192412" y="12904436"/>
            <a:ext cx="12447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Desastres ambientais, como o rompimento de barragens, causam impactos que vão muito além da área de ocorrência. Da região de origem até a sua chegada ao mar, os resíduos podem causam tanto impactos ambientais quanto econômicos. Do desastre da barragem de Fundão, em Mariana (MG), por exemplo, estima-se que as prefeituras das áreas envolvidas terão que gastar cerca de R$150 milhões para a recuperação das localidades. Além disso, o impacto ambiental é incalculável, uma vez que em contato com os rios, os rejeitos causam o desequilíbrio daquele ecossistema. 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105488-95A1-41B7-BC39-053FDEE84FF7}"/>
              </a:ext>
            </a:extLst>
          </p:cNvPr>
          <p:cNvSpPr txBox="1"/>
          <p:nvPr/>
        </p:nvSpPr>
        <p:spPr>
          <a:xfrm>
            <a:off x="16658073" y="12681676"/>
            <a:ext cx="12447638" cy="599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técnicas adequadas, foi possível aplicar o Processo de Descoberta de Conhecimento em Bases de Dados (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Discovery in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KDD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 fim de agrupar cidades próximas às bacias hidrográficas, possibilitando assim a geração desses grupos de cidades. Posteriormente, buscou-se utilizar outras estratégias para estudar cada um desses grupos formados, buscando assim identificar padrões existente naqueles dados. Com isso, estabeleceu-se uma metodologia que foi utilizada em uma base de dados formada com dados públicos e de distintas fontes, garantindo o caráter heterogêneo deles.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84004F-A32A-49AF-8494-79B2DD74ED03}"/>
              </a:ext>
            </a:extLst>
          </p:cNvPr>
          <p:cNvSpPr txBox="1"/>
          <p:nvPr/>
        </p:nvSpPr>
        <p:spPr>
          <a:xfrm>
            <a:off x="3185652" y="19791776"/>
            <a:ext cx="12447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Buscando formas de auxiliar na recuperação dessas áreas degradadas, é proposto o desenvolvimento de um arcabouço computacional para suportar a tomada de decisões de especialistas neste contexto</a:t>
            </a:r>
            <a:endParaRPr lang="pt-BR" sz="3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EF6C70-27AF-4274-A79C-AE0B46D30FAF}"/>
              </a:ext>
            </a:extLst>
          </p:cNvPr>
          <p:cNvSpPr txBox="1"/>
          <p:nvPr/>
        </p:nvSpPr>
        <p:spPr>
          <a:xfrm>
            <a:off x="16770760" y="19399520"/>
            <a:ext cx="12447638" cy="540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Dessa forma, implementou-se um SIG utilizando tecnologias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opensource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evitando quaisquer formas de custos futuros e possibilitando a liberdade para personalizar a ferramenta conforme as necessidades de cada usuário. Como trabalhos futuros, planeja-se tornar o sistema dinâmico, interagindo assim com quaisquer dados de entrada do usuário, permitindo a seleção dos atributos para agrupamento conforme o grau de importância para o problema, além de tornar visível as principais informações de cada agrupamento.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606ACA-0BA8-452A-BC93-DDC3E6A47EAB}"/>
              </a:ext>
            </a:extLst>
          </p:cNvPr>
          <p:cNvSpPr txBox="1"/>
          <p:nvPr/>
        </p:nvSpPr>
        <p:spPr>
          <a:xfrm>
            <a:off x="3192412" y="25902036"/>
            <a:ext cx="12447638" cy="421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SIG proposto reflete a metodologia criada, sendo desenvolvido utilizando a linguagem de marcação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HyperText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Markup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(HTML), a linguagem de estilo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Cascading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Sheets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(CSS) e as linguagens de programação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Python. Além das tecnologias citadas, destaca-se também o uso da biblioteca gráfica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Leaflet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permitindo renderizar os resultados obtidos em um mapa.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ACB205-9BA1-422D-A28C-4FA31EC0F228}"/>
              </a:ext>
            </a:extLst>
          </p:cNvPr>
          <p:cNvSpPr txBox="1"/>
          <p:nvPr/>
        </p:nvSpPr>
        <p:spPr>
          <a:xfrm>
            <a:off x="16658073" y="26137860"/>
            <a:ext cx="124476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u="none" strike="noStrike" baseline="0" dirty="0"/>
              <a:t>[Barbosa et al. 2015] Barbosa, F. A. R., Maia-Barbosa, P. M., Nascimento, A. M. A., </a:t>
            </a:r>
            <a:r>
              <a:rPr lang="pt-BR" sz="3600" b="0" i="0" u="none" strike="noStrike" baseline="0" dirty="0" err="1"/>
              <a:t>Rietzler</a:t>
            </a:r>
            <a:r>
              <a:rPr lang="pt-BR" sz="3600" b="0" i="0" u="none" strike="noStrike" baseline="0" dirty="0"/>
              <a:t>, A. C., Franco, M. W., Paes, T. A., Reis, M., Moura, K. A. F., Dias, M. F., de Paula Á vila, M., et al. (2015). O desastre de mariana e suas consequências sociais, econ</a:t>
            </a:r>
            <a:r>
              <a:rPr lang="pt-BR" sz="3600" dirty="0"/>
              <a:t>ô</a:t>
            </a:r>
            <a:r>
              <a:rPr lang="pt-BR" sz="3600" b="0" i="0" u="none" strike="noStrike" baseline="0" dirty="0"/>
              <a:t>micas, pol</a:t>
            </a:r>
            <a:r>
              <a:rPr lang="pt-BR" sz="3600" dirty="0"/>
              <a:t>í</a:t>
            </a:r>
            <a:r>
              <a:rPr lang="pt-BR" sz="3600" b="0" i="0" u="none" strike="noStrike" baseline="0" dirty="0"/>
              <a:t>ticas e ambientais: porque evoluir da abordagem de gest</a:t>
            </a:r>
            <a:r>
              <a:rPr lang="pt-BR" sz="3600" dirty="0"/>
              <a:t>ã</a:t>
            </a:r>
            <a:r>
              <a:rPr lang="pt-BR" sz="3600" b="0" i="0" u="none" strike="noStrike" baseline="0" dirty="0"/>
              <a:t>o dos recursos naturais para governança dos recursos naturais? Arquivos do Museu de Hist</a:t>
            </a:r>
            <a:r>
              <a:rPr lang="pt-BR" sz="3600" dirty="0"/>
              <a:t>ó</a:t>
            </a:r>
            <a:r>
              <a:rPr lang="pt-BR" sz="3600" b="0" i="0" u="none" strike="noStrike" baseline="0" dirty="0"/>
              <a:t>ria Natural e Jardim Bot</a:t>
            </a:r>
            <a:r>
              <a:rPr lang="pt-BR" sz="3600" dirty="0"/>
              <a:t>â</a:t>
            </a:r>
            <a:r>
              <a:rPr lang="pt-BR" sz="3600" b="0" i="0" u="none" strike="noStrike" baseline="0" dirty="0"/>
              <a:t>nico da UFMG, 24(1-2).</a:t>
            </a:r>
          </a:p>
          <a:p>
            <a:pPr algn="l"/>
            <a:endParaRPr lang="pt-BR" sz="3600" b="0" i="0" u="none" strike="noStrike" baseline="0" dirty="0"/>
          </a:p>
          <a:p>
            <a:pPr algn="l"/>
            <a:r>
              <a:rPr lang="pt-BR" sz="3600" b="0" i="0" u="none" strike="noStrike" baseline="0" dirty="0"/>
              <a:t>[</a:t>
            </a:r>
            <a:r>
              <a:rPr lang="pt-BR" sz="3600" b="0" i="0" u="none" strike="noStrike" baseline="0" dirty="0" err="1"/>
              <a:t>Fayyad</a:t>
            </a:r>
            <a:r>
              <a:rPr lang="pt-BR" sz="3600" b="0" i="0" u="none" strike="noStrike" baseline="0" dirty="0"/>
              <a:t> et al. 1996] </a:t>
            </a:r>
            <a:r>
              <a:rPr lang="pt-BR" sz="3600" b="0" i="0" u="none" strike="noStrike" baseline="0" dirty="0" err="1"/>
              <a:t>Fayyad</a:t>
            </a:r>
            <a:r>
              <a:rPr lang="pt-BR" sz="3600" b="0" i="0" u="none" strike="noStrike" baseline="0" dirty="0"/>
              <a:t>, U., </a:t>
            </a:r>
            <a:r>
              <a:rPr lang="pt-BR" sz="3600" b="0" i="0" u="none" strike="noStrike" baseline="0" dirty="0" err="1"/>
              <a:t>Piatetsky</a:t>
            </a:r>
            <a:r>
              <a:rPr lang="pt-BR" sz="3600" b="0" i="0" u="none" strike="noStrike" baseline="0" dirty="0"/>
              <a:t>-Shapiro, G., </a:t>
            </a:r>
            <a:r>
              <a:rPr lang="pt-BR" sz="3600" b="0" i="0" u="none" strike="noStrike" baseline="0" dirty="0" err="1"/>
              <a:t>and</a:t>
            </a:r>
            <a:r>
              <a:rPr lang="pt-BR" sz="3600" b="0" i="0" u="none" strike="noStrike" baseline="0" dirty="0"/>
              <a:t> </a:t>
            </a:r>
            <a:r>
              <a:rPr lang="pt-BR" sz="3600" b="0" i="0" u="none" strike="noStrike" baseline="0" dirty="0" err="1"/>
              <a:t>Smyth</a:t>
            </a:r>
            <a:r>
              <a:rPr lang="pt-BR" sz="3600" b="0" i="0" u="none" strike="noStrike" baseline="0" dirty="0"/>
              <a:t>, P. (1996). </a:t>
            </a:r>
            <a:r>
              <a:rPr lang="pt-BR" sz="3600" b="0" i="0" u="none" strike="noStrike" baseline="0" dirty="0" err="1"/>
              <a:t>From</a:t>
            </a:r>
            <a:r>
              <a:rPr lang="pt-BR" sz="3600" b="0" i="0" u="none" strike="noStrike" baseline="0" dirty="0"/>
              <a:t> data </a:t>
            </a:r>
            <a:r>
              <a:rPr lang="en-US" sz="3600" b="0" i="0" u="none" strike="noStrike" baseline="0" dirty="0"/>
              <a:t>mining to knowledge discovery in databases. AI magazine, 17(3):37–37.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9A7B39-A9FC-497E-BA51-E641322407AD}"/>
              </a:ext>
            </a:extLst>
          </p:cNvPr>
          <p:cNvSpPr txBox="1"/>
          <p:nvPr/>
        </p:nvSpPr>
        <p:spPr>
          <a:xfrm>
            <a:off x="16658073" y="33783006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C2A065-9928-4F1D-B98B-CB76BC9871E9}"/>
              </a:ext>
            </a:extLst>
          </p:cNvPr>
          <p:cNvSpPr txBox="1"/>
          <p:nvPr/>
        </p:nvSpPr>
        <p:spPr>
          <a:xfrm>
            <a:off x="16883447" y="34980357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E6AF82-D9B4-455C-B66A-39A478571CB2}"/>
              </a:ext>
            </a:extLst>
          </p:cNvPr>
          <p:cNvSpPr txBox="1"/>
          <p:nvPr/>
        </p:nvSpPr>
        <p:spPr>
          <a:xfrm>
            <a:off x="3185652" y="31349341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  <a:endParaRPr lang="pt-BR" sz="3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4BB7B4-0509-4160-8514-4FB28292F154}"/>
              </a:ext>
            </a:extLst>
          </p:cNvPr>
          <p:cNvSpPr txBox="1"/>
          <p:nvPr/>
        </p:nvSpPr>
        <p:spPr>
          <a:xfrm>
            <a:off x="3185652" y="30271709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Apoio Financeiro</a:t>
            </a:r>
          </a:p>
        </p:txBody>
      </p:sp>
    </p:spTree>
    <p:extLst>
      <p:ext uri="{BB962C8B-B14F-4D97-AF65-F5344CB8AC3E}">
        <p14:creationId xmlns:p14="http://schemas.microsoft.com/office/powerpoint/2010/main" val="3186865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639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dreysntsx@gmail.com</dc:creator>
  <cp:lastModifiedBy>Carlos Henrique Tavares Brumatti</cp:lastModifiedBy>
  <cp:revision>17</cp:revision>
  <dcterms:created xsi:type="dcterms:W3CDTF">2022-06-07T13:30:24Z</dcterms:created>
  <dcterms:modified xsi:type="dcterms:W3CDTF">2022-08-08T17:02:25Z</dcterms:modified>
</cp:coreProperties>
</file>