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72" r:id="rId3"/>
  </p:sldMasterIdLst>
  <p:handoutMasterIdLst>
    <p:handoutMasterId r:id="rId25"/>
  </p:handoutMasterIdLst>
  <p:sldIdLst>
    <p:sldId id="263" r:id="rId4"/>
    <p:sldId id="264" r:id="rId5"/>
    <p:sldId id="270" r:id="rId6"/>
    <p:sldId id="294" r:id="rId7"/>
    <p:sldId id="276" r:id="rId8"/>
    <p:sldId id="295" r:id="rId9"/>
    <p:sldId id="271" r:id="rId10"/>
    <p:sldId id="277" r:id="rId11"/>
    <p:sldId id="288" r:id="rId12"/>
    <p:sldId id="289" r:id="rId13"/>
    <p:sldId id="290" r:id="rId14"/>
    <p:sldId id="285" r:id="rId15"/>
    <p:sldId id="296" r:id="rId16"/>
    <p:sldId id="298" r:id="rId17"/>
    <p:sldId id="286" r:id="rId18"/>
    <p:sldId id="291" r:id="rId19"/>
    <p:sldId id="297" r:id="rId20"/>
    <p:sldId id="293" r:id="rId21"/>
    <p:sldId id="299" r:id="rId22"/>
    <p:sldId id="292" r:id="rId23"/>
    <p:sldId id="261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7EFB61E4-A5C2-4A7B-B3D1-D09CE9907175}">
          <p14:sldIdLst>
            <p14:sldId id="263"/>
          </p14:sldIdLst>
        </p14:section>
        <p14:section name="CONTEÚDO" id="{D1D16294-747A-4028-AD01-E684AD7F1CD6}">
          <p14:sldIdLst>
            <p14:sldId id="264"/>
            <p14:sldId id="270"/>
            <p14:sldId id="294"/>
            <p14:sldId id="276"/>
            <p14:sldId id="295"/>
            <p14:sldId id="271"/>
            <p14:sldId id="277"/>
            <p14:sldId id="288"/>
            <p14:sldId id="289"/>
            <p14:sldId id="290"/>
            <p14:sldId id="285"/>
            <p14:sldId id="296"/>
            <p14:sldId id="298"/>
            <p14:sldId id="286"/>
            <p14:sldId id="291"/>
            <p14:sldId id="297"/>
            <p14:sldId id="293"/>
            <p14:sldId id="299"/>
            <p14:sldId id="292"/>
          </p14:sldIdLst>
        </p14:section>
        <p14:section name="CONTRA-CAPA" id="{9247FD15-A1F4-4D7B-88CA-452CCED29B7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D1A72C"/>
    <a:srgbClr val="851618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062C9-4013-429D-B971-06C922FBA9FD}" v="8" dt="2022-04-25T12:36:0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Schaefer" userId="a7fdbc4fe8b973af" providerId="LiveId" clId="{3AE062C9-4013-429D-B971-06C922FBA9FD}"/>
    <pc:docChg chg="undo custSel addSld delSld modSld sldOrd modSection">
      <pc:chgData name="Mariana Schaefer" userId="a7fdbc4fe8b973af" providerId="LiveId" clId="{3AE062C9-4013-429D-B971-06C922FBA9FD}" dt="2022-05-17T13:24:44.437" v="2412" actId="11529"/>
      <pc:docMkLst>
        <pc:docMk/>
      </pc:docMkLst>
      <pc:sldChg chg="addSp modSp mod">
        <pc:chgData name="Mariana Schaefer" userId="a7fdbc4fe8b973af" providerId="LiveId" clId="{3AE062C9-4013-429D-B971-06C922FBA9FD}" dt="2022-04-24T22:08:54.797" v="1130" actId="20577"/>
        <pc:sldMkLst>
          <pc:docMk/>
          <pc:sldMk cId="3730079484" sldId="261"/>
        </pc:sldMkLst>
        <pc:spChg chg="add mod">
          <ac:chgData name="Mariana Schaefer" userId="a7fdbc4fe8b973af" providerId="LiveId" clId="{3AE062C9-4013-429D-B971-06C922FBA9FD}" dt="2022-04-24T22:08:54.797" v="1130" actId="20577"/>
          <ac:spMkLst>
            <pc:docMk/>
            <pc:sldMk cId="3730079484" sldId="261"/>
            <ac:spMk id="5" creationId="{76619D8D-5122-4E2F-9E6E-2A1497302F8C}"/>
          </ac:spMkLst>
        </pc:spChg>
      </pc:sldChg>
      <pc:sldChg chg="modSp mod">
        <pc:chgData name="Mariana Schaefer" userId="a7fdbc4fe8b973af" providerId="LiveId" clId="{3AE062C9-4013-429D-B971-06C922FBA9FD}" dt="2022-04-25T13:00:45.402" v="2392" actId="403"/>
        <pc:sldMkLst>
          <pc:docMk/>
          <pc:sldMk cId="3285887660" sldId="263"/>
        </pc:sldMkLst>
        <pc:spChg chg="mod">
          <ac:chgData name="Mariana Schaefer" userId="a7fdbc4fe8b973af" providerId="LiveId" clId="{3AE062C9-4013-429D-B971-06C922FBA9FD}" dt="2022-04-25T13:00:34.300" v="2389" actId="1036"/>
          <ac:spMkLst>
            <pc:docMk/>
            <pc:sldMk cId="3285887660" sldId="263"/>
            <ac:spMk id="2" creationId="{63AFEDA7-E97D-470A-8F0A-104217B87A7E}"/>
          </ac:spMkLst>
        </pc:spChg>
        <pc:spChg chg="mod">
          <ac:chgData name="Mariana Schaefer" userId="a7fdbc4fe8b973af" providerId="LiveId" clId="{3AE062C9-4013-429D-B971-06C922FBA9FD}" dt="2022-04-25T13:00:45.402" v="2392" actId="403"/>
          <ac:spMkLst>
            <pc:docMk/>
            <pc:sldMk cId="3285887660" sldId="263"/>
            <ac:spMk id="3" creationId="{B48AD79C-0EBD-4F43-AAE5-9B99DF98783E}"/>
          </ac:spMkLst>
        </pc:spChg>
      </pc:sldChg>
      <pc:sldChg chg="modSp mod">
        <pc:chgData name="Mariana Schaefer" userId="a7fdbc4fe8b973af" providerId="LiveId" clId="{3AE062C9-4013-429D-B971-06C922FBA9FD}" dt="2022-04-25T12:35:54.934" v="1436" actId="20577"/>
        <pc:sldMkLst>
          <pc:docMk/>
          <pc:sldMk cId="3717769753" sldId="264"/>
        </pc:sldMkLst>
        <pc:spChg chg="mod">
          <ac:chgData name="Mariana Schaefer" userId="a7fdbc4fe8b973af" providerId="LiveId" clId="{3AE062C9-4013-429D-B971-06C922FBA9FD}" dt="2022-04-25T12:35:54.934" v="1436" actId="20577"/>
          <ac:spMkLst>
            <pc:docMk/>
            <pc:sldMk cId="3717769753" sldId="264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3:26:31.360" v="1366" actId="20577"/>
        <pc:sldMkLst>
          <pc:docMk/>
          <pc:sldMk cId="2289204251" sldId="271"/>
        </pc:sldMkLst>
        <pc:spChg chg="mod">
          <ac:chgData name="Mariana Schaefer" userId="a7fdbc4fe8b973af" providerId="LiveId" clId="{3AE062C9-4013-429D-B971-06C922FBA9FD}" dt="2022-04-24T23:26:20.107" v="1334" actId="20577"/>
          <ac:spMkLst>
            <pc:docMk/>
            <pc:sldMk cId="2289204251" sldId="271"/>
            <ac:spMk id="4" creationId="{378825A3-AC0A-4A57-8DA4-2B6C14B4150F}"/>
          </ac:spMkLst>
        </pc:spChg>
        <pc:spChg chg="mod">
          <ac:chgData name="Mariana Schaefer" userId="a7fdbc4fe8b973af" providerId="LiveId" clId="{3AE062C9-4013-429D-B971-06C922FBA9FD}" dt="2022-04-24T23:26:27.666" v="1354" actId="20577"/>
          <ac:spMkLst>
            <pc:docMk/>
            <pc:sldMk cId="2289204251" sldId="271"/>
            <ac:spMk id="5" creationId="{02C23AC7-1F15-41DD-8007-250AE7841AED}"/>
          </ac:spMkLst>
        </pc:spChg>
        <pc:spChg chg="mod">
          <ac:chgData name="Mariana Schaefer" userId="a7fdbc4fe8b973af" providerId="LiveId" clId="{3AE062C9-4013-429D-B971-06C922FBA9FD}" dt="2022-04-24T23:26:31.360" v="1366" actId="20577"/>
          <ac:spMkLst>
            <pc:docMk/>
            <pc:sldMk cId="2289204251" sldId="271"/>
            <ac:spMk id="6" creationId="{93CDC5C8-BAC7-4894-8DC6-9AB3E803C2AB}"/>
          </ac:spMkLst>
        </pc:spChg>
      </pc:sldChg>
      <pc:sldChg chg="modSp mod">
        <pc:chgData name="Mariana Schaefer" userId="a7fdbc4fe8b973af" providerId="LiveId" clId="{3AE062C9-4013-429D-B971-06C922FBA9FD}" dt="2022-04-24T23:20:42.615" v="1321" actId="20577"/>
        <pc:sldMkLst>
          <pc:docMk/>
          <pc:sldMk cId="1267393054" sldId="276"/>
        </pc:sldMkLst>
        <pc:spChg chg="mod">
          <ac:chgData name="Mariana Schaefer" userId="a7fdbc4fe8b973af" providerId="LiveId" clId="{3AE062C9-4013-429D-B971-06C922FBA9FD}" dt="2022-04-24T23:20:42.615" v="1321" actId="20577"/>
          <ac:spMkLst>
            <pc:docMk/>
            <pc:sldMk cId="1267393054" sldId="276"/>
            <ac:spMk id="3" creationId="{0D97AE7F-86A2-49B1-8E01-FB6DA9249793}"/>
          </ac:spMkLst>
        </pc:spChg>
      </pc:sldChg>
      <pc:sldChg chg="delSp modSp mod">
        <pc:chgData name="Mariana Schaefer" userId="a7fdbc4fe8b973af" providerId="LiveId" clId="{3AE062C9-4013-429D-B971-06C922FBA9FD}" dt="2022-04-24T22:05:59.544" v="1043" actId="20577"/>
        <pc:sldMkLst>
          <pc:docMk/>
          <pc:sldMk cId="3207564608" sldId="285"/>
        </pc:sldMkLst>
        <pc:spChg chg="mod">
          <ac:chgData name="Mariana Schaefer" userId="a7fdbc4fe8b973af" providerId="LiveId" clId="{3AE062C9-4013-429D-B971-06C922FBA9FD}" dt="2022-04-24T22:05:59.544" v="1043" actId="20577"/>
          <ac:spMkLst>
            <pc:docMk/>
            <pc:sldMk cId="3207564608" sldId="285"/>
            <ac:spMk id="3" creationId="{0D97AE7F-86A2-49B1-8E01-FB6DA9249793}"/>
          </ac:spMkLst>
        </pc:spChg>
        <pc:spChg chg="del">
          <ac:chgData name="Mariana Schaefer" userId="a7fdbc4fe8b973af" providerId="LiveId" clId="{3AE062C9-4013-429D-B971-06C922FBA9FD}" dt="2022-04-24T22:05:34.258" v="1002" actId="478"/>
          <ac:spMkLst>
            <pc:docMk/>
            <pc:sldMk cId="3207564608" sldId="285"/>
            <ac:spMk id="4" creationId="{322CC642-9699-4CE7-97B2-725ECDEF0C04}"/>
          </ac:spMkLst>
        </pc:spChg>
      </pc:sldChg>
      <pc:sldChg chg="addSp modSp mod">
        <pc:chgData name="Mariana Schaefer" userId="a7fdbc4fe8b973af" providerId="LiveId" clId="{3AE062C9-4013-429D-B971-06C922FBA9FD}" dt="2022-05-17T13:24:44.437" v="2412" actId="11529"/>
        <pc:sldMkLst>
          <pc:docMk/>
          <pc:sldMk cId="4133129734" sldId="286"/>
        </pc:sldMkLst>
        <pc:spChg chg="add mod">
          <ac:chgData name="Mariana Schaefer" userId="a7fdbc4fe8b973af" providerId="LiveId" clId="{3AE062C9-4013-429D-B971-06C922FBA9FD}" dt="2022-05-17T13:24:33.526" v="2411" actId="20577"/>
          <ac:spMkLst>
            <pc:docMk/>
            <pc:sldMk cId="4133129734" sldId="286"/>
            <ac:spMk id="3" creationId="{A2739176-122A-2D7B-E759-76E6240ADB04}"/>
          </ac:spMkLst>
        </pc:spChg>
        <pc:cxnChg chg="add">
          <ac:chgData name="Mariana Schaefer" userId="a7fdbc4fe8b973af" providerId="LiveId" clId="{3AE062C9-4013-429D-B971-06C922FBA9FD}" dt="2022-05-17T13:24:44.437" v="2412" actId="11529"/>
          <ac:cxnSpMkLst>
            <pc:docMk/>
            <pc:sldMk cId="4133129734" sldId="286"/>
            <ac:cxnSpMk id="5" creationId="{274C9377-5640-9454-12A9-161CB65D084A}"/>
          </ac:cxnSpMkLst>
        </pc:cxnChg>
      </pc:sldChg>
      <pc:sldChg chg="modSp mod">
        <pc:chgData name="Mariana Schaefer" userId="a7fdbc4fe8b973af" providerId="LiveId" clId="{3AE062C9-4013-429D-B971-06C922FBA9FD}" dt="2022-04-24T23:36:36.453" v="1367" actId="113"/>
        <pc:sldMkLst>
          <pc:docMk/>
          <pc:sldMk cId="2826161643" sldId="289"/>
        </pc:sldMkLst>
        <pc:spChg chg="mod">
          <ac:chgData name="Mariana Schaefer" userId="a7fdbc4fe8b973af" providerId="LiveId" clId="{3AE062C9-4013-429D-B971-06C922FBA9FD}" dt="2022-04-24T23:36:36.453" v="1367" actId="113"/>
          <ac:spMkLst>
            <pc:docMk/>
            <pc:sldMk cId="2826161643" sldId="289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2:57:09.633" v="1272" actId="20577"/>
        <pc:sldMkLst>
          <pc:docMk/>
          <pc:sldMk cId="248782624" sldId="290"/>
        </pc:sldMkLst>
        <pc:spChg chg="mod">
          <ac:chgData name="Mariana Schaefer" userId="a7fdbc4fe8b973af" providerId="LiveId" clId="{3AE062C9-4013-429D-B971-06C922FBA9FD}" dt="2022-04-24T22:57:09.633" v="1272" actId="20577"/>
          <ac:spMkLst>
            <pc:docMk/>
            <pc:sldMk cId="248782624" sldId="290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2:51:51.245" v="1220" actId="27636"/>
        <pc:sldMkLst>
          <pc:docMk/>
          <pc:sldMk cId="986232861" sldId="292"/>
        </pc:sldMkLst>
        <pc:spChg chg="mod">
          <ac:chgData name="Mariana Schaefer" userId="a7fdbc4fe8b973af" providerId="LiveId" clId="{3AE062C9-4013-429D-B971-06C922FBA9FD}" dt="2022-04-24T22:51:51.245" v="1220" actId="27636"/>
          <ac:spMkLst>
            <pc:docMk/>
            <pc:sldMk cId="986232861" sldId="292"/>
            <ac:spMk id="3" creationId="{0D97AE7F-86A2-49B1-8E01-FB6DA9249793}"/>
          </ac:spMkLst>
        </pc:spChg>
      </pc:sldChg>
      <pc:sldChg chg="addSp delSp modSp mod">
        <pc:chgData name="Mariana Schaefer" userId="a7fdbc4fe8b973af" providerId="LiveId" clId="{3AE062C9-4013-429D-B971-06C922FBA9FD}" dt="2022-04-25T12:58:58.104" v="2330" actId="20577"/>
        <pc:sldMkLst>
          <pc:docMk/>
          <pc:sldMk cId="3732691452" sldId="294"/>
        </pc:sldMkLst>
        <pc:spChg chg="mod">
          <ac:chgData name="Mariana Schaefer" userId="a7fdbc4fe8b973af" providerId="LiveId" clId="{3AE062C9-4013-429D-B971-06C922FBA9FD}" dt="2022-04-25T12:58:58.104" v="2330" actId="20577"/>
          <ac:spMkLst>
            <pc:docMk/>
            <pc:sldMk cId="3732691452" sldId="294"/>
            <ac:spMk id="3" creationId="{0D97AE7F-86A2-49B1-8E01-FB6DA9249793}"/>
          </ac:spMkLst>
        </pc:spChg>
        <pc:spChg chg="add del mod">
          <ac:chgData name="Mariana Schaefer" userId="a7fdbc4fe8b973af" providerId="LiveId" clId="{3AE062C9-4013-429D-B971-06C922FBA9FD}" dt="2022-04-24T22:52:21.955" v="1225" actId="478"/>
          <ac:spMkLst>
            <pc:docMk/>
            <pc:sldMk cId="3732691452" sldId="294"/>
            <ac:spMk id="5" creationId="{F866B676-C002-4F4F-8DBC-8CD82CF0DD18}"/>
          </ac:spMkLst>
        </pc:spChg>
      </pc:sldChg>
      <pc:sldChg chg="addSp delSp modSp mod">
        <pc:chgData name="Mariana Schaefer" userId="a7fdbc4fe8b973af" providerId="LiveId" clId="{3AE062C9-4013-429D-B971-06C922FBA9FD}" dt="2022-04-24T19:24:11.467" v="117" actId="13926"/>
        <pc:sldMkLst>
          <pc:docMk/>
          <pc:sldMk cId="3343160720" sldId="296"/>
        </pc:sldMkLst>
        <pc:spChg chg="mod">
          <ac:chgData name="Mariana Schaefer" userId="a7fdbc4fe8b973af" providerId="LiveId" clId="{3AE062C9-4013-429D-B971-06C922FBA9FD}" dt="2022-04-24T19:24:11.467" v="117" actId="13926"/>
          <ac:spMkLst>
            <pc:docMk/>
            <pc:sldMk cId="3343160720" sldId="296"/>
            <ac:spMk id="3" creationId="{0D97AE7F-86A2-49B1-8E01-FB6DA9249793}"/>
          </ac:spMkLst>
        </pc:spChg>
        <pc:spChg chg="del mod">
          <ac:chgData name="Mariana Schaefer" userId="a7fdbc4fe8b973af" providerId="LiveId" clId="{3AE062C9-4013-429D-B971-06C922FBA9FD}" dt="2022-04-24T19:21:43.202" v="70" actId="478"/>
          <ac:spMkLst>
            <pc:docMk/>
            <pc:sldMk cId="3343160720" sldId="296"/>
            <ac:spMk id="4" creationId="{322CC642-9699-4CE7-97B2-725ECDEF0C04}"/>
          </ac:spMkLst>
        </pc:spChg>
        <pc:picChg chg="add mod">
          <ac:chgData name="Mariana Schaefer" userId="a7fdbc4fe8b973af" providerId="LiveId" clId="{3AE062C9-4013-429D-B971-06C922FBA9FD}" dt="2022-04-24T19:21:52.659" v="72" actId="1076"/>
          <ac:picMkLst>
            <pc:docMk/>
            <pc:sldMk cId="3343160720" sldId="296"/>
            <ac:picMk id="5" creationId="{975B60E0-E7E5-4B0B-AB6F-2CD1CE628874}"/>
          </ac:picMkLst>
        </pc:picChg>
        <pc:picChg chg="add mod">
          <ac:chgData name="Mariana Schaefer" userId="a7fdbc4fe8b973af" providerId="LiveId" clId="{3AE062C9-4013-429D-B971-06C922FBA9FD}" dt="2022-04-24T19:21:52.659" v="72" actId="1076"/>
          <ac:picMkLst>
            <pc:docMk/>
            <pc:sldMk cId="3343160720" sldId="296"/>
            <ac:picMk id="6" creationId="{CAF29EA1-1837-4C9D-A146-0F7956CFD652}"/>
          </ac:picMkLst>
        </pc:picChg>
      </pc:sldChg>
      <pc:sldChg chg="modSp mod ord">
        <pc:chgData name="Mariana Schaefer" userId="a7fdbc4fe8b973af" providerId="LiveId" clId="{3AE062C9-4013-429D-B971-06C922FBA9FD}" dt="2022-04-25T12:24:35.897" v="1423" actId="114"/>
        <pc:sldMkLst>
          <pc:docMk/>
          <pc:sldMk cId="3139338166" sldId="297"/>
        </pc:sldMkLst>
        <pc:spChg chg="mod">
          <ac:chgData name="Mariana Schaefer" userId="a7fdbc4fe8b973af" providerId="LiveId" clId="{3AE062C9-4013-429D-B971-06C922FBA9FD}" dt="2022-04-25T12:24:35.897" v="1423" actId="114"/>
          <ac:spMkLst>
            <pc:docMk/>
            <pc:sldMk cId="3139338166" sldId="297"/>
            <ac:spMk id="3" creationId="{0D97AE7F-86A2-49B1-8E01-FB6DA9249793}"/>
          </ac:spMkLst>
        </pc:spChg>
      </pc:sldChg>
      <pc:sldChg chg="delSp modSp add mod">
        <pc:chgData name="Mariana Schaefer" userId="a7fdbc4fe8b973af" providerId="LiveId" clId="{3AE062C9-4013-429D-B971-06C922FBA9FD}" dt="2022-04-24T22:04:48.484" v="1000" actId="14"/>
        <pc:sldMkLst>
          <pc:docMk/>
          <pc:sldMk cId="2255675580" sldId="298"/>
        </pc:sldMkLst>
        <pc:spChg chg="mod">
          <ac:chgData name="Mariana Schaefer" userId="a7fdbc4fe8b973af" providerId="LiveId" clId="{3AE062C9-4013-429D-B971-06C922FBA9FD}" dt="2022-04-24T22:04:48.484" v="1000" actId="14"/>
          <ac:spMkLst>
            <pc:docMk/>
            <pc:sldMk cId="2255675580" sldId="298"/>
            <ac:spMk id="3" creationId="{0D97AE7F-86A2-49B1-8E01-FB6DA9249793}"/>
          </ac:spMkLst>
        </pc:spChg>
        <pc:spChg chg="del">
          <ac:chgData name="Mariana Schaefer" userId="a7fdbc4fe8b973af" providerId="LiveId" clId="{3AE062C9-4013-429D-B971-06C922FBA9FD}" dt="2022-04-24T19:24:14.779" v="118" actId="478"/>
          <ac:spMkLst>
            <pc:docMk/>
            <pc:sldMk cId="2255675580" sldId="298"/>
            <ac:spMk id="4" creationId="{322CC642-9699-4CE7-97B2-725ECDEF0C04}"/>
          </ac:spMkLst>
        </pc:spChg>
      </pc:sldChg>
      <pc:sldChg chg="modSp add mod">
        <pc:chgData name="Mariana Schaefer" userId="a7fdbc4fe8b973af" providerId="LiveId" clId="{3AE062C9-4013-429D-B971-06C922FBA9FD}" dt="2022-04-25T12:42:20.737" v="2326" actId="20577"/>
        <pc:sldMkLst>
          <pc:docMk/>
          <pc:sldMk cId="2708338059" sldId="299"/>
        </pc:sldMkLst>
        <pc:spChg chg="mod">
          <ac:chgData name="Mariana Schaefer" userId="a7fdbc4fe8b973af" providerId="LiveId" clId="{3AE062C9-4013-429D-B971-06C922FBA9FD}" dt="2022-04-25T12:36:07.505" v="1452" actId="20577"/>
          <ac:spMkLst>
            <pc:docMk/>
            <pc:sldMk cId="2708338059" sldId="299"/>
            <ac:spMk id="2" creationId="{2F566540-125B-4BE6-8A7D-F46910E12247}"/>
          </ac:spMkLst>
        </pc:spChg>
        <pc:spChg chg="mod">
          <ac:chgData name="Mariana Schaefer" userId="a7fdbc4fe8b973af" providerId="LiveId" clId="{3AE062C9-4013-429D-B971-06C922FBA9FD}" dt="2022-04-25T12:42:20.737" v="2326" actId="20577"/>
          <ac:spMkLst>
            <pc:docMk/>
            <pc:sldMk cId="2708338059" sldId="299"/>
            <ac:spMk id="3" creationId="{0D97AE7F-86A2-49B1-8E01-FB6DA9249793}"/>
          </ac:spMkLst>
        </pc:spChg>
      </pc:sldChg>
      <pc:sldChg chg="modSp add del mod">
        <pc:chgData name="Mariana Schaefer" userId="a7fdbc4fe8b973af" providerId="LiveId" clId="{3AE062C9-4013-429D-B971-06C922FBA9FD}" dt="2022-04-24T22:05:21.299" v="1001" actId="47"/>
        <pc:sldMkLst>
          <pc:docMk/>
          <pc:sldMk cId="4210799000" sldId="299"/>
        </pc:sldMkLst>
        <pc:spChg chg="mod">
          <ac:chgData name="Mariana Schaefer" userId="a7fdbc4fe8b973af" providerId="LiveId" clId="{3AE062C9-4013-429D-B971-06C922FBA9FD}" dt="2022-04-24T21:57:04.409" v="396" actId="20577"/>
          <ac:spMkLst>
            <pc:docMk/>
            <pc:sldMk cId="4210799000" sldId="299"/>
            <ac:spMk id="3" creationId="{0D97AE7F-86A2-49B1-8E01-FB6DA92497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8790AF-82C1-4161-A430-404BB0B85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19EBB4-A639-4BE2-94B6-2423CC981D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BE66B-F387-45F4-AE05-C2C040347865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D229B7-2DBA-4175-A343-8F58D71FF4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8CADAB-6516-4851-94C0-863202BF5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6A34-8221-47C8-891B-84215D5F2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1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878-317F-4AC6-A72C-51C6D3EB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764889"/>
            <a:ext cx="9144000" cy="22784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70D8A-D341-4561-A5D5-140AD08A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4135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4052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DE87-E874-4354-B0ED-3D660D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A84C-018C-4304-AF5C-E1B9C84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554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DE87-E874-4354-B0ED-3D660D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A84C-018C-4304-AF5C-E1B9C84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865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31950-C7B5-41DF-BDCA-C5F9BF0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AD1E2-EB32-4474-81F0-7DFE1774B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5A2287-A933-4CE0-A0DD-526E26E4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36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6F80-82A1-4EDF-B1AB-65B1315A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3993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338334-E03E-4E7A-9EC4-2D03E4B2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9749"/>
            <a:ext cx="5157787" cy="69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CEB5A-2709-478B-AC0F-A0BCCF90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D9DDCF-2B26-42AA-BE71-B4EFB868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9749"/>
            <a:ext cx="5183188" cy="6953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126C4A-3FA4-46FA-A8B2-9222C7AA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002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B7211-6703-4091-86CF-9D6C9E9A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56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8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413A-FDC4-4A08-A696-D378D192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720"/>
            <a:ext cx="7399972" cy="96012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BCFF4-CBC0-4E15-A69E-6666A965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78622"/>
            <a:ext cx="6172200" cy="41824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1BF40-8A49-474E-8A47-A50E8B78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86560"/>
            <a:ext cx="3932237" cy="41824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30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824FC2-5E8A-46A9-97D8-C00949F91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86560"/>
            <a:ext cx="6172200" cy="4174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19EBDB-BEB0-41D7-8040-A71B856AF367}"/>
              </a:ext>
            </a:extLst>
          </p:cNvPr>
          <p:cNvSpPr txBox="1">
            <a:spLocks/>
          </p:cNvSpPr>
          <p:nvPr userDrawn="1"/>
        </p:nvSpPr>
        <p:spPr>
          <a:xfrm>
            <a:off x="839788" y="553720"/>
            <a:ext cx="7399972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Liberation Sans Narrow Bold" panose="020B07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F30C8AC6-A46E-4F77-9307-8E4E8C2BCE3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686560"/>
            <a:ext cx="3932237" cy="41824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483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878-317F-4AC6-A72C-51C6D3EB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543217"/>
            <a:ext cx="9144000" cy="22784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70D8A-D341-4561-A5D5-140AD08A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391376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57219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424052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424052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424052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CF1B3008-42DC-4B2B-916E-87186B0DCFC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42906" y="6262247"/>
            <a:ext cx="1021787" cy="4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5B3E5AB2-BC5D-47EF-A61B-22E72041E7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1595" y="5930026"/>
            <a:ext cx="3183098" cy="55259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165444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165444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165444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424052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424052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424052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FEDA7-E97D-470A-8F0A-104217B8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219662"/>
            <a:ext cx="9144000" cy="2278473"/>
          </a:xfrm>
        </p:spPr>
        <p:txBody>
          <a:bodyPr>
            <a:noAutofit/>
          </a:bodyPr>
          <a:lstStyle/>
          <a:p>
            <a:r>
              <a:rPr lang="pt-BR" sz="3600" dirty="0"/>
              <a:t>Mineração de dados e aprendizado de máquina aplicados à base de dados ambientais da bacia do Rio Paraopeba (MG)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AD79C-0EBD-4F43-AAE5-9B99DF98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3913766"/>
            <a:ext cx="9144000" cy="1952462"/>
          </a:xfrm>
        </p:spPr>
        <p:txBody>
          <a:bodyPr>
            <a:normAutofit/>
          </a:bodyPr>
          <a:lstStyle/>
          <a:p>
            <a:r>
              <a:rPr lang="pt-BR" sz="1400" dirty="0"/>
              <a:t>Projeto de Pesquisa – PPGCC UFV</a:t>
            </a:r>
          </a:p>
          <a:p>
            <a:endParaRPr lang="pt-BR" sz="1400" dirty="0"/>
          </a:p>
          <a:p>
            <a:r>
              <a:rPr lang="pt-BR" sz="1600" b="1" dirty="0"/>
              <a:t>Mariana Albuquerque Reynaud Schaefer</a:t>
            </a:r>
          </a:p>
          <a:p>
            <a:r>
              <a:rPr lang="pt-BR" sz="1600" b="1" dirty="0"/>
              <a:t>Orientador: Prof. Dr. Júlio César Soares dos Reis</a:t>
            </a:r>
          </a:p>
          <a:p>
            <a:endParaRPr lang="pt-BR" sz="1400" dirty="0"/>
          </a:p>
          <a:p>
            <a:r>
              <a:rPr lang="pt-BR" sz="1400" dirty="0"/>
              <a:t>Abril/2022</a:t>
            </a:r>
          </a:p>
        </p:txBody>
      </p:sp>
    </p:spTree>
    <p:extLst>
      <p:ext uri="{BB962C8B-B14F-4D97-AF65-F5344CB8AC3E}">
        <p14:creationId xmlns:p14="http://schemas.microsoft.com/office/powerpoint/2010/main" val="328588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Técnicas mais utilizadas neste contexto, para problemas de classificação ou regressão:</a:t>
            </a:r>
          </a:p>
          <a:p>
            <a:pPr lvl="1"/>
            <a:r>
              <a:rPr lang="pt-BR" i="1" dirty="0" err="1"/>
              <a:t>Decision</a:t>
            </a:r>
            <a:r>
              <a:rPr lang="pt-BR" i="1" dirty="0"/>
              <a:t> </a:t>
            </a:r>
            <a:r>
              <a:rPr lang="pt-BR" i="1" dirty="0" err="1"/>
              <a:t>Tree</a:t>
            </a:r>
            <a:r>
              <a:rPr lang="pt-BR" dirty="0"/>
              <a:t>: Método de classificação em árvore, com nós e ramos. [5, 6, 7, 8]</a:t>
            </a:r>
          </a:p>
          <a:p>
            <a:pPr lvl="1"/>
            <a:r>
              <a:rPr lang="pt-BR" i="1" dirty="0" err="1"/>
              <a:t>Random</a:t>
            </a:r>
            <a:r>
              <a:rPr lang="pt-BR" i="1" dirty="0"/>
              <a:t> Forest</a:t>
            </a:r>
            <a:r>
              <a:rPr lang="pt-BR" dirty="0"/>
              <a:t>: Um conjunto de DT, onde o resultado final é a soma dos resultados de cada DT individual. [5, 6, 7, 8, 9, 10, 11, 12]</a:t>
            </a:r>
          </a:p>
          <a:p>
            <a:pPr lvl="1"/>
            <a:r>
              <a:rPr lang="pt-BR" i="1" dirty="0" err="1"/>
              <a:t>Support</a:t>
            </a:r>
            <a:r>
              <a:rPr lang="pt-BR" i="1" dirty="0"/>
              <a:t> Vector </a:t>
            </a:r>
            <a:r>
              <a:rPr lang="pt-BR" i="1" dirty="0" err="1"/>
              <a:t>Machine</a:t>
            </a:r>
            <a:r>
              <a:rPr lang="pt-BR" dirty="0"/>
              <a:t>: Separação de duas classes por meio de um hiperplano, onde as bordas são os dados chamados de “vetores de suporte”. [5, 6, 8, 9, 13]</a:t>
            </a:r>
          </a:p>
          <a:p>
            <a:pPr lvl="1"/>
            <a:r>
              <a:rPr lang="pt-BR" i="1" dirty="0" err="1"/>
              <a:t>Cubist</a:t>
            </a:r>
            <a:r>
              <a:rPr lang="pt-BR" dirty="0"/>
              <a:t>: Um método de regressão baseado em árvore com modelos de regressão linear em cada nó.  [10, 11, 12]</a:t>
            </a:r>
            <a:endParaRPr lang="pt-BR" i="1" dirty="0"/>
          </a:p>
          <a:p>
            <a:pPr lvl="1"/>
            <a:r>
              <a:rPr lang="pt-BR" dirty="0"/>
              <a:t>Redes Neurais Artificiais: Estrutura baseada no funcionamento do cérebro humano, com camadas de entrada, intermediárias e de saída. [5]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16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utilizando </a:t>
            </a:r>
            <a:r>
              <a:rPr lang="pt-BR" i="1" dirty="0" err="1"/>
              <a:t>deep</a:t>
            </a:r>
            <a:r>
              <a:rPr lang="pt-BR" i="1" dirty="0"/>
              <a:t> </a:t>
            </a:r>
            <a:r>
              <a:rPr lang="pt-BR" i="1" dirty="0" err="1"/>
              <a:t>learning</a:t>
            </a:r>
            <a:r>
              <a:rPr lang="pt-BR" i="1" dirty="0"/>
              <a:t> </a:t>
            </a:r>
            <a:r>
              <a:rPr lang="pt-BR" dirty="0"/>
              <a:t>demonstram resultados melhores que aplicações utilizando as técnicas convencionais. [9, 13]</a:t>
            </a:r>
          </a:p>
          <a:p>
            <a:r>
              <a:rPr lang="pt-BR" dirty="0"/>
              <a:t>Aplicações de combinações de algoritmos (</a:t>
            </a:r>
            <a:r>
              <a:rPr lang="pt-BR" i="1" dirty="0"/>
              <a:t>ensemble</a:t>
            </a:r>
            <a:r>
              <a:rPr lang="pt-BR" dirty="0"/>
              <a:t>) demonstra resultados promissores. [5]</a:t>
            </a:r>
          </a:p>
          <a:p>
            <a:r>
              <a:rPr lang="pt-BR" dirty="0"/>
              <a:t>Importante focar na seleção de métricas adequadas e otimização dos algoritmos.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8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Dados:</a:t>
            </a:r>
          </a:p>
          <a:p>
            <a:pPr lvl="1"/>
            <a:r>
              <a:rPr lang="pt-BR" dirty="0"/>
              <a:t>Meio físico – amostras de solos coletadas em campo.</a:t>
            </a:r>
          </a:p>
          <a:p>
            <a:pPr lvl="1"/>
            <a:r>
              <a:rPr lang="pt-BR" dirty="0"/>
              <a:t>Mapas de Solos e Geologia – EMBRAPA, IBGE, outros.</a:t>
            </a:r>
          </a:p>
          <a:p>
            <a:pPr lvl="1"/>
            <a:r>
              <a:rPr lang="pt-BR" dirty="0"/>
              <a:t>Modelo Digital de Elevação (MDE) – NASADEM.</a:t>
            </a:r>
          </a:p>
          <a:p>
            <a:pPr lvl="1"/>
            <a:r>
              <a:rPr lang="pt-BR" dirty="0"/>
              <a:t>Imagens sensoriamento remoto – Satélite Sentinel2.</a:t>
            </a:r>
          </a:p>
          <a:p>
            <a:r>
              <a:rPr lang="pt-BR" dirty="0"/>
              <a:t>Dados socioeconômicos:</a:t>
            </a:r>
          </a:p>
          <a:p>
            <a:pPr lvl="1"/>
            <a:r>
              <a:rPr lang="pt-BR" dirty="0"/>
              <a:t>Capital Humano.</a:t>
            </a:r>
          </a:p>
          <a:p>
            <a:pPr lvl="1"/>
            <a:r>
              <a:rPr lang="pt-BR" dirty="0"/>
              <a:t>Renda.</a:t>
            </a:r>
          </a:p>
          <a:p>
            <a:pPr lvl="1"/>
            <a:r>
              <a:rPr lang="pt-BR" dirty="0"/>
              <a:t>Habitação.</a:t>
            </a:r>
          </a:p>
          <a:p>
            <a:pPr lvl="1"/>
            <a:r>
              <a:rPr lang="pt-BR" dirty="0"/>
              <a:t>Índice de Vulnerabilidade Social (IVS).</a:t>
            </a:r>
          </a:p>
          <a:p>
            <a:pPr marL="0" indent="0">
              <a:buNone/>
            </a:pPr>
            <a:endParaRPr lang="pt-BR" dirty="0">
              <a:highlight>
                <a:srgbClr val="FFFF00"/>
              </a:highlight>
            </a:endParaRP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56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0588" cy="4351338"/>
          </a:xfrm>
        </p:spPr>
        <p:txBody>
          <a:bodyPr>
            <a:normAutofit/>
          </a:bodyPr>
          <a:lstStyle/>
          <a:p>
            <a:r>
              <a:rPr lang="pt-BR" dirty="0"/>
              <a:t>Mapas:</a:t>
            </a:r>
          </a:p>
          <a:p>
            <a:pPr lvl="1"/>
            <a:r>
              <a:rPr lang="pt-BR" dirty="0"/>
              <a:t>Solos</a:t>
            </a:r>
          </a:p>
          <a:p>
            <a:pPr lvl="1"/>
            <a:r>
              <a:rPr lang="pt-BR" dirty="0"/>
              <a:t>Geologia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Google Shape;197;g10727a5cfe3_0_89">
            <a:extLst>
              <a:ext uri="{FF2B5EF4-FFF2-40B4-BE49-F238E27FC236}">
                <a16:creationId xmlns:a16="http://schemas.microsoft.com/office/drawing/2014/main" id="{975B60E0-E7E5-4B0B-AB6F-2CD1CE6288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9" r="39"/>
          <a:stretch/>
        </p:blipFill>
        <p:spPr>
          <a:xfrm>
            <a:off x="3820549" y="1323290"/>
            <a:ext cx="3429002" cy="485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05;g10727a5cfe3_0_103">
            <a:extLst>
              <a:ext uri="{FF2B5EF4-FFF2-40B4-BE49-F238E27FC236}">
                <a16:creationId xmlns:a16="http://schemas.microsoft.com/office/drawing/2014/main" id="{CAF29EA1-1837-4C9D-A146-0F7956CFD6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9" r="39"/>
          <a:stretch/>
        </p:blipFill>
        <p:spPr>
          <a:xfrm>
            <a:off x="7782947" y="1323289"/>
            <a:ext cx="3390314" cy="4853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16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Digital de Elevação (NASADEM)</a:t>
            </a:r>
          </a:p>
          <a:p>
            <a:pPr lvl="1"/>
            <a:r>
              <a:rPr lang="pt-BR" dirty="0"/>
              <a:t>É um modelo que representa a elevação da superfície terrestre, com dados obtidos por Radar.</a:t>
            </a:r>
          </a:p>
          <a:p>
            <a:r>
              <a:rPr lang="pt-BR" dirty="0"/>
              <a:t>Sensoriamento Remoto (Sentinel2)</a:t>
            </a:r>
          </a:p>
          <a:p>
            <a:pPr lvl="1"/>
            <a:r>
              <a:rPr lang="pt-BR" dirty="0"/>
              <a:t>São imagens feitas por satélite (neste caso), da superfície da Terra, de onde se tiram informações importantes, como vegetação, solos, clima, entre outras. O espectro destes dados é a luz visível e infravermelho próximo.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567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1DA2B807-F0A3-47CA-8086-8D9B168B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687" y="1400848"/>
            <a:ext cx="6133405" cy="509202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2739176-122A-2D7B-E759-76E6240ADB04}"/>
              </a:ext>
            </a:extLst>
          </p:cNvPr>
          <p:cNvSpPr/>
          <p:nvPr/>
        </p:nvSpPr>
        <p:spPr>
          <a:xfrm>
            <a:off x="10591060" y="1400848"/>
            <a:ext cx="1287262" cy="72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do </a:t>
            </a:r>
            <a:r>
              <a:rPr lang="pt-BR" dirty="0" err="1"/>
              <a:t>carlos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74C9377-5640-9454-12A9-161CB65D084A}"/>
              </a:ext>
            </a:extLst>
          </p:cNvPr>
          <p:cNvCxnSpPr>
            <a:stCxn id="3" idx="2"/>
          </p:cNvCxnSpPr>
          <p:nvPr/>
        </p:nvCxnSpPr>
        <p:spPr>
          <a:xfrm flipH="1">
            <a:off x="7501631" y="2130641"/>
            <a:ext cx="3733060" cy="185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29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do modelo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2C87A884-7AB8-4AD6-B1BA-BB273CAA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47" y="1515241"/>
            <a:ext cx="6321208" cy="483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Classificação</a:t>
            </a:r>
          </a:p>
          <a:p>
            <a:pPr lvl="1"/>
            <a:r>
              <a:rPr lang="pt-BR" dirty="0"/>
              <a:t>Índice Kappa</a:t>
            </a:r>
          </a:p>
          <a:p>
            <a:pPr lvl="1"/>
            <a:r>
              <a:rPr lang="pt-BR" dirty="0"/>
              <a:t>Acurácia</a:t>
            </a:r>
          </a:p>
          <a:p>
            <a:pPr lvl="1"/>
            <a:r>
              <a:rPr lang="pt-BR" dirty="0"/>
              <a:t>F1 </a:t>
            </a:r>
            <a:r>
              <a:rPr lang="pt-BR" i="1" dirty="0"/>
              <a:t>score</a:t>
            </a:r>
          </a:p>
          <a:p>
            <a:pPr lvl="1"/>
            <a:endParaRPr lang="pt-BR" dirty="0">
              <a:highlight>
                <a:srgbClr val="FFFF00"/>
              </a:highlight>
            </a:endParaRPr>
          </a:p>
          <a:p>
            <a:r>
              <a:rPr lang="pt-BR" dirty="0"/>
              <a:t>Regressão</a:t>
            </a:r>
          </a:p>
          <a:p>
            <a:pPr lvl="1"/>
            <a:r>
              <a:rPr lang="pt-BR" dirty="0"/>
              <a:t>R2</a:t>
            </a:r>
          </a:p>
          <a:p>
            <a:pPr lvl="1"/>
            <a:r>
              <a:rPr lang="pt-BR" dirty="0"/>
              <a:t>RMSE (</a:t>
            </a:r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)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33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Investigar e comparar diferentes métodos com diferentes bases de dados.</a:t>
            </a:r>
          </a:p>
          <a:p>
            <a:r>
              <a:rPr lang="pt-BR" dirty="0"/>
              <a:t>Investigar possibilidade de otimização dos modelos.</a:t>
            </a:r>
          </a:p>
          <a:p>
            <a:r>
              <a:rPr lang="pt-BR" dirty="0"/>
              <a:t>Definição de métricas adequadas.</a:t>
            </a:r>
          </a:p>
          <a:p>
            <a:r>
              <a:rPr lang="pt-BR" dirty="0" err="1"/>
              <a:t>Explicabilidade</a:t>
            </a:r>
            <a:r>
              <a:rPr lang="pt-BR" dirty="0"/>
              <a:t> dos modelos.</a:t>
            </a:r>
          </a:p>
          <a:p>
            <a:r>
              <a:rPr lang="pt-BR" dirty="0"/>
              <a:t>Definição de melhor método de seleção de covariáveis.</a:t>
            </a:r>
          </a:p>
          <a:p>
            <a:r>
              <a:rPr lang="pt-BR" dirty="0"/>
              <a:t>Como utilizar os dados socioeconômicos existentes?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38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 base na Revisão Sistemática da Literatura, existem oportunidades e lacunas na área.</a:t>
            </a:r>
          </a:p>
          <a:p>
            <a:r>
              <a:rPr lang="pt-BR" dirty="0"/>
              <a:t>A Ciência da Computação possui um papel importante neste contexto socioambiental, com ferramentas de apoio a tomada de decisões que impactam a vida de pessoas e o meio ambiente. </a:t>
            </a:r>
          </a:p>
          <a:p>
            <a:r>
              <a:rPr lang="pt-BR" dirty="0"/>
              <a:t>É importante que os métodos estejam cada vez mais acessíveis para usuários de áreas diferentes e a também a contribuição com desenvolvimento de estado da arte, com modelos e soluções especializados.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83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Introdução e motivação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Revisão Sistemática da Literatura</a:t>
            </a:r>
          </a:p>
          <a:p>
            <a:r>
              <a:rPr lang="pt-BR" dirty="0"/>
              <a:t>Mineração de Dados e Aprendizado de Máquina</a:t>
            </a:r>
          </a:p>
          <a:p>
            <a:r>
              <a:rPr lang="pt-BR" dirty="0"/>
              <a:t>Base de dados</a:t>
            </a:r>
          </a:p>
          <a:p>
            <a:r>
              <a:rPr lang="pt-BR" dirty="0"/>
              <a:t>Métricas</a:t>
            </a:r>
          </a:p>
          <a:p>
            <a:r>
              <a:rPr lang="pt-BR" dirty="0"/>
              <a:t>Aplicação de Modelo</a:t>
            </a:r>
          </a:p>
          <a:p>
            <a:r>
              <a:rPr lang="pt-BR" dirty="0"/>
              <a:t>Próximos passos</a:t>
            </a:r>
          </a:p>
          <a:p>
            <a:r>
              <a:rPr lang="pt-BR" dirty="0"/>
              <a:t>Conclusão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769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1800" dirty="0"/>
              <a:t>[1]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Kuo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J.-T., Hsieh, M.-H., Lung, W.-S., and She, N. (2007). Using artificial neural network for reservoir eutrophication prediction.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Ecological modelling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200(1-2):171–177.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800" dirty="0"/>
              <a:t>[2]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Skidmore, A., Turner, B.,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Brinkhof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W., and Knowles, E. (1997). Performance of a neural network: mapping forests 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gis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and remotely sensed data.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Photogrammetric engineering and remote sensing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63(5):501–514.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800" dirty="0"/>
              <a:t>[3]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Kovacevi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c, M.,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Bajat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B.,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Gaji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´ c, B. (2010). Soil type classification and estimation of soil properties using support vector machines.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Geoderma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154(3-4):340–347.</a:t>
            </a:r>
            <a:br>
              <a:rPr lang="en-US" sz="800" dirty="0"/>
            </a:br>
            <a:br>
              <a:rPr lang="en-US" sz="1000" dirty="0"/>
            </a:br>
            <a:r>
              <a:rPr lang="pt-BR" sz="1800" dirty="0"/>
              <a:t>[4]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Can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R.,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Kocaman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S.,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Gokceoglu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C. (2019). 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convolutional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neural network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architecture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for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auto-detection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of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landslide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photographs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to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assess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citizen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science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volunteered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geographic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information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data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quality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ISPRS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International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Journal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of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GeoInformation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8(7):300.</a:t>
            </a:r>
            <a:br>
              <a:rPr lang="pt-BR" sz="1200" dirty="0"/>
            </a:br>
            <a:r>
              <a:rPr lang="pt-BR" sz="1800" dirty="0"/>
              <a:t>[5] </a:t>
            </a:r>
            <a:r>
              <a:rPr lang="pt-BR" sz="1800" dirty="0" err="1"/>
              <a:t>Vasilakos</a:t>
            </a:r>
            <a:r>
              <a:rPr lang="pt-BR" sz="1800" dirty="0"/>
              <a:t>, C., </a:t>
            </a:r>
            <a:r>
              <a:rPr lang="pt-BR" sz="1800" dirty="0" err="1"/>
              <a:t>Kavroudakis</a:t>
            </a:r>
            <a:r>
              <a:rPr lang="pt-BR" sz="1800" dirty="0"/>
              <a:t>, D,,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Georganta</a:t>
            </a:r>
            <a:r>
              <a:rPr lang="pt-BR" sz="1800" dirty="0"/>
              <a:t>, A. (2020). </a:t>
            </a:r>
            <a:r>
              <a:rPr lang="pt-BR" sz="1800" dirty="0" err="1"/>
              <a:t>Machine</a:t>
            </a:r>
            <a:r>
              <a:rPr lang="pt-BR" sz="1800" dirty="0"/>
              <a:t> Learning </a:t>
            </a:r>
            <a:r>
              <a:rPr lang="pt-BR" sz="1800" dirty="0" err="1"/>
              <a:t>classification</a:t>
            </a:r>
            <a:r>
              <a:rPr lang="pt-BR" sz="1800" dirty="0"/>
              <a:t> ensemble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multitemporal</a:t>
            </a:r>
            <a:r>
              <a:rPr lang="pt-BR" sz="1800" dirty="0"/>
              <a:t> sentinela-2 </a:t>
            </a:r>
            <a:r>
              <a:rPr lang="pt-BR" sz="1800" dirty="0" err="1"/>
              <a:t>images</a:t>
            </a:r>
            <a:r>
              <a:rPr lang="pt-BR" sz="1800" dirty="0"/>
              <a:t>: The case </a:t>
            </a:r>
            <a:r>
              <a:rPr lang="pt-BR" sz="1800" dirty="0" err="1"/>
              <a:t>of</a:t>
            </a:r>
            <a:r>
              <a:rPr lang="pt-BR" sz="1800" dirty="0"/>
              <a:t> a </a:t>
            </a:r>
            <a:r>
              <a:rPr lang="pt-BR" sz="1800" dirty="0" err="1"/>
              <a:t>mixed</a:t>
            </a:r>
            <a:r>
              <a:rPr lang="pt-BR" sz="1800" dirty="0"/>
              <a:t> </a:t>
            </a:r>
            <a:r>
              <a:rPr lang="pt-BR" sz="1800" dirty="0" err="1"/>
              <a:t>mediterranean</a:t>
            </a:r>
            <a:r>
              <a:rPr lang="pt-BR" sz="1800" dirty="0"/>
              <a:t> </a:t>
            </a:r>
            <a:r>
              <a:rPr lang="pt-BR" sz="1800" dirty="0" err="1"/>
              <a:t>ecosystem</a:t>
            </a:r>
            <a:r>
              <a:rPr lang="pt-BR" sz="1800" dirty="0"/>
              <a:t>. </a:t>
            </a:r>
            <a:r>
              <a:rPr lang="pt-BR" sz="1800" i="1" dirty="0"/>
              <a:t>Remote </a:t>
            </a:r>
            <a:r>
              <a:rPr lang="pt-BR" sz="1800" i="1" dirty="0" err="1"/>
              <a:t>Sensing</a:t>
            </a:r>
            <a:r>
              <a:rPr lang="pt-BR" sz="1800" dirty="0"/>
              <a:t>, 12. </a:t>
            </a:r>
          </a:p>
          <a:p>
            <a:pPr marL="0" indent="0">
              <a:buNone/>
            </a:pPr>
            <a:r>
              <a:rPr lang="pt-BR" sz="1800" dirty="0"/>
              <a:t>[6] </a:t>
            </a:r>
            <a:r>
              <a:rPr lang="pt-BR" sz="1800" dirty="0" err="1"/>
              <a:t>Gibril</a:t>
            </a:r>
            <a:r>
              <a:rPr lang="pt-BR" sz="1800" dirty="0"/>
              <a:t>, M. B. A., </a:t>
            </a:r>
            <a:r>
              <a:rPr lang="pt-BR" sz="1800" dirty="0" err="1"/>
              <a:t>Idrees</a:t>
            </a:r>
            <a:r>
              <a:rPr lang="pt-BR" sz="1800" dirty="0"/>
              <a:t>, M. O., Yao, K.,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Shafri</a:t>
            </a:r>
            <a:r>
              <a:rPr lang="pt-BR" sz="1800" dirty="0"/>
              <a:t>, H. Z. M. (2018). </a:t>
            </a:r>
            <a:r>
              <a:rPr lang="pt-BR" sz="1800" dirty="0" err="1"/>
              <a:t>Integrative</a:t>
            </a:r>
            <a:r>
              <a:rPr lang="pt-BR" sz="1800" dirty="0"/>
              <a:t> </a:t>
            </a:r>
            <a:r>
              <a:rPr lang="pt-BR" sz="1800" dirty="0" err="1"/>
              <a:t>image</a:t>
            </a:r>
            <a:r>
              <a:rPr lang="pt-BR" sz="1800" dirty="0"/>
              <a:t> </a:t>
            </a:r>
            <a:r>
              <a:rPr lang="pt-BR" sz="1800" dirty="0" err="1"/>
              <a:t>segmentation</a:t>
            </a:r>
            <a:r>
              <a:rPr lang="pt-BR" sz="1800" dirty="0"/>
              <a:t> </a:t>
            </a:r>
            <a:r>
              <a:rPr lang="pt-BR" sz="1800" dirty="0" err="1"/>
              <a:t>optimization</a:t>
            </a:r>
            <a:r>
              <a:rPr lang="pt-BR" sz="1800" dirty="0"/>
              <a:t>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machine</a:t>
            </a:r>
            <a:r>
              <a:rPr lang="pt-BR" sz="1800" dirty="0"/>
              <a:t> </a:t>
            </a:r>
            <a:r>
              <a:rPr lang="pt-BR" sz="1800" dirty="0" err="1"/>
              <a:t>learning</a:t>
            </a:r>
            <a:r>
              <a:rPr lang="pt-BR" sz="1800" dirty="0"/>
              <a:t> approach for high </a:t>
            </a:r>
            <a:r>
              <a:rPr lang="pt-BR" sz="1800" dirty="0" err="1"/>
              <a:t>quality</a:t>
            </a:r>
            <a:r>
              <a:rPr lang="pt-BR" sz="1800" dirty="0"/>
              <a:t> </a:t>
            </a:r>
            <a:r>
              <a:rPr lang="pt-BR" sz="1800" dirty="0" err="1"/>
              <a:t>land</a:t>
            </a:r>
            <a:r>
              <a:rPr lang="pt-BR" sz="1800" dirty="0"/>
              <a:t>-use </a:t>
            </a:r>
            <a:r>
              <a:rPr lang="pt-BR" sz="1800" dirty="0" err="1"/>
              <a:t>and</a:t>
            </a:r>
            <a:r>
              <a:rPr lang="pt-BR" sz="1800" dirty="0"/>
              <a:t> </a:t>
            </a:r>
            <a:r>
              <a:rPr lang="pt-BR" sz="1800" dirty="0" err="1"/>
              <a:t>land</a:t>
            </a:r>
            <a:r>
              <a:rPr lang="pt-BR" sz="1800" dirty="0"/>
              <a:t>-cover mapping </a:t>
            </a:r>
            <a:r>
              <a:rPr lang="pt-BR" sz="1800" dirty="0" err="1"/>
              <a:t>using</a:t>
            </a:r>
            <a:r>
              <a:rPr lang="pt-BR" sz="1800" dirty="0"/>
              <a:t> </a:t>
            </a:r>
            <a:r>
              <a:rPr lang="pt-BR" sz="1800" dirty="0" err="1"/>
              <a:t>multisource</a:t>
            </a:r>
            <a:r>
              <a:rPr lang="pt-BR" sz="1800" dirty="0"/>
              <a:t> </a:t>
            </a:r>
            <a:r>
              <a:rPr lang="pt-BR" sz="1800" dirty="0" err="1"/>
              <a:t>remote</a:t>
            </a:r>
            <a:r>
              <a:rPr lang="pt-BR" sz="1800" dirty="0"/>
              <a:t> </a:t>
            </a:r>
            <a:r>
              <a:rPr lang="pt-BR" sz="1800" dirty="0" err="1"/>
              <a:t>sensing</a:t>
            </a:r>
            <a:r>
              <a:rPr lang="pt-BR" sz="1800" dirty="0"/>
              <a:t> data. </a:t>
            </a:r>
            <a:r>
              <a:rPr lang="pt-BR" sz="1800" i="1" dirty="0" err="1"/>
              <a:t>Journal</a:t>
            </a:r>
            <a:r>
              <a:rPr lang="pt-BR" sz="1800" i="1" dirty="0"/>
              <a:t> </a:t>
            </a:r>
            <a:r>
              <a:rPr lang="pt-BR" sz="1800" i="1" dirty="0" err="1"/>
              <a:t>of</a:t>
            </a:r>
            <a:r>
              <a:rPr lang="pt-BR" sz="1800" i="1" dirty="0"/>
              <a:t> Applied Remote </a:t>
            </a:r>
            <a:r>
              <a:rPr lang="pt-BR" sz="1800" i="1" dirty="0" err="1"/>
              <a:t>Sensing</a:t>
            </a:r>
            <a:r>
              <a:rPr lang="pt-BR" sz="1800" dirty="0"/>
              <a:t>, 12. </a:t>
            </a:r>
          </a:p>
          <a:p>
            <a:pPr marL="0" indent="0">
              <a:buNone/>
            </a:pPr>
            <a:r>
              <a:rPr lang="pt-BR" sz="1800" dirty="0"/>
              <a:t>[7]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Jamali, A. (2019). Evaluation and comparison of eight machine learning models in land use/land cover mapping using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landsat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8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oli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: a case study of the northern region of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iran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SN Applied Sciences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[8]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Keshtkar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H., Voigt, W., and Alizadeh, E. (2017). Land-cover classification and analysis of change using machine-learning classifiers and multi-temporal remote sensing imagery.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Arabian Journal of Geosciences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10.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[9]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Jamali, A. (2021). Land use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land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cover mapping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using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advanced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machine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learning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classifiers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Ekologia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 Bratislava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40:286–300.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[10]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Matinfar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H. R.,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Maghsodi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Z., Mousavi, S. R., and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Rahmani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A. (2021). Evaluation and prediction of topsoil organic carbon using machine learning and hybrid models at a field-scale.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Catena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202.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NimbusRomNo9L-Regu"/>
              </a:rPr>
              <a:t>[11]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Naimi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, S.,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Ayoubi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, S.,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Dematte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, J. A. M.,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Zeraatpisheh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, M., Amorim, M. T. A.,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and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Mello, F. (2021).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Spatial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prediction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of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soil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surface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properties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in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an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arid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region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using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synthetic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soil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image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and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machine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NimbusRomNo9L-Regu"/>
              </a:rPr>
              <a:t>learning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. </a:t>
            </a:r>
            <a:r>
              <a:rPr lang="pt-BR" sz="1800" i="1" dirty="0" err="1">
                <a:solidFill>
                  <a:srgbClr val="000000"/>
                </a:solidFill>
                <a:latin typeface="NimbusRomNo9L-Regu"/>
              </a:rPr>
              <a:t>Geocarto</a:t>
            </a:r>
            <a:r>
              <a:rPr lang="pt-BR" sz="1800" i="1" dirty="0">
                <a:solidFill>
                  <a:srgbClr val="000000"/>
                </a:solidFill>
                <a:latin typeface="NimbusRomNo9L-Regu"/>
              </a:rPr>
              <a:t> </a:t>
            </a:r>
            <a:r>
              <a:rPr lang="pt-BR" sz="1800" i="1" dirty="0" err="1">
                <a:solidFill>
                  <a:srgbClr val="000000"/>
                </a:solidFill>
                <a:latin typeface="NimbusRomNo9L-Regu"/>
              </a:rPr>
              <a:t>International</a:t>
            </a: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.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NimbusRomNo9L-Regu"/>
              </a:rPr>
              <a:t>[12]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Rostaminia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M.,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Rahmani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A.,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Mousavi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S. R.,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Taghizadeh-Mehrjardi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R.,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and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Maghsodi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Z. (2021).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Spatial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prediction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of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soil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organic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carbon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stocks in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arid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rangeland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using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machine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lefarning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pt-BR" sz="1800" b="0" i="0" dirty="0" err="1">
                <a:solidFill>
                  <a:srgbClr val="000000"/>
                </a:solidFill>
                <a:effectLst/>
                <a:latin typeface="NimbusRomNo9L-Regu"/>
              </a:rPr>
              <a:t>algorithms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Environmental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Monitoring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 </a:t>
            </a:r>
            <a:r>
              <a:rPr lang="pt-BR" sz="1800" b="0" i="1" dirty="0" err="1">
                <a:solidFill>
                  <a:srgbClr val="000000"/>
                </a:solidFill>
                <a:effectLst/>
                <a:latin typeface="NimbusRomNo9L-ReguItal"/>
              </a:rPr>
              <a:t>and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NimbusRomNo9L-ReguItal"/>
              </a:rPr>
              <a:t> Assessment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NimbusRomNo9L-Regu"/>
              </a:rPr>
              <a:t>, 193.</a:t>
            </a:r>
            <a:r>
              <a:rPr lang="pt-BR" sz="1200" dirty="0"/>
              <a:t> </a:t>
            </a:r>
          </a:p>
          <a:p>
            <a:pPr marL="0" indent="0">
              <a:buNone/>
            </a:pPr>
            <a:r>
              <a:rPr lang="pt-BR" sz="1900" dirty="0">
                <a:solidFill>
                  <a:srgbClr val="000000"/>
                </a:solidFill>
                <a:latin typeface="NimbusRomNo9L-Regu"/>
              </a:rPr>
              <a:t>[13]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Liu, X. and Li, Y. (2021). Research on classification method of medium resolution remote sensing image based on machine learning.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Lecture Notes in Computer Science</a:t>
            </a:r>
            <a:b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</a:b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(including subseries Lecture Notes in Artificial Intelligence and Lecture Notes in Bioinformatics)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12753 LNCS:164–173. deep learning</a:t>
            </a:r>
            <a:r>
              <a:rPr lang="en-US" sz="1000" dirty="0">
                <a:solidFill>
                  <a:srgbClr val="000000"/>
                </a:solidFill>
                <a:latin typeface="NimbusRomNo9L-Regu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23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151FE60-45DE-46D3-8093-4C674EEE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25"/>
            <a:ext cx="5257800" cy="9391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Liberation Sans Narrow Bold" panose="020B0706020202030204" pitchFamily="34" charset="0"/>
              </a:rPr>
              <a:t>mariana.schaefer@ufv.br</a:t>
            </a: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Liberation Sans Narrow Bold" panose="020B0706020202030204" pitchFamily="34" charset="0"/>
              </a:rPr>
              <a:t>www.ufv.br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0DAB5DC-86B4-4F5A-9E69-6C940910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632" y="5583391"/>
            <a:ext cx="3419168" cy="59357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6619D8D-5122-4E2F-9E6E-2A1497302F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36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r>
              <a:rPr lang="pt-BR" sz="3200" b="1" dirty="0"/>
              <a:t>OBRIGADA!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0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471" cy="4351338"/>
          </a:xfrm>
        </p:spPr>
        <p:txBody>
          <a:bodyPr>
            <a:normAutofit fontScale="92500"/>
          </a:bodyPr>
          <a:lstStyle/>
          <a:p>
            <a:r>
              <a:rPr lang="pt-BR" dirty="0"/>
              <a:t>Rompimento da barragem da Mina Córrego do Feijão – Brumadinho (2019).</a:t>
            </a:r>
          </a:p>
          <a:p>
            <a:r>
              <a:rPr lang="pt-BR" dirty="0"/>
              <a:t>Bacia do Rio Paraopeba</a:t>
            </a:r>
          </a:p>
          <a:p>
            <a:pPr lvl="1"/>
            <a:r>
              <a:rPr lang="pt-BR" dirty="0"/>
              <a:t>Áreas afetadas possuem diferentes características e usos do solo.</a:t>
            </a:r>
          </a:p>
          <a:p>
            <a:r>
              <a:rPr lang="pt-BR" dirty="0"/>
              <a:t>Necessidade de desenvolver um mapeamento para recuperação ambiental – Indicação de áreas prioritárias.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Mapa&#10;&#10;Descrição gerada automaticamente">
            <a:extLst>
              <a:ext uri="{FF2B5EF4-FFF2-40B4-BE49-F238E27FC236}">
                <a16:creationId xmlns:a16="http://schemas.microsoft.com/office/drawing/2014/main" id="{2AC128F0-ADF9-4A81-A462-3845D3D3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70" y="1468044"/>
            <a:ext cx="3521417" cy="4855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41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7818" cy="4351338"/>
          </a:xfrm>
        </p:spPr>
        <p:txBody>
          <a:bodyPr>
            <a:normAutofit/>
          </a:bodyPr>
          <a:lstStyle/>
          <a:p>
            <a:r>
              <a:rPr lang="pt-BR" dirty="0"/>
              <a:t>Papel da Ciência da Computação nestes contextos:</a:t>
            </a:r>
          </a:p>
          <a:p>
            <a:pPr lvl="1"/>
            <a:r>
              <a:rPr lang="pt-BR" dirty="0"/>
              <a:t>Utilização da tecnologia para salvar vidas ou apoiar decisões que afetem a vida das pessoas. </a:t>
            </a:r>
          </a:p>
          <a:p>
            <a:pPr lvl="1"/>
            <a:r>
              <a:rPr lang="pt-BR" dirty="0"/>
              <a:t>Importância da aplicação de Aprendizado de Máquina em dados ambientais:</a:t>
            </a:r>
          </a:p>
          <a:p>
            <a:pPr lvl="2"/>
            <a:r>
              <a:rPr lang="pt-BR" dirty="0"/>
              <a:t>Qualidade da água [1]</a:t>
            </a:r>
          </a:p>
          <a:p>
            <a:pPr lvl="2"/>
            <a:r>
              <a:rPr lang="pt-BR" dirty="0"/>
              <a:t>Mapeamento florestal [2]</a:t>
            </a:r>
          </a:p>
          <a:p>
            <a:pPr lvl="2"/>
            <a:r>
              <a:rPr lang="pt-BR" dirty="0"/>
              <a:t>Classificação de solos [3]</a:t>
            </a:r>
          </a:p>
          <a:p>
            <a:pPr lvl="2"/>
            <a:r>
              <a:rPr lang="pt-BR" dirty="0"/>
              <a:t>Predição de áreas suscetíveis a deslizamento de terra [4]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6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Revisão Sistemática da Literatura para encontrar oportunidades de pesquisa em áreas relacionadas.</a:t>
            </a:r>
          </a:p>
          <a:p>
            <a:r>
              <a:rPr lang="pt-BR" dirty="0"/>
              <a:t>Definição de métodos e métricas adequados de mineração de dados e aprendizado de máquina, e sua aplicação, para definir áreas de priorização de recuperação ambiental.</a:t>
            </a:r>
          </a:p>
          <a:p>
            <a:r>
              <a:rPr lang="pt-BR" dirty="0"/>
              <a:t>Comparar resultados com técnicas de geoprocessamento.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39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Sistemática da 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Foram obtidos 9 publicações em uma primeira RSL feita com o tema.</a:t>
            </a:r>
          </a:p>
          <a:p>
            <a:r>
              <a:rPr lang="pt-BR" dirty="0"/>
              <a:t>Questionamentos:</a:t>
            </a:r>
          </a:p>
          <a:p>
            <a:pPr lvl="1"/>
            <a:r>
              <a:rPr lang="pt-BR" dirty="0"/>
              <a:t>Quais técnicas de mineração de dados e aprendizado de máquina estão sendo aplicadas à análise de dados ambientais e/ou geográficos?</a:t>
            </a:r>
          </a:p>
          <a:p>
            <a:pPr lvl="1"/>
            <a:r>
              <a:rPr lang="pt-BR" dirty="0"/>
              <a:t>Qual o formato mais comum dos dados de entrada dos modelos?</a:t>
            </a:r>
          </a:p>
          <a:p>
            <a:pPr lvl="1"/>
            <a:r>
              <a:rPr lang="pt-BR" dirty="0"/>
              <a:t>Quais são as principais métricas utilizadas para avaliação de desempenho dos modelos?</a:t>
            </a:r>
          </a:p>
          <a:p>
            <a:pPr lvl="1"/>
            <a:r>
              <a:rPr lang="pt-BR" dirty="0"/>
              <a:t>Quais são as oportunidades de pesquisa na área?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33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dados para detectar padrões, correlações, e outros.</a:t>
            </a:r>
          </a:p>
          <a:p>
            <a:r>
              <a:rPr lang="pt-BR" dirty="0"/>
              <a:t>Utiliza aprendizado de máquina, métodos estatísticos e bancos de dados.</a:t>
            </a:r>
          </a:p>
          <a:p>
            <a:r>
              <a:rPr lang="pt-BR" dirty="0"/>
              <a:t>A partir dos dados, gera-se informações e obtém-se conhecimento.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378825A3-AC0A-4A57-8DA4-2B6C14B4150F}"/>
              </a:ext>
            </a:extLst>
          </p:cNvPr>
          <p:cNvSpPr/>
          <p:nvPr/>
        </p:nvSpPr>
        <p:spPr>
          <a:xfrm>
            <a:off x="1252025" y="4220308"/>
            <a:ext cx="2475913" cy="153337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02C23AC7-1F15-41DD-8007-250AE7841AED}"/>
              </a:ext>
            </a:extLst>
          </p:cNvPr>
          <p:cNvSpPr/>
          <p:nvPr/>
        </p:nvSpPr>
        <p:spPr>
          <a:xfrm>
            <a:off x="4141763" y="4220308"/>
            <a:ext cx="2475913" cy="1533378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INFORMAÇÃO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3CDC5C8-BAC7-4894-8DC6-9AB3E803C2AB}"/>
              </a:ext>
            </a:extLst>
          </p:cNvPr>
          <p:cNvSpPr/>
          <p:nvPr/>
        </p:nvSpPr>
        <p:spPr>
          <a:xfrm>
            <a:off x="7090113" y="4183844"/>
            <a:ext cx="2841675" cy="156984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CONHECIMENTO</a:t>
            </a:r>
          </a:p>
        </p:txBody>
      </p:sp>
    </p:spTree>
    <p:extLst>
      <p:ext uri="{BB962C8B-B14F-4D97-AF65-F5344CB8AC3E}">
        <p14:creationId xmlns:p14="http://schemas.microsoft.com/office/powerpoint/2010/main" val="228920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  <a:p>
            <a:r>
              <a:rPr lang="pt-BR" dirty="0"/>
              <a:t>Aprendizado não supervisionado</a:t>
            </a:r>
          </a:p>
          <a:p>
            <a:r>
              <a:rPr lang="pt-BR" dirty="0"/>
              <a:t>Aprendizado por reforço</a:t>
            </a:r>
            <a:endParaRPr lang="pt-B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159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6540-125B-4BE6-8A7D-F46910E1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de máquina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7AE7F-86A2-49B1-8E01-FB6DA9249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ighlight>
                  <a:srgbClr val="C0C0C0"/>
                </a:highlight>
              </a:rPr>
              <a:t>Aprendizado supervisionado</a:t>
            </a:r>
          </a:p>
          <a:p>
            <a:r>
              <a:rPr lang="pt-BR" dirty="0"/>
              <a:t>Aprendizado não supervisionado</a:t>
            </a:r>
          </a:p>
          <a:p>
            <a:r>
              <a:rPr lang="pt-BR" dirty="0"/>
              <a:t>Aprendizado por reforço</a:t>
            </a:r>
            <a:endParaRPr lang="pt-BR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238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1513</Words>
  <Application>Microsoft Office PowerPoint</Application>
  <PresentationFormat>Widescreen</PresentationFormat>
  <Paragraphs>139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Asenine</vt:lpstr>
      <vt:lpstr>Calibri</vt:lpstr>
      <vt:lpstr>Liberation Sans Narrow Bold</vt:lpstr>
      <vt:lpstr>NimbusRomNo9L-Regu</vt:lpstr>
      <vt:lpstr>NimbusRomNo9L-ReguItal</vt:lpstr>
      <vt:lpstr>Tema do Office</vt:lpstr>
      <vt:lpstr>2_Tema do Office</vt:lpstr>
      <vt:lpstr>1_Tema do Office</vt:lpstr>
      <vt:lpstr>Mineração de dados e aprendizado de máquina aplicados à base de dados ambientais da bacia do Rio Paraopeba (MG)</vt:lpstr>
      <vt:lpstr>Conteúdo</vt:lpstr>
      <vt:lpstr>Introdução e motivação</vt:lpstr>
      <vt:lpstr>Introdução e motivação</vt:lpstr>
      <vt:lpstr>Objetivos</vt:lpstr>
      <vt:lpstr>Revisão Sistemática da Literatura</vt:lpstr>
      <vt:lpstr>Mineração de Dados</vt:lpstr>
      <vt:lpstr>Aprendizado de máquina</vt:lpstr>
      <vt:lpstr>Aprendizado de máquina</vt:lpstr>
      <vt:lpstr>Aprendizado de máquina</vt:lpstr>
      <vt:lpstr>Aprendizado de máquina</vt:lpstr>
      <vt:lpstr>Base de Dados</vt:lpstr>
      <vt:lpstr>Base de Dados</vt:lpstr>
      <vt:lpstr>Base de Dados</vt:lpstr>
      <vt:lpstr>Base de Dados</vt:lpstr>
      <vt:lpstr>Aplicação do modelo</vt:lpstr>
      <vt:lpstr>Métricas</vt:lpstr>
      <vt:lpstr>Próximos passos</vt:lpstr>
      <vt:lpstr>Conclusão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Reis</dc:creator>
  <cp:lastModifiedBy>Mariana Schaefer</cp:lastModifiedBy>
  <cp:revision>31</cp:revision>
  <dcterms:created xsi:type="dcterms:W3CDTF">2021-08-12T18:09:59Z</dcterms:created>
  <dcterms:modified xsi:type="dcterms:W3CDTF">2022-05-17T13:24:50Z</dcterms:modified>
</cp:coreProperties>
</file>