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69" r:id="rId4"/>
    <p:sldId id="270" r:id="rId5"/>
    <p:sldId id="274" r:id="rId6"/>
    <p:sldId id="276" r:id="rId7"/>
    <p:sldId id="272" r:id="rId8"/>
    <p:sldId id="258" r:id="rId9"/>
    <p:sldId id="263" r:id="rId10"/>
    <p:sldId id="264" r:id="rId11"/>
    <p:sldId id="271" r:id="rId12"/>
    <p:sldId id="259" r:id="rId13"/>
    <p:sldId id="278" r:id="rId14"/>
    <p:sldId id="279" r:id="rId15"/>
    <p:sldId id="280" r:id="rId16"/>
    <p:sldId id="277" r:id="rId17"/>
    <p:sldId id="273" r:id="rId18"/>
    <p:sldId id="260" r:id="rId19"/>
    <p:sldId id="262" r:id="rId20"/>
    <p:sldId id="265" r:id="rId21"/>
    <p:sldId id="266" r:id="rId22"/>
    <p:sldId id="267" r:id="rId23"/>
    <p:sldId id="268" r:id="rId24"/>
    <p:sldId id="275" r:id="rId25"/>
    <p:sldId id="261" r:id="rId2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BFEDBD-27A8-4830-AE11-D99A93A7AAE6}" type="datetimeFigureOut">
              <a:rPr lang="pt-BR" smtClean="0"/>
              <a:t>03/10/2022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AB8352-7C86-4ABF-BE1B-319BF4BB161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42345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AB8352-7C86-4ABF-BE1B-319BF4BB161A}" type="slidenum">
              <a:rPr lang="pt-BR" smtClean="0"/>
              <a:t>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03638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B786FE-4BC8-41FE-3184-9556A54E1B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F673A04-EA6B-6EE3-CC4A-C752D4E85E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B9FFE67-C808-7AB0-B762-8F244B3C7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0603F-E42E-4BAC-A8C9-4C70AA0F289C}" type="datetime1">
              <a:rPr lang="pt-BR" smtClean="0"/>
              <a:t>03/10/2022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15C6F2C-48DC-90A4-B345-F971615BB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22BB6B3-E996-E7CE-692A-84E2B8F5B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0E473-49BC-44E7-B559-73C7EF3C51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5428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77B911-B716-D5B4-27F5-5801D098A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1ADDF87-B096-2B45-D3CD-8D0AE9C55D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A782868-7FDE-0AAF-4F1E-6B4F391465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ACE46-A15C-4D91-A01C-9E0D2D980C44}" type="datetime1">
              <a:rPr lang="pt-BR" smtClean="0"/>
              <a:t>03/10/2022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127A43D-AC19-789F-771B-82CF51C3B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E737AB5-779B-259E-665C-9A6751B00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0E473-49BC-44E7-B559-73C7EF3C51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2122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A6B8E97-1C88-BEFE-B361-B56D587CC9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DCE5758-F21A-286C-D89B-20425315FC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DD8ACC0-1BAC-22DC-B34C-969B75AE1F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07417-DCF8-4A7D-950C-8A459E48B7DF}" type="datetime1">
              <a:rPr lang="pt-BR" smtClean="0"/>
              <a:t>03/10/2022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44F00E2-E30E-91B0-EA4D-C334BF5D7D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131C9FA-70E6-AFEB-590F-780F00D63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0E473-49BC-44E7-B559-73C7EF3C51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022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A84602-6B06-6F8D-338B-F10E9D603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13BF55B-1B94-FD15-311D-2B358E06BD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99A43E5-08C9-88D0-5F42-38F3B7070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C509F-F34F-450A-84B0-4CE776C83ACF}" type="datetime1">
              <a:rPr lang="pt-BR" smtClean="0"/>
              <a:t>03/10/2022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77D94EE-7D58-0A15-CB1D-795F06A8B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E4E0BAD-9E4E-45EC-728C-339DB9DC8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0E473-49BC-44E7-B559-73C7EF3C51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520231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786F3C-DF2D-D779-21DE-D540331298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FE6F4E8-387E-5757-5C91-9E4EEB713C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A01C97D-54C2-A55F-4EB6-A4386E8B68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4AD5B-BDBF-464E-BCC3-156ABCA78238}" type="datetime1">
              <a:rPr lang="pt-BR" smtClean="0"/>
              <a:t>03/10/2022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E1B8921-3E03-964F-0293-8BD4AC19B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340F192-8984-A1BB-681E-C92B59F7F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0E473-49BC-44E7-B559-73C7EF3C51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183870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4EC78A-246F-2A19-68EA-326B2AB5B8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12DBE67-CE1C-0F15-FDE4-BC5551AADB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17AE25E-5BB8-2C4B-97EA-D9EE3CCCEA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319F8C1-D0CA-55D6-30DA-E766AD0DB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55468-63C8-44B8-B263-17D9F9FFE721}" type="datetime1">
              <a:rPr lang="pt-BR" smtClean="0"/>
              <a:t>03/10/2022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800B61F-35AC-8746-65B1-0C76D9452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9F02E33-88F8-261B-FCE5-E7280E992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0E473-49BC-44E7-B559-73C7EF3C51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30444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6ED9B4-C33A-3989-C130-F7AF723E6A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117F797-D55A-0EA5-8C22-76E1CA5C8B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105E27E-957F-C9EB-A785-452A9EF784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181B5C64-CE3C-0082-145C-A95A6686D5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DDEFF3F9-175F-DA13-8382-3B87A6DC27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606CE037-BF13-ED75-D8F4-D680DA613F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76928-248E-4D7A-B8F2-AE9A1C5D5A5A}" type="datetime1">
              <a:rPr lang="pt-BR" smtClean="0"/>
              <a:t>03/10/2022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1A39328-C673-7433-C3FC-C7F0635BE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07EA806B-636F-BE40-B848-354655B20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0E473-49BC-44E7-B559-73C7EF3C51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51886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7BDE04-5289-E014-E43D-45E37993A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51884A35-4E99-CF1E-7DCA-BABF7E993C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359BF-82DB-48CD-827D-2635793E0ADB}" type="datetime1">
              <a:rPr lang="pt-BR" smtClean="0"/>
              <a:t>03/10/2022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F04C1EE5-19A0-0B6A-22D4-A992538A9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22BAAA4-3566-3D24-40FA-46849B0CB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0E473-49BC-44E7-B559-73C7EF3C51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77368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08C79D2F-9893-E8E8-AC8D-082735858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44D14-61EF-48D0-AD29-48B27521D344}" type="datetime1">
              <a:rPr lang="pt-BR" smtClean="0"/>
              <a:t>03/10/2022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C9782EEF-F7D8-7683-3AB5-DC3063236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B5B5BA3-CD2A-B548-A42F-E33371752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0E473-49BC-44E7-B559-73C7EF3C51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8744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FF56F8-7C0D-9420-5CB9-F914DE499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F11997C-2534-1E77-7F90-7C20E8BB4B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6477F5B-1273-1965-DAD3-FBF2960EF7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653F5A8-BEAE-6EFB-EEF6-9DC2420EE3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97CF9-E6CC-4AB6-8DFB-BFE1B8935BEA}" type="datetime1">
              <a:rPr lang="pt-BR" smtClean="0"/>
              <a:t>03/10/2022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B1EE088-4011-4FD1-4106-FC6C777CB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D530FC6-70F7-9B7E-171B-8A683F451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0E473-49BC-44E7-B559-73C7EF3C51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6464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568C78-FAB8-07FE-4D18-2DC9616C18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16D9CE74-2BC3-397A-BF60-C725200317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19F0456-774A-05FE-1A8B-AFD483B582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B0C17AF-190E-6A90-C848-37FF43096E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FEB08-2B82-4DBB-98BA-2D3145466959}" type="datetime1">
              <a:rPr lang="pt-BR" smtClean="0"/>
              <a:t>03/10/2022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2EB0D25-4EF0-6FF5-3B8F-D01D8D8A7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10D6032-60A8-C19F-D53B-DFB7B6CD6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0E473-49BC-44E7-B559-73C7EF3C51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32883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B13221AB-1F8E-F081-4FE9-626EDFCD7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BA785E1-99F1-0719-3AAB-6BBC22EFE1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3144951-5B4C-6107-C001-B7A86AD42A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ABBCC1-3F41-49F5-956B-82B4E03D3701}" type="datetime1">
              <a:rPr lang="pt-BR" smtClean="0"/>
              <a:t>03/10/2022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2D2C463-2E85-574A-13C3-B9E86CF6FD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86FF5FA-09D8-8B2F-35DF-60AB04682C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D0E473-49BC-44E7-B559-73C7EF3C51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56410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4356C2-6D3E-D568-104C-64FD11CD98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44532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pt-BR" dirty="0"/>
              <a:t>Um arcabouço computacional para apoio à tomada de decisão em problemas no contexto ambiental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CE7C466-011B-7B98-B588-C2C3576167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554146"/>
            <a:ext cx="9144000" cy="1655762"/>
          </a:xfrm>
        </p:spPr>
        <p:txBody>
          <a:bodyPr/>
          <a:lstStyle/>
          <a:p>
            <a:r>
              <a:rPr lang="pt-BR" dirty="0"/>
              <a:t>Nome: Carlos Henrique Tavares Brumatti</a:t>
            </a:r>
          </a:p>
          <a:p>
            <a:r>
              <a:rPr lang="pt-BR" dirty="0"/>
              <a:t>Orientador: </a:t>
            </a:r>
            <a:r>
              <a:rPr lang="pt-BR" dirty="0" err="1"/>
              <a:t>Julio</a:t>
            </a:r>
            <a:r>
              <a:rPr lang="pt-BR" dirty="0"/>
              <a:t> Cesar Soares dos Reis (DPI)</a:t>
            </a:r>
          </a:p>
          <a:p>
            <a:r>
              <a:rPr lang="pt-BR" dirty="0"/>
              <a:t>Coorientador: </a:t>
            </a:r>
            <a:r>
              <a:rPr lang="pt-BR" dirty="0" err="1"/>
              <a:t>Jugurta</a:t>
            </a:r>
            <a:r>
              <a:rPr lang="pt-BR" dirty="0"/>
              <a:t> Lisboa Filho (DPI)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50784F1-69CA-8B70-B8A8-FD212CA94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0E473-49BC-44E7-B559-73C7EF3C512B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481069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5B806F-7BFA-1B18-87D2-B69D5A666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Motivação – Mineração de Dados</a:t>
            </a:r>
          </a:p>
        </p:txBody>
      </p:sp>
      <p:pic>
        <p:nvPicPr>
          <p:cNvPr id="5" name="Espaço Reservado para Conteúdo 4" descr="Diagrama&#10;&#10;Descrição gerada automaticamente">
            <a:extLst>
              <a:ext uri="{FF2B5EF4-FFF2-40B4-BE49-F238E27FC236}">
                <a16:creationId xmlns:a16="http://schemas.microsoft.com/office/drawing/2014/main" id="{89121763-9A68-8DB5-2A27-36A2C5A8C2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4333" y="1585569"/>
            <a:ext cx="6332505" cy="4907306"/>
          </a:xfrm>
        </p:spPr>
      </p:pic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7E9BF120-1A94-05CE-7E5B-0D9D26384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0E473-49BC-44E7-B559-73C7EF3C512B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841635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B94012-18C8-98B3-3545-91C24CA8D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Motivação - </a:t>
            </a:r>
            <a:r>
              <a:rPr lang="pt-BR" dirty="0" err="1"/>
              <a:t>Clusterização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A4B916C-AB0A-33A8-2574-7F3F1D8EFB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9F161FF-5B67-1E3E-C0AD-1AF971CED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0E473-49BC-44E7-B559-73C7EF3C512B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902320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58ED8A-D7C2-D29B-4A56-392DC1D17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Metodologia Proposta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88497062-CBBE-56A1-C334-BC43CBC18B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2962" y="1601365"/>
            <a:ext cx="7856901" cy="1425063"/>
          </a:xfr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3FCACF66-DAFD-501D-EEAD-AF6795EA68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9230" y="3366664"/>
            <a:ext cx="9504366" cy="3126211"/>
          </a:xfrm>
          <a:prstGeom prst="rect">
            <a:avLst/>
          </a:prstGeom>
        </p:spPr>
      </p:pic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CD014E98-F960-B856-B95F-4A467CABA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0E473-49BC-44E7-B559-73C7EF3C512B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65246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58ED8A-D7C2-D29B-4A56-392DC1D17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Metodologia Proposta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3FCACF66-DAFD-501D-EEAD-AF6795EA68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9230" y="3366664"/>
            <a:ext cx="9504366" cy="3126211"/>
          </a:xfrm>
          <a:prstGeom prst="rect">
            <a:avLst/>
          </a:prstGeom>
        </p:spPr>
      </p:pic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CD014E98-F960-B856-B95F-4A467CABA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0E473-49BC-44E7-B559-73C7EF3C512B}" type="slidenum">
              <a:rPr lang="pt-BR" smtClean="0"/>
              <a:t>13</a:t>
            </a:fld>
            <a:endParaRPr lang="pt-BR"/>
          </a:p>
        </p:txBody>
      </p:sp>
      <p:pic>
        <p:nvPicPr>
          <p:cNvPr id="13" name="Espaço Reservado para Conteúdo 12" descr="Diagrama&#10;&#10;Descrição gerada automaticamente com confiança média">
            <a:extLst>
              <a:ext uri="{FF2B5EF4-FFF2-40B4-BE49-F238E27FC236}">
                <a16:creationId xmlns:a16="http://schemas.microsoft.com/office/drawing/2014/main" id="{AF208342-4D85-7EC9-432D-FF5FB52FBC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7549" y="1566966"/>
            <a:ext cx="7856901" cy="1425063"/>
          </a:xfrm>
        </p:spPr>
      </p:pic>
    </p:spTree>
    <p:extLst>
      <p:ext uri="{BB962C8B-B14F-4D97-AF65-F5344CB8AC3E}">
        <p14:creationId xmlns:p14="http://schemas.microsoft.com/office/powerpoint/2010/main" val="35916469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58ED8A-D7C2-D29B-4A56-392DC1D17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Metodologia Proposta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3FCACF66-DAFD-501D-EEAD-AF6795EA68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9230" y="3366664"/>
            <a:ext cx="9504366" cy="3126211"/>
          </a:xfrm>
          <a:prstGeom prst="rect">
            <a:avLst/>
          </a:prstGeom>
        </p:spPr>
      </p:pic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CD014E98-F960-B856-B95F-4A467CABA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0E473-49BC-44E7-B559-73C7EF3C512B}" type="slidenum">
              <a:rPr lang="pt-BR" smtClean="0"/>
              <a:t>14</a:t>
            </a:fld>
            <a:endParaRPr lang="pt-BR"/>
          </a:p>
        </p:txBody>
      </p:sp>
      <p:pic>
        <p:nvPicPr>
          <p:cNvPr id="9" name="Espaço Reservado para Conteúdo 8" descr="Diagrama&#10;&#10;Descrição gerada automaticamente com confiança baixa">
            <a:extLst>
              <a:ext uri="{FF2B5EF4-FFF2-40B4-BE49-F238E27FC236}">
                <a16:creationId xmlns:a16="http://schemas.microsoft.com/office/drawing/2014/main" id="{58455C96-7039-EF74-1147-9AB1FFD00B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5299" y="1690688"/>
            <a:ext cx="7856901" cy="1425063"/>
          </a:xfrm>
        </p:spPr>
      </p:pic>
    </p:spTree>
    <p:extLst>
      <p:ext uri="{BB962C8B-B14F-4D97-AF65-F5344CB8AC3E}">
        <p14:creationId xmlns:p14="http://schemas.microsoft.com/office/powerpoint/2010/main" val="41023038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58ED8A-D7C2-D29B-4A56-392DC1D17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Metodologia Proposta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3FCACF66-DAFD-501D-EEAD-AF6795EA68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9230" y="3366664"/>
            <a:ext cx="9504366" cy="3126211"/>
          </a:xfrm>
          <a:prstGeom prst="rect">
            <a:avLst/>
          </a:prstGeom>
        </p:spPr>
      </p:pic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CD014E98-F960-B856-B95F-4A467CABA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0E473-49BC-44E7-B559-73C7EF3C512B}" type="slidenum">
              <a:rPr lang="pt-BR" smtClean="0"/>
              <a:t>15</a:t>
            </a:fld>
            <a:endParaRPr lang="pt-BR"/>
          </a:p>
        </p:txBody>
      </p:sp>
      <p:pic>
        <p:nvPicPr>
          <p:cNvPr id="13" name="Espaço Reservado para Conteúdo 12" descr="Diagrama&#10;&#10;Descrição gerada automaticamente">
            <a:extLst>
              <a:ext uri="{FF2B5EF4-FFF2-40B4-BE49-F238E27FC236}">
                <a16:creationId xmlns:a16="http://schemas.microsoft.com/office/drawing/2014/main" id="{A33EDF3A-76F1-BC83-89FE-1F4EB094B9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7549" y="1713001"/>
            <a:ext cx="7856901" cy="1425063"/>
          </a:xfrm>
        </p:spPr>
      </p:pic>
    </p:spTree>
    <p:extLst>
      <p:ext uri="{BB962C8B-B14F-4D97-AF65-F5344CB8AC3E}">
        <p14:creationId xmlns:p14="http://schemas.microsoft.com/office/powerpoint/2010/main" val="27177637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58ED8A-D7C2-D29B-4A56-392DC1D17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Metodologia Proposta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3FCACF66-DAFD-501D-EEAD-AF6795EA68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9230" y="3366664"/>
            <a:ext cx="9504366" cy="3126211"/>
          </a:xfrm>
          <a:prstGeom prst="rect">
            <a:avLst/>
          </a:prstGeom>
        </p:spPr>
      </p:pic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CD014E98-F960-B856-B95F-4A467CABA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0E473-49BC-44E7-B559-73C7EF3C512B}" type="slidenum">
              <a:rPr lang="pt-BR" smtClean="0"/>
              <a:t>16</a:t>
            </a:fld>
            <a:endParaRPr lang="pt-BR"/>
          </a:p>
        </p:txBody>
      </p:sp>
      <p:pic>
        <p:nvPicPr>
          <p:cNvPr id="9" name="Espaço Reservado para Conteúdo 8" descr="Diagrama&#10;&#10;Descrição gerada automaticamente com confiança média">
            <a:extLst>
              <a:ext uri="{FF2B5EF4-FFF2-40B4-BE49-F238E27FC236}">
                <a16:creationId xmlns:a16="http://schemas.microsoft.com/office/drawing/2014/main" id="{4CBCCB72-8C09-F57E-4738-B084CC3675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7549" y="1690688"/>
            <a:ext cx="7856901" cy="1425063"/>
          </a:xfrm>
        </p:spPr>
      </p:pic>
    </p:spTree>
    <p:extLst>
      <p:ext uri="{BB962C8B-B14F-4D97-AF65-F5344CB8AC3E}">
        <p14:creationId xmlns:p14="http://schemas.microsoft.com/office/powerpoint/2010/main" val="12778329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C2824D-7DC4-2236-442F-F31688B55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Metodologia Proposta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DD75C8AD-3D1F-3108-2995-257F37DFBA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2554" y="2333216"/>
            <a:ext cx="7406891" cy="1984260"/>
          </a:xfrm>
        </p:spPr>
      </p:pic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3CF29EDD-232D-96EC-5E7B-519232080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0E473-49BC-44E7-B559-73C7EF3C512B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55410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2E7945-564F-93ED-84B7-1F70B76C05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898171" cy="1325563"/>
          </a:xfrm>
        </p:spPr>
        <p:txBody>
          <a:bodyPr/>
          <a:lstStyle/>
          <a:p>
            <a:r>
              <a:rPr lang="pt-BR" dirty="0"/>
              <a:t>Sistema de Inteligência Geográfica - Arquitetura</a:t>
            </a:r>
          </a:p>
        </p:txBody>
      </p:sp>
      <p:pic>
        <p:nvPicPr>
          <p:cNvPr id="9" name="Espaço Reservado para Conteúdo 8" descr="Diagrama&#10;&#10;Descrição gerada automaticamente">
            <a:extLst>
              <a:ext uri="{FF2B5EF4-FFF2-40B4-BE49-F238E27FC236}">
                <a16:creationId xmlns:a16="http://schemas.microsoft.com/office/drawing/2014/main" id="{11DD5900-2CCF-4105-0D65-91F1F51FCE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6838" y="1520962"/>
            <a:ext cx="4125945" cy="5063661"/>
          </a:xfrm>
        </p:spPr>
      </p:pic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CF864E7A-1FEA-E112-E984-285058F74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0E473-49BC-44E7-B559-73C7EF3C512B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51970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36BC27-04A3-6994-E64D-B4B693CBB7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365" y="365125"/>
            <a:ext cx="11604396" cy="1325563"/>
          </a:xfrm>
        </p:spPr>
        <p:txBody>
          <a:bodyPr/>
          <a:lstStyle/>
          <a:p>
            <a:pPr algn="ctr"/>
            <a:r>
              <a:rPr lang="pt-BR" dirty="0"/>
              <a:t>Sistema de Inteligência Geográfica – Fluxo de telas</a:t>
            </a:r>
          </a:p>
        </p:txBody>
      </p:sp>
      <p:pic>
        <p:nvPicPr>
          <p:cNvPr id="9" name="Espaço Reservado para Conteúdo 8" descr="Interface gráfica do usuário, Texto&#10;&#10;Descrição gerada automaticamente">
            <a:extLst>
              <a:ext uri="{FF2B5EF4-FFF2-40B4-BE49-F238E27FC236}">
                <a16:creationId xmlns:a16="http://schemas.microsoft.com/office/drawing/2014/main" id="{A2B541C4-7EF9-67D5-E9B6-85C37ADAE7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0765" y="2453295"/>
            <a:ext cx="8062810" cy="2362851"/>
          </a:xfrm>
        </p:spPr>
      </p:pic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1453D519-1E04-3C7D-6DA5-D7D84C1F6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0E473-49BC-44E7-B559-73C7EF3C512B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230999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2E4D27-F71F-C234-CE85-3F295A3AF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Sumário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D46F0CD-8FB1-F63C-83FF-E5FE48D915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Motivação</a:t>
            </a:r>
          </a:p>
          <a:p>
            <a:r>
              <a:rPr lang="pt-BR" dirty="0"/>
              <a:t>Metodologia Proposta</a:t>
            </a:r>
          </a:p>
          <a:p>
            <a:r>
              <a:rPr lang="pt-BR" dirty="0"/>
              <a:t>Estudo de Caso</a:t>
            </a:r>
          </a:p>
          <a:p>
            <a:r>
              <a:rPr lang="pt-BR" dirty="0"/>
              <a:t>Sistema de Inteligência Geográfica</a:t>
            </a:r>
          </a:p>
          <a:p>
            <a:r>
              <a:rPr lang="pt-BR" dirty="0"/>
              <a:t>Considerações Finais</a:t>
            </a:r>
          </a:p>
          <a:p>
            <a:r>
              <a:rPr lang="pt-BR" dirty="0"/>
              <a:t>Referências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88470A3-FB11-F784-220C-F0FDD9E9D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0E473-49BC-44E7-B559-73C7EF3C512B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3615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0AA2A0-904C-9BFD-A26A-913F32779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Sistema de Inteligência Geográfica – (01)</a:t>
            </a:r>
          </a:p>
        </p:txBody>
      </p:sp>
      <p:pic>
        <p:nvPicPr>
          <p:cNvPr id="9" name="Espaço Reservado para Conteúdo 8" descr="Interface gráfica do usuário, Texto, Aplicativo&#10;&#10;Descrição gerada automaticamente">
            <a:extLst>
              <a:ext uri="{FF2B5EF4-FFF2-40B4-BE49-F238E27FC236}">
                <a16:creationId xmlns:a16="http://schemas.microsoft.com/office/drawing/2014/main" id="{18BAC139-9000-5083-EE2C-25ECDADD77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7549" y="3025285"/>
            <a:ext cx="3560373" cy="1186791"/>
          </a:xfrm>
        </p:spPr>
      </p:pic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587DBC2-65D9-21CC-A442-7A48CA8C5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0E473-49BC-44E7-B559-73C7EF3C512B}" type="slidenum">
              <a:rPr lang="pt-BR" smtClean="0"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66956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C4B0A1-5FAB-7F2F-B3C5-61AE185F36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4551"/>
            <a:ext cx="10515600" cy="1325563"/>
          </a:xfrm>
        </p:spPr>
        <p:txBody>
          <a:bodyPr/>
          <a:lstStyle/>
          <a:p>
            <a:r>
              <a:rPr lang="pt-BR" dirty="0"/>
              <a:t>Sistema de Inteligência Geográfica – (02)</a:t>
            </a:r>
          </a:p>
        </p:txBody>
      </p:sp>
      <p:pic>
        <p:nvPicPr>
          <p:cNvPr id="9" name="Espaço Reservado para Conteúdo 8" descr="Tabela&#10;&#10;Descrição gerada automaticamente">
            <a:extLst>
              <a:ext uri="{FF2B5EF4-FFF2-40B4-BE49-F238E27FC236}">
                <a16:creationId xmlns:a16="http://schemas.microsoft.com/office/drawing/2014/main" id="{C8E23D6A-C989-5F60-7F9F-EBD5482912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6905" y="1889473"/>
            <a:ext cx="4691187" cy="4316773"/>
          </a:xfrm>
        </p:spPr>
      </p:pic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20BC6046-A82C-4D70-E1DC-08AD56E26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0E473-49BC-44E7-B559-73C7EF3C512B}" type="slidenum">
              <a:rPr lang="pt-BR" smtClean="0"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968207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Espaço Reservado para Conteúdo 8" descr="Mapa&#10;&#10;Descrição gerada automaticamente">
            <a:extLst>
              <a:ext uri="{FF2B5EF4-FFF2-40B4-BE49-F238E27FC236}">
                <a16:creationId xmlns:a16="http://schemas.microsoft.com/office/drawing/2014/main" id="{9199D1D4-655E-A828-373C-14F6A73893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5040" y="0"/>
            <a:ext cx="6559789" cy="6763813"/>
          </a:xfrm>
        </p:spPr>
      </p:pic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39C468C1-1033-1BD9-35ED-D4C62FAF0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0E473-49BC-44E7-B559-73C7EF3C512B}" type="slidenum">
              <a:rPr lang="pt-BR" smtClean="0"/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79589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 descr="Mapa&#10;&#10;Descrição gerada automaticamente">
            <a:extLst>
              <a:ext uri="{FF2B5EF4-FFF2-40B4-BE49-F238E27FC236}">
                <a16:creationId xmlns:a16="http://schemas.microsoft.com/office/drawing/2014/main" id="{62ED3AA7-CE45-B48F-57BE-09EC33D545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8026" y="77821"/>
            <a:ext cx="6601343" cy="6858001"/>
          </a:xfrm>
        </p:spPr>
      </p:pic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5C6CC445-BDA9-0136-70BD-92E3140CD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0E473-49BC-44E7-B559-73C7EF3C512B}" type="slidenum">
              <a:rPr lang="pt-BR" smtClean="0"/>
              <a:t>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1078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97CB67-7038-AD65-59E4-6794C4F58C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Considerações Finais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23AF7CB-8A28-3A15-4193-13B24B623F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Metodologia genérica </a:t>
            </a:r>
          </a:p>
          <a:p>
            <a:r>
              <a:rPr lang="pt-BR" dirty="0"/>
              <a:t>Visualizações uteis</a:t>
            </a:r>
          </a:p>
          <a:p>
            <a:r>
              <a:rPr lang="pt-BR" dirty="0"/>
              <a:t>Sistema visa ajudar o usuário especialista a tomar decisões embasadas em dados disponíveis</a:t>
            </a:r>
          </a:p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01A5AA2-E6A8-A721-737A-B41717FE6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0E473-49BC-44E7-B559-73C7EF3C512B}" type="slidenum">
              <a:rPr lang="pt-BR" smtClean="0"/>
              <a:t>24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071392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2F6D24-7D8E-E901-2FFB-EDE96D517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Referências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C8EC214-9583-C49E-48D7-035E6B929F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76FCCD7-35D3-626D-06CD-8554BFCF6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0E473-49BC-44E7-B559-73C7EF3C512B}" type="slidenum">
              <a:rPr lang="pt-BR" smtClean="0"/>
              <a:t>25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15870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44ECBC-23CD-9FB7-EE44-679A65F3E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Motivação – Título </a:t>
            </a:r>
            <a:r>
              <a:rPr lang="pt-BR"/>
              <a:t>do trabalho</a:t>
            </a:r>
            <a:endParaRPr lang="pt-BR" dirty="0"/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6F5A0173-E66C-A99F-73C0-8BF31C009F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5361" y="1476363"/>
            <a:ext cx="4561277" cy="5016512"/>
          </a:xfrm>
        </p:spPr>
      </p:pic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4E0117B2-6034-33C3-0D72-54C7C1258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0E473-49BC-44E7-B559-73C7EF3C512B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52375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FEEF4D-B7C8-DDFD-062C-C39208AD3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Motivação</a:t>
            </a:r>
          </a:p>
        </p:txBody>
      </p:sp>
      <p:pic>
        <p:nvPicPr>
          <p:cNvPr id="5" name="Espaço Reservado para Conteúdo 4" descr="Interface gráfica do usuário, Site&#10;&#10;Descrição gerada automaticamente">
            <a:extLst>
              <a:ext uri="{FF2B5EF4-FFF2-40B4-BE49-F238E27FC236}">
                <a16:creationId xmlns:a16="http://schemas.microsoft.com/office/drawing/2014/main" id="{96682665-32B2-461D-04DC-FAEF1DC204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9947" y="245097"/>
            <a:ext cx="6080128" cy="4260915"/>
          </a:xfrm>
        </p:spPr>
      </p:pic>
      <p:pic>
        <p:nvPicPr>
          <p:cNvPr id="7" name="Imagem 6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43D013F0-E2D2-19BC-6895-7448D7F006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951" y="1526134"/>
            <a:ext cx="6082270" cy="4329259"/>
          </a:xfrm>
          <a:prstGeom prst="rect">
            <a:avLst/>
          </a:prstGeom>
        </p:spPr>
      </p:pic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14336FB7-241E-4492-3634-645CD50BA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0E473-49BC-44E7-B559-73C7EF3C512B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08033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D5DE22-2B92-AE87-DE3C-8DBB268A2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Motivação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45D7516-9907-585A-250C-AC8CF6E844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Brumadinho (MG) – 272 vítimas – 18 cidades afetadas</a:t>
            </a:r>
          </a:p>
          <a:p>
            <a:r>
              <a:rPr lang="pt-BR" dirty="0"/>
              <a:t>Mariana (MG) – 19 vítimas – 41 cidades afetadas</a:t>
            </a:r>
          </a:p>
          <a:p>
            <a:r>
              <a:rPr lang="pt-BR" dirty="0"/>
              <a:t>Grandes perdas ambientais (matas, rios...)</a:t>
            </a:r>
          </a:p>
          <a:p>
            <a:endParaRPr lang="pt-BR" dirty="0"/>
          </a:p>
        </p:txBody>
      </p:sp>
      <p:pic>
        <p:nvPicPr>
          <p:cNvPr id="5" name="Imagem 4" descr="Mapa&#10;&#10;Descrição gerada automaticamente">
            <a:extLst>
              <a:ext uri="{FF2B5EF4-FFF2-40B4-BE49-F238E27FC236}">
                <a16:creationId xmlns:a16="http://schemas.microsoft.com/office/drawing/2014/main" id="{DD45AF84-57F6-F88F-84E9-59331E78B8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8268" y="3337088"/>
            <a:ext cx="3197261" cy="3520911"/>
          </a:xfrm>
          <a:prstGeom prst="rect">
            <a:avLst/>
          </a:prstGeom>
        </p:spPr>
      </p:pic>
      <p:pic>
        <p:nvPicPr>
          <p:cNvPr id="7" name="Imagem 6" descr="Mapa&#10;&#10;Descrição gerada automaticamente">
            <a:extLst>
              <a:ext uri="{FF2B5EF4-FFF2-40B4-BE49-F238E27FC236}">
                <a16:creationId xmlns:a16="http://schemas.microsoft.com/office/drawing/2014/main" id="{535A4989-857D-5C9B-0087-2150A816C0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1939" y="3429000"/>
            <a:ext cx="5026306" cy="3152958"/>
          </a:xfrm>
          <a:prstGeom prst="rect">
            <a:avLst/>
          </a:prstGeom>
        </p:spPr>
      </p:pic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0773CD4-5A0E-CD01-03CC-1188BF06A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0E473-49BC-44E7-B559-73C7EF3C512B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29067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6191C5-31F3-37E7-0131-C8E6C949A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Motivação - Usuário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8D83D9D-D150-FA8A-7EA7-F606E2466E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Usuário especialista (no contexto dos dados)</a:t>
            </a:r>
          </a:p>
          <a:p>
            <a:r>
              <a:rPr lang="pt-BR" dirty="0"/>
              <a:t>Tomar decisão</a:t>
            </a:r>
          </a:p>
          <a:p>
            <a:r>
              <a:rPr lang="pt-BR" dirty="0"/>
              <a:t>Não sabe usar a parte computacional (Mineração de Dados)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9C137AA-9817-5553-C3A7-F5C3E722D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0E473-49BC-44E7-B559-73C7EF3C512B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70789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726161-A3C7-FF67-1BEF-B8175199E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Motivação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D8C18AE-994F-5688-3699-D78202E5A6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pt-BR" dirty="0"/>
              <a:t>Como a computação poderia ajudar nesse problema e em problemas semelhantes ?</a:t>
            </a:r>
          </a:p>
          <a:p>
            <a:pPr marL="0" indent="0" algn="ctr">
              <a:buNone/>
            </a:pPr>
            <a:r>
              <a:rPr lang="pt-BR" dirty="0"/>
              <a:t>Outras perguntas...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247BC73-915F-EA3E-1911-6A023351B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0E473-49BC-44E7-B559-73C7EF3C512B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566622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D1622E-A43C-52EF-C248-648F43D05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Motivação – Processo de Descoberta de Conhecimento em Bases de Dados</a:t>
            </a:r>
          </a:p>
        </p:txBody>
      </p:sp>
      <p:pic>
        <p:nvPicPr>
          <p:cNvPr id="9" name="Espaço Reservado para Conteúdo 8" descr="Diagrama&#10;&#10;Descrição gerada automaticamente">
            <a:extLst>
              <a:ext uri="{FF2B5EF4-FFF2-40B4-BE49-F238E27FC236}">
                <a16:creationId xmlns:a16="http://schemas.microsoft.com/office/drawing/2014/main" id="{A8274144-0386-85B7-17DC-A8616F0BA8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0615" y="1947402"/>
            <a:ext cx="8767904" cy="4108480"/>
          </a:xfrm>
        </p:spPr>
      </p:pic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A06B7587-B74B-C843-1E8C-902EA8D9A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0E473-49BC-44E7-B559-73C7EF3C512B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8415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FB1A38-36CA-431E-B599-97B0C3AB4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Motivação – Mineração de Dados</a:t>
            </a:r>
          </a:p>
        </p:txBody>
      </p:sp>
      <p:pic>
        <p:nvPicPr>
          <p:cNvPr id="5" name="Espaço Reservado para Conteúdo 4" descr="Diagrama&#10;&#10;Descrição gerada automaticamente">
            <a:extLst>
              <a:ext uri="{FF2B5EF4-FFF2-40B4-BE49-F238E27FC236}">
                <a16:creationId xmlns:a16="http://schemas.microsoft.com/office/drawing/2014/main" id="{86D640C3-7AA9-6973-AC12-D178DE6C9C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8271" y="1552246"/>
            <a:ext cx="6375506" cy="4940629"/>
          </a:xfrm>
        </p:spPr>
      </p:pic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FC934C5F-D8EB-E6D6-2068-DFEE00194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0E473-49BC-44E7-B559-73C7EF3C512B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4601811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385</TotalTime>
  <Words>241</Words>
  <Application>Microsoft Office PowerPoint</Application>
  <PresentationFormat>Widescreen</PresentationFormat>
  <Paragraphs>69</Paragraphs>
  <Slides>25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25</vt:i4>
      </vt:variant>
    </vt:vector>
  </HeadingPairs>
  <TitlesOfParts>
    <vt:vector size="29" baseType="lpstr">
      <vt:lpstr>Arial</vt:lpstr>
      <vt:lpstr>Calibri</vt:lpstr>
      <vt:lpstr>Calibri Light</vt:lpstr>
      <vt:lpstr>Tema do Office</vt:lpstr>
      <vt:lpstr>Um arcabouço computacional para apoio à tomada de decisão em problemas no contexto ambiental</vt:lpstr>
      <vt:lpstr>Sumário</vt:lpstr>
      <vt:lpstr>Motivação – Título do trabalho</vt:lpstr>
      <vt:lpstr>Motivação</vt:lpstr>
      <vt:lpstr>Motivação</vt:lpstr>
      <vt:lpstr>Motivação - Usuário</vt:lpstr>
      <vt:lpstr>Motivação</vt:lpstr>
      <vt:lpstr>Motivação – Processo de Descoberta de Conhecimento em Bases de Dados</vt:lpstr>
      <vt:lpstr>Motivação – Mineração de Dados</vt:lpstr>
      <vt:lpstr>Motivação – Mineração de Dados</vt:lpstr>
      <vt:lpstr>Motivação - Clusterização</vt:lpstr>
      <vt:lpstr>Metodologia Proposta</vt:lpstr>
      <vt:lpstr>Metodologia Proposta</vt:lpstr>
      <vt:lpstr>Metodologia Proposta</vt:lpstr>
      <vt:lpstr>Metodologia Proposta</vt:lpstr>
      <vt:lpstr>Metodologia Proposta</vt:lpstr>
      <vt:lpstr>Metodologia Proposta</vt:lpstr>
      <vt:lpstr>Sistema de Inteligência Geográfica - Arquitetura</vt:lpstr>
      <vt:lpstr>Sistema de Inteligência Geográfica – Fluxo de telas</vt:lpstr>
      <vt:lpstr>Sistema de Inteligência Geográfica – (01)</vt:lpstr>
      <vt:lpstr>Sistema de Inteligência Geográfica – (02)</vt:lpstr>
      <vt:lpstr>Apresentação do PowerPoint</vt:lpstr>
      <vt:lpstr>Apresentação do PowerPoint</vt:lpstr>
      <vt:lpstr>Considerações Finais</vt:lpstr>
      <vt:lpstr>Referências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Carlos Henrique Tavares Brumatti</dc:creator>
  <cp:lastModifiedBy>Carlos Henrique Tavares Brumatti</cp:lastModifiedBy>
  <cp:revision>27</cp:revision>
  <dcterms:created xsi:type="dcterms:W3CDTF">2022-09-01T13:15:51Z</dcterms:created>
  <dcterms:modified xsi:type="dcterms:W3CDTF">2022-10-03T19:01:02Z</dcterms:modified>
</cp:coreProperties>
</file>