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404050" cy="36004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0D0D"/>
    <a:srgbClr val="CF0F0F"/>
    <a:srgbClr val="414141"/>
    <a:srgbClr val="CF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538" y="-19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304" y="5892406"/>
            <a:ext cx="27543443" cy="12534900"/>
          </a:xfrm>
        </p:spPr>
        <p:txBody>
          <a:bodyPr anchor="b"/>
          <a:lstStyle>
            <a:lvl1pPr algn="ctr">
              <a:defRPr sz="2126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506" y="18910699"/>
            <a:ext cx="24303038" cy="8692751"/>
          </a:xfrm>
        </p:spPr>
        <p:txBody>
          <a:bodyPr/>
          <a:lstStyle>
            <a:lvl1pPr marL="0" indent="0" algn="ctr">
              <a:buNone/>
              <a:defRPr sz="8505"/>
            </a:lvl1pPr>
            <a:lvl2pPr marL="1620225" indent="0" algn="ctr">
              <a:buNone/>
              <a:defRPr sz="7088"/>
            </a:lvl2pPr>
            <a:lvl3pPr marL="3240451" indent="0" algn="ctr">
              <a:buNone/>
              <a:defRPr sz="6379"/>
            </a:lvl3pPr>
            <a:lvl4pPr marL="4860676" indent="0" algn="ctr">
              <a:buNone/>
              <a:defRPr sz="5670"/>
            </a:lvl4pPr>
            <a:lvl5pPr marL="6480901" indent="0" algn="ctr">
              <a:buNone/>
              <a:defRPr sz="5670"/>
            </a:lvl5pPr>
            <a:lvl6pPr marL="8101127" indent="0" algn="ctr">
              <a:buNone/>
              <a:defRPr sz="5670"/>
            </a:lvl6pPr>
            <a:lvl7pPr marL="9721352" indent="0" algn="ctr">
              <a:buNone/>
              <a:defRPr sz="5670"/>
            </a:lvl7pPr>
            <a:lvl8pPr marL="11341578" indent="0" algn="ctr">
              <a:buNone/>
              <a:defRPr sz="5670"/>
            </a:lvl8pPr>
            <a:lvl9pPr marL="12961803" indent="0" algn="ctr">
              <a:buNone/>
              <a:defRPr sz="567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68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22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9150" y="1916906"/>
            <a:ext cx="6987123" cy="3051215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780" y="1916906"/>
            <a:ext cx="20556319" cy="305121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35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94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903" y="8976133"/>
            <a:ext cx="27948493" cy="14976869"/>
          </a:xfrm>
        </p:spPr>
        <p:txBody>
          <a:bodyPr anchor="b"/>
          <a:lstStyle>
            <a:lvl1pPr>
              <a:defRPr sz="2126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903" y="24094689"/>
            <a:ext cx="27948493" cy="7875982"/>
          </a:xfrm>
        </p:spPr>
        <p:txBody>
          <a:bodyPr/>
          <a:lstStyle>
            <a:lvl1pPr marL="0" indent="0">
              <a:buNone/>
              <a:defRPr sz="8505">
                <a:solidFill>
                  <a:schemeClr val="tx1"/>
                </a:solidFill>
              </a:defRPr>
            </a:lvl1pPr>
            <a:lvl2pPr marL="1620225" indent="0">
              <a:buNone/>
              <a:defRPr sz="7088">
                <a:solidFill>
                  <a:schemeClr val="tx1">
                    <a:tint val="75000"/>
                  </a:schemeClr>
                </a:solidFill>
              </a:defRPr>
            </a:lvl2pPr>
            <a:lvl3pPr marL="3240451" indent="0">
              <a:buNone/>
              <a:defRPr sz="6379">
                <a:solidFill>
                  <a:schemeClr val="tx1">
                    <a:tint val="75000"/>
                  </a:schemeClr>
                </a:solidFill>
              </a:defRPr>
            </a:lvl3pPr>
            <a:lvl4pPr marL="4860676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4pPr>
            <a:lvl5pPr marL="6480901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5pPr>
            <a:lvl6pPr marL="8101127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6pPr>
            <a:lvl7pPr marL="9721352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7pPr>
            <a:lvl8pPr marL="11341578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8pPr>
            <a:lvl9pPr marL="12961803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84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779" y="9584531"/>
            <a:ext cx="13771721" cy="228445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4550" y="9584531"/>
            <a:ext cx="13771721" cy="228445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1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1916914"/>
            <a:ext cx="27948493" cy="695920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2003" y="8826106"/>
            <a:ext cx="13708430" cy="4325538"/>
          </a:xfrm>
        </p:spPr>
        <p:txBody>
          <a:bodyPr anchor="b"/>
          <a:lstStyle>
            <a:lvl1pPr marL="0" indent="0">
              <a:buNone/>
              <a:defRPr sz="8505" b="1"/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2003" y="13151644"/>
            <a:ext cx="13708430" cy="193440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4552" y="8826106"/>
            <a:ext cx="13775942" cy="4325538"/>
          </a:xfrm>
        </p:spPr>
        <p:txBody>
          <a:bodyPr anchor="b"/>
          <a:lstStyle>
            <a:lvl1pPr marL="0" indent="0">
              <a:buNone/>
              <a:defRPr sz="8505" b="1"/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4552" y="13151644"/>
            <a:ext cx="13775942" cy="193440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54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98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16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400300"/>
            <a:ext cx="10451150" cy="8401050"/>
          </a:xfrm>
        </p:spPr>
        <p:txBody>
          <a:bodyPr anchor="b"/>
          <a:lstStyle>
            <a:lvl1pPr>
              <a:defRPr sz="1134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5942" y="5183989"/>
            <a:ext cx="16404550" cy="25586531"/>
          </a:xfrm>
        </p:spPr>
        <p:txBody>
          <a:bodyPr/>
          <a:lstStyle>
            <a:lvl1pPr>
              <a:defRPr sz="11340"/>
            </a:lvl1pPr>
            <a:lvl2pPr>
              <a:defRPr sz="9923"/>
            </a:lvl2pPr>
            <a:lvl3pPr>
              <a:defRPr sz="8505"/>
            </a:lvl3pPr>
            <a:lvl4pPr>
              <a:defRPr sz="7088"/>
            </a:lvl4pPr>
            <a:lvl5pPr>
              <a:defRPr sz="7088"/>
            </a:lvl5pPr>
            <a:lvl6pPr>
              <a:defRPr sz="7088"/>
            </a:lvl6pPr>
            <a:lvl7pPr>
              <a:defRPr sz="7088"/>
            </a:lvl7pPr>
            <a:lvl8pPr>
              <a:defRPr sz="7088"/>
            </a:lvl8pPr>
            <a:lvl9pPr>
              <a:defRPr sz="7088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999" y="10801350"/>
            <a:ext cx="10451150" cy="20010837"/>
          </a:xfrm>
        </p:spPr>
        <p:txBody>
          <a:bodyPr/>
          <a:lstStyle>
            <a:lvl1pPr marL="0" indent="0">
              <a:buNone/>
              <a:defRPr sz="5670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97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400300"/>
            <a:ext cx="10451150" cy="8401050"/>
          </a:xfrm>
        </p:spPr>
        <p:txBody>
          <a:bodyPr anchor="b"/>
          <a:lstStyle>
            <a:lvl1pPr>
              <a:defRPr sz="1134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5942" y="5183989"/>
            <a:ext cx="16404550" cy="25586531"/>
          </a:xfrm>
        </p:spPr>
        <p:txBody>
          <a:bodyPr anchor="t"/>
          <a:lstStyle>
            <a:lvl1pPr marL="0" indent="0">
              <a:buNone/>
              <a:defRPr sz="11340"/>
            </a:lvl1pPr>
            <a:lvl2pPr marL="1620225" indent="0">
              <a:buNone/>
              <a:defRPr sz="9923"/>
            </a:lvl2pPr>
            <a:lvl3pPr marL="3240451" indent="0">
              <a:buNone/>
              <a:defRPr sz="8505"/>
            </a:lvl3pPr>
            <a:lvl4pPr marL="4860676" indent="0">
              <a:buNone/>
              <a:defRPr sz="7088"/>
            </a:lvl4pPr>
            <a:lvl5pPr marL="6480901" indent="0">
              <a:buNone/>
              <a:defRPr sz="7088"/>
            </a:lvl5pPr>
            <a:lvl6pPr marL="8101127" indent="0">
              <a:buNone/>
              <a:defRPr sz="7088"/>
            </a:lvl6pPr>
            <a:lvl7pPr marL="9721352" indent="0">
              <a:buNone/>
              <a:defRPr sz="7088"/>
            </a:lvl7pPr>
            <a:lvl8pPr marL="11341578" indent="0">
              <a:buNone/>
              <a:defRPr sz="7088"/>
            </a:lvl8pPr>
            <a:lvl9pPr marL="12961803" indent="0">
              <a:buNone/>
              <a:defRPr sz="7088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999" y="10801350"/>
            <a:ext cx="10451150" cy="20010837"/>
          </a:xfrm>
        </p:spPr>
        <p:txBody>
          <a:bodyPr/>
          <a:lstStyle>
            <a:lvl1pPr marL="0" indent="0">
              <a:buNone/>
              <a:defRPr sz="5670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39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779" y="1916914"/>
            <a:ext cx="27948493" cy="6959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779" y="9584531"/>
            <a:ext cx="27948493" cy="2284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779" y="33370846"/>
            <a:ext cx="7290911" cy="1916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4DBAF-D395-4A10-84EF-2839F74D3707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3842" y="33370846"/>
            <a:ext cx="10936367" cy="1916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5360" y="33370846"/>
            <a:ext cx="7290911" cy="1916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94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40451" rtl="0" eaLnBrk="1" latinLnBrk="0" hangingPunct="1">
        <a:lnSpc>
          <a:spcPct val="90000"/>
        </a:lnSpc>
        <a:spcBef>
          <a:spcPct val="0"/>
        </a:spcBef>
        <a:buNone/>
        <a:defRPr sz="155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113" indent="-810113" algn="l" defTabSz="3240451" rtl="0" eaLnBrk="1" latinLnBrk="0" hangingPunct="1">
        <a:lnSpc>
          <a:spcPct val="90000"/>
        </a:lnSpc>
        <a:spcBef>
          <a:spcPts val="3544"/>
        </a:spcBef>
        <a:buFont typeface="Arial" panose="020B0604020202020204" pitchFamily="34" charset="0"/>
        <a:buChar char="•"/>
        <a:defRPr sz="9923" kern="1200">
          <a:solidFill>
            <a:schemeClr val="tx1"/>
          </a:solidFill>
          <a:latin typeface="+mn-lt"/>
          <a:ea typeface="+mn-ea"/>
          <a:cs typeface="+mn-cs"/>
        </a:defRPr>
      </a:lvl1pPr>
      <a:lvl2pPr marL="2430338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5" kern="1200">
          <a:solidFill>
            <a:schemeClr val="tx1"/>
          </a:solidFill>
          <a:latin typeface="+mn-lt"/>
          <a:ea typeface="+mn-ea"/>
          <a:cs typeface="+mn-cs"/>
        </a:defRPr>
      </a:lvl2pPr>
      <a:lvl3pPr marL="4050563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8" kern="1200">
          <a:solidFill>
            <a:schemeClr val="tx1"/>
          </a:solidFill>
          <a:latin typeface="+mn-lt"/>
          <a:ea typeface="+mn-ea"/>
          <a:cs typeface="+mn-cs"/>
        </a:defRPr>
      </a:lvl3pPr>
      <a:lvl4pPr marL="5670789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4pPr>
      <a:lvl5pPr marL="7291014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5pPr>
      <a:lvl6pPr marL="8911239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6pPr>
      <a:lvl7pPr marL="10531465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7pPr>
      <a:lvl8pPr marL="12151690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8pPr>
      <a:lvl9pPr marL="13771916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1pPr>
      <a:lvl2pPr marL="1620225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2pPr>
      <a:lvl3pPr marL="3240451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3pPr>
      <a:lvl4pPr marL="4860676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4pPr>
      <a:lvl5pPr marL="6480901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5pPr>
      <a:lvl6pPr marL="8101127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6pPr>
      <a:lvl7pPr marL="9721352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7pPr>
      <a:lvl8pPr marL="11341578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8pPr>
      <a:lvl9pPr marL="12961803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02E470A-0985-447C-972E-00C0DFB1A3DE}"/>
              </a:ext>
            </a:extLst>
          </p:cNvPr>
          <p:cNvSpPr txBox="1"/>
          <p:nvPr/>
        </p:nvSpPr>
        <p:spPr>
          <a:xfrm>
            <a:off x="3192412" y="6318133"/>
            <a:ext cx="26032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Book Antiqua" panose="02040602050305030304" pitchFamily="18" charset="0"/>
              </a:rPr>
              <a:t>UM ARCABOUÇO COMPUTACIONAL PARA SUPORTAR A TOMADA DE DECISÕES DE ESPECIALISTAS EM CENÁRIOS DE DESASTRES AMBIENTAIS ENVOLVENDO BACIAS HIDROGRÁFICAS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24DB377-CACD-4932-8737-51D8A9A23A2C}"/>
              </a:ext>
            </a:extLst>
          </p:cNvPr>
          <p:cNvSpPr txBox="1"/>
          <p:nvPr/>
        </p:nvSpPr>
        <p:spPr>
          <a:xfrm>
            <a:off x="4097748" y="7821477"/>
            <a:ext cx="24866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Book Antiqua" panose="02040602050305030304" pitchFamily="18" charset="0"/>
              </a:rPr>
              <a:t>Carlos Henrique Tavares Brumatti – Departamento de Informática – carlos.h.tavares@ufv.br</a:t>
            </a:r>
          </a:p>
          <a:p>
            <a:pPr algn="ctr"/>
            <a:r>
              <a:rPr lang="pt-BR" sz="3600" b="1" dirty="0" err="1">
                <a:latin typeface="Book Antiqua" panose="02040602050305030304" pitchFamily="18" charset="0"/>
              </a:rPr>
              <a:t>Julio</a:t>
            </a:r>
            <a:r>
              <a:rPr lang="pt-BR" sz="3600" b="1" dirty="0">
                <a:latin typeface="Book Antiqua" panose="02040602050305030304" pitchFamily="18" charset="0"/>
              </a:rPr>
              <a:t> Cesar Soares dos Reis – Departamento de Informática – jreis@ufv.br</a:t>
            </a:r>
          </a:p>
          <a:p>
            <a:pPr algn="ctr"/>
            <a:r>
              <a:rPr lang="pt-BR" sz="3600" b="1" dirty="0" err="1">
                <a:latin typeface="Book Antiqua" panose="02040602050305030304" pitchFamily="18" charset="0"/>
              </a:rPr>
              <a:t>Jugurta</a:t>
            </a:r>
            <a:r>
              <a:rPr lang="pt-BR" sz="3600" b="1" dirty="0">
                <a:latin typeface="Book Antiqua" panose="02040602050305030304" pitchFamily="18" charset="0"/>
              </a:rPr>
              <a:t> Lisboa </a:t>
            </a:r>
            <a:r>
              <a:rPr lang="pt-BR" sz="3600" b="1">
                <a:latin typeface="Book Antiqua" panose="02040602050305030304" pitchFamily="18" charset="0"/>
              </a:rPr>
              <a:t>Filho – </a:t>
            </a:r>
            <a:r>
              <a:rPr lang="pt-BR" sz="3600" b="1" dirty="0">
                <a:latin typeface="Book Antiqua" panose="02040602050305030304" pitchFamily="18" charset="0"/>
              </a:rPr>
              <a:t>Departamento de Informática – jugurta@ufv.br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26FF287-295F-4ACA-964B-C8F5600292EE}"/>
              </a:ext>
            </a:extLst>
          </p:cNvPr>
          <p:cNvSpPr txBox="1"/>
          <p:nvPr/>
        </p:nvSpPr>
        <p:spPr>
          <a:xfrm>
            <a:off x="7819344" y="9827165"/>
            <a:ext cx="167789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dirty="0">
                <a:latin typeface="Book Antiqua" panose="02040602050305030304" pitchFamily="18" charset="0"/>
              </a:rPr>
              <a:t>Ciência da Computação – Ciências Exatas e Tecnológicas</a:t>
            </a:r>
          </a:p>
          <a:p>
            <a:pPr algn="ctr"/>
            <a:r>
              <a:rPr lang="pt-BR" sz="3600" dirty="0">
                <a:latin typeface="Book Antiqua" panose="02040602050305030304" pitchFamily="18" charset="0"/>
              </a:rPr>
              <a:t>Pesquisa</a:t>
            </a:r>
          </a:p>
          <a:p>
            <a:pPr algn="ctr"/>
            <a:r>
              <a:rPr lang="pt-BR" sz="3600" dirty="0">
                <a:latin typeface="Book Antiqua" panose="02040602050305030304" pitchFamily="18" charset="0"/>
              </a:rPr>
              <a:t>Sistemas de Informação Geográfica; Mineração de Dados; Bacias Hidrográficas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8039011-26DE-430B-A1F8-9B203C78828B}"/>
              </a:ext>
            </a:extLst>
          </p:cNvPr>
          <p:cNvSpPr txBox="1"/>
          <p:nvPr/>
        </p:nvSpPr>
        <p:spPr>
          <a:xfrm>
            <a:off x="3192412" y="12904436"/>
            <a:ext cx="124476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Desastres ambientais, como o rompimento de barragens, causam impactos que vão muito além da área de ocorrência. Da região de origem até a sua chegada ao mar, os resíduos podem causam tanto impactos ambientais quanto econômicos. Do desastre da barragem de Fundão, em Mariana (MG), por exemplo, estima-se que as prefeituras das áreas envolvidas terão que gastar cerca de R$150 milhões para a recuperação das localidades. Além disso, o impacto ambiental é incalculável, uma vez que em contato com os rios, os rejeitos causam o desequilíbrio daquele ecossistema. </a:t>
            </a:r>
            <a:endParaRPr lang="pt-BR" sz="36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B105488-95A1-41B7-BC39-053FDEE84FF7}"/>
              </a:ext>
            </a:extLst>
          </p:cNvPr>
          <p:cNvSpPr txBox="1"/>
          <p:nvPr/>
        </p:nvSpPr>
        <p:spPr>
          <a:xfrm>
            <a:off x="16658073" y="12870519"/>
            <a:ext cx="12447638" cy="3622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Utilizando técnicas adequadas, foi possível aplicar o KDD a fim de agrupar cidades próximas às bacias hidrográficas, possibilitando assim a geração desses grupos de cidades. Com isso, estabeleceu-se uma metodologia que foi utilizada em uma base de dados formada com dados públicos e de distintas fontes, garantindo o caráter heterogêneo deles.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C84004F-A32A-49AF-8494-79B2DD74ED03}"/>
              </a:ext>
            </a:extLst>
          </p:cNvPr>
          <p:cNvSpPr txBox="1"/>
          <p:nvPr/>
        </p:nvSpPr>
        <p:spPr>
          <a:xfrm>
            <a:off x="3185652" y="19791776"/>
            <a:ext cx="124476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Buscando formas de auxiliar na recuperação dessas áreas degradadas, é proposto o desenvolvimento de um arcabouço computacional para suportar a tomada de decisões de especialistas neste contexto.</a:t>
            </a:r>
            <a:endParaRPr lang="pt-BR" sz="36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1EF6C70-27AF-4274-A79C-AE0B46D30FAF}"/>
              </a:ext>
            </a:extLst>
          </p:cNvPr>
          <p:cNvSpPr txBox="1"/>
          <p:nvPr/>
        </p:nvSpPr>
        <p:spPr>
          <a:xfrm>
            <a:off x="16770760" y="19399520"/>
            <a:ext cx="12447638" cy="5401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Dessa forma, implementou-se um </a:t>
            </a:r>
            <a:r>
              <a:rPr lang="pt-BR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utilizando tecnologias </a:t>
            </a:r>
            <a:r>
              <a:rPr lang="pt-BR" sz="3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opensource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evitando quaisquer formas de custos futuros e possibilitando a liberdade para personalizar a ferramenta conforme as necessidades de cada usuário. Como trabalhos futuros, planeja-se tornar o sistema dinâmico, interagindo assim com quaisquer dados de entrada do usuário, permitindo a seleção dos atributos para agrupamento conforme o grau de importância para o problema, além de tornar visível as principais informações de cada agrupamento.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D606ACA-0BA8-452A-BC93-DDC3E6A47EAB}"/>
              </a:ext>
            </a:extLst>
          </p:cNvPr>
          <p:cNvSpPr txBox="1"/>
          <p:nvPr/>
        </p:nvSpPr>
        <p:spPr>
          <a:xfrm>
            <a:off x="3192412" y="25902036"/>
            <a:ext cx="12447638" cy="5401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BR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istema proposto reflete a metodologia criada, sendo desenvolvido utilizando a linguagem de marcação </a:t>
            </a:r>
            <a:r>
              <a:rPr lang="pt-BR" sz="3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HyperText</a:t>
            </a:r>
            <a:r>
              <a:rPr lang="pt-BR" sz="3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Markup </a:t>
            </a:r>
            <a:r>
              <a:rPr lang="pt-BR" sz="3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(HTML), a linguagem de estilo </a:t>
            </a:r>
            <a:r>
              <a:rPr lang="pt-BR" sz="3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Cascading</a:t>
            </a:r>
            <a:r>
              <a:rPr lang="pt-BR" sz="3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3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Style</a:t>
            </a:r>
            <a:r>
              <a:rPr lang="pt-BR" sz="3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3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Sheets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(CSS) e as linguagens de programação </a:t>
            </a:r>
            <a:r>
              <a:rPr lang="pt-BR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Python. Além das tecnologias citadas, destaca-se também o uso da biblioteca gráfica </a:t>
            </a:r>
            <a:r>
              <a:rPr lang="pt-BR" sz="3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Leaflet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permitindo renderizar os resultados obtidos em um mapa.  Já a metodologia, foi toda baseada no Processo de Descoberta de Conhecimento em Bases de Dados (</a:t>
            </a:r>
            <a:r>
              <a:rPr lang="pt-BR" sz="3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Knowledge</a:t>
            </a:r>
            <a:r>
              <a:rPr lang="pt-BR" sz="3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Discovery in </a:t>
            </a:r>
            <a:r>
              <a:rPr lang="pt-BR" sz="3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pt-BR" sz="3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KDD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39A7B39-A9FC-497E-BA51-E641322407AD}"/>
              </a:ext>
            </a:extLst>
          </p:cNvPr>
          <p:cNvSpPr txBox="1"/>
          <p:nvPr/>
        </p:nvSpPr>
        <p:spPr>
          <a:xfrm>
            <a:off x="16658073" y="33783005"/>
            <a:ext cx="12673012" cy="769441"/>
          </a:xfrm>
          <a:prstGeom prst="rect">
            <a:avLst/>
          </a:prstGeom>
          <a:noFill/>
          <a:ln w="57150">
            <a:solidFill>
              <a:srgbClr val="CE0D0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Calibri" panose="020F0502020204030204" pitchFamily="34" charset="0"/>
                <a:cs typeface="Calibri" panose="020F0502020204030204" pitchFamily="34" charset="0"/>
              </a:rPr>
              <a:t>Agradecimentos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64BB7B4-0509-4160-8514-4FB28292F154}"/>
              </a:ext>
            </a:extLst>
          </p:cNvPr>
          <p:cNvSpPr txBox="1"/>
          <p:nvPr/>
        </p:nvSpPr>
        <p:spPr>
          <a:xfrm>
            <a:off x="3079725" y="33783005"/>
            <a:ext cx="12673012" cy="769441"/>
          </a:xfrm>
          <a:prstGeom prst="rect">
            <a:avLst/>
          </a:prstGeom>
          <a:noFill/>
          <a:ln w="57150">
            <a:solidFill>
              <a:srgbClr val="CE0D0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/>
              <a:t>Apoio Financeiro</a:t>
            </a:r>
          </a:p>
        </p:txBody>
      </p:sp>
      <p:pic>
        <p:nvPicPr>
          <p:cNvPr id="3" name="Imagem 2" descr="Mapa&#10;&#10;Descrição gerada automaticamente">
            <a:extLst>
              <a:ext uri="{FF2B5EF4-FFF2-40B4-BE49-F238E27FC236}">
                <a16:creationId xmlns:a16="http://schemas.microsoft.com/office/drawing/2014/main" id="{07ECA5AF-A874-2CD8-F766-67FA25D8F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1910" y="25902036"/>
            <a:ext cx="7405338" cy="747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653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</TotalTime>
  <Words>446</Words>
  <Application>Microsoft Office PowerPoint</Application>
  <PresentationFormat>Personalizar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Book Antiqua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dreysntsx@gmail.com</dc:creator>
  <cp:lastModifiedBy>Carlos Henrique Tavares Brumatti</cp:lastModifiedBy>
  <cp:revision>31</cp:revision>
  <dcterms:created xsi:type="dcterms:W3CDTF">2022-06-07T13:30:24Z</dcterms:created>
  <dcterms:modified xsi:type="dcterms:W3CDTF">2022-09-15T01:49:48Z</dcterms:modified>
</cp:coreProperties>
</file>