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3600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D0D"/>
    <a:srgbClr val="CF0F0F"/>
    <a:srgbClr val="414141"/>
    <a:srgbClr val="C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538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5892406"/>
            <a:ext cx="27543443" cy="1253490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18910699"/>
            <a:ext cx="24303038" cy="86927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1916906"/>
            <a:ext cx="6987123" cy="305121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1916906"/>
            <a:ext cx="20556319" cy="305121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8976133"/>
            <a:ext cx="27948493" cy="14976869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4094689"/>
            <a:ext cx="27948493" cy="7875982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1916914"/>
            <a:ext cx="27948493" cy="6959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8826106"/>
            <a:ext cx="13708430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3151644"/>
            <a:ext cx="13708430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8826106"/>
            <a:ext cx="13775942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3151644"/>
            <a:ext cx="13775942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183989"/>
            <a:ext cx="16404550" cy="25586531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183989"/>
            <a:ext cx="16404550" cy="25586531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1916914"/>
            <a:ext cx="27948493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9584531"/>
            <a:ext cx="27948493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DBAF-D395-4A10-84EF-2839F74D3707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3370846"/>
            <a:ext cx="10936367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2E470A-0985-447C-972E-00C0DFB1A3DE}"/>
              </a:ext>
            </a:extLst>
          </p:cNvPr>
          <p:cNvSpPr txBox="1"/>
          <p:nvPr/>
        </p:nvSpPr>
        <p:spPr>
          <a:xfrm>
            <a:off x="2816450" y="6608448"/>
            <a:ext cx="2563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UM ARCABOUÇO COMPUTACIONAL PARA SUPORTAR A TOMADA DE DECISÕES DE ESPECIALISTAS EM CENÁRIOS DE DESASTRES AMBIENTAIS ENVOLVENDO BACIAS HIDROGRÁFICAS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DB377-CACD-4932-8737-51D8A9A23A2C}"/>
              </a:ext>
            </a:extLst>
          </p:cNvPr>
          <p:cNvSpPr txBox="1"/>
          <p:nvPr/>
        </p:nvSpPr>
        <p:spPr>
          <a:xfrm>
            <a:off x="3362616" y="8209664"/>
            <a:ext cx="25087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Carlos Henrique Tavares Brumatti – Departamento de Informática – carlos.h.tavares@ufv.br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Julio</a:t>
            </a:r>
            <a:r>
              <a:rPr lang="pt-BR" sz="3600" b="1" dirty="0">
                <a:latin typeface="Book Antiqua" panose="02040602050305030304" pitchFamily="18" charset="0"/>
              </a:rPr>
              <a:t> Cesar Soares dos Reis – Departamento de Informática – jreis@ufv.br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Jugurta</a:t>
            </a:r>
            <a:r>
              <a:rPr lang="pt-BR" sz="3600" b="1" dirty="0">
                <a:latin typeface="Book Antiqua" panose="02040602050305030304" pitchFamily="18" charset="0"/>
              </a:rPr>
              <a:t> Lisboa Filho – Departamento de Informática – jugurta@ufv.br</a:t>
            </a:r>
          </a:p>
          <a:p>
            <a:pPr algn="ctr"/>
            <a:endParaRPr lang="pt-BR" sz="3600" b="1" dirty="0">
              <a:latin typeface="Book Antiqua" panose="0204060205030503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605A57-5C28-4CBA-8E30-2A67DD84DE74}"/>
              </a:ext>
            </a:extLst>
          </p:cNvPr>
          <p:cNvSpPr txBox="1"/>
          <p:nvPr/>
        </p:nvSpPr>
        <p:spPr>
          <a:xfrm>
            <a:off x="6471872" y="10137515"/>
            <a:ext cx="19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Book Antiqua" panose="02040602050305030304" pitchFamily="18" charset="0"/>
              </a:rPr>
              <a:t>Ciência da Computação – Ciências Exatas e Tecnológicas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Pesquisa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Sistemas de Informação Geográfica; Mineração de Dados; Bacias Hidrográficas</a:t>
            </a:r>
          </a:p>
          <a:p>
            <a:pPr algn="ctr"/>
            <a:endParaRPr lang="pt-BR" sz="3600" b="1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039011-26DE-430B-A1F8-9B203C78828B}"/>
              </a:ext>
            </a:extLst>
          </p:cNvPr>
          <p:cNvSpPr txBox="1"/>
          <p:nvPr/>
        </p:nvSpPr>
        <p:spPr>
          <a:xfrm>
            <a:off x="3185652" y="13109596"/>
            <a:ext cx="124476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Desastres ambientais, como o rompimento de barragens, causam impactos que vão muito além da área de ocorrência. Da região de origem até a sua chegada ao mar, os resíduos podem causam tanto impactos ambientais quanto econômicos. Do desastre da barragem de Fundão, em Mariana (MG), por exemplo, estima-se que as prefeituras das áreas envolvidas terão que gastar cerca de R$150 milhões para a recuperação das localidades. Além disso, o impacto ambiental é incalculável, uma vez que em contato com os rios, os rejeitos causam o desequilíbrio daquele ecossistema. </a:t>
            </a:r>
            <a:endParaRPr lang="pt-BR" sz="3600" dirty="0"/>
          </a:p>
          <a:p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105488-95A1-41B7-BC39-053FDEE84FF7}"/>
              </a:ext>
            </a:extLst>
          </p:cNvPr>
          <p:cNvSpPr txBox="1"/>
          <p:nvPr/>
        </p:nvSpPr>
        <p:spPr>
          <a:xfrm>
            <a:off x="16723051" y="13161611"/>
            <a:ext cx="12447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Utilizando técnicas adequadas, foi possível aplicar o KDD a fim de agrupar cidades próximas às bacias hidrográficas, possibilitando assim a geração desses grupos de cidades. Com isso, estabeleceu-se uma metodologia que foi utilizada em uma base de dados formada com dados públicos e de distintas fontes, garantindo o caráter heterogêneo deles. </a:t>
            </a:r>
          </a:p>
          <a:p>
            <a:endParaRPr lang="pt-BR" sz="3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84004F-A32A-49AF-8494-79B2DD74ED03}"/>
              </a:ext>
            </a:extLst>
          </p:cNvPr>
          <p:cNvSpPr txBox="1"/>
          <p:nvPr/>
        </p:nvSpPr>
        <p:spPr>
          <a:xfrm>
            <a:off x="3298339" y="19957262"/>
            <a:ext cx="12447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Buscando formas de auxiliar na recuperação dessas áreas degradadas, é proposto o desenvolvimento de um arcabouço computacional para suportar a tomada de decisões de especialistas neste contexto.</a:t>
            </a:r>
            <a:endParaRPr lang="pt-BR" sz="3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EF6C70-27AF-4274-A79C-AE0B46D30FAF}"/>
              </a:ext>
            </a:extLst>
          </p:cNvPr>
          <p:cNvSpPr txBox="1"/>
          <p:nvPr/>
        </p:nvSpPr>
        <p:spPr>
          <a:xfrm>
            <a:off x="16658073" y="17681971"/>
            <a:ext cx="1244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Dessa forma, implementou-se um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tecnologias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opensource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evitando quaisquer formas de custos futuros e possibilitando a liberdade para personalizar a ferramenta conforme as necessidades de cada usuário. Como trabalhos futuros, planeja-se tornar o sistema dinâmico, interagindo assim com quaisquer dados de entrada do usuário, permitindo a seleção dos atributos para agrupamento conforme o grau de importância para o problema, além de tornar visível as principais informações de cada agrupamento.</a:t>
            </a:r>
          </a:p>
          <a:p>
            <a:endParaRPr lang="pt-BR" sz="3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ACB205-9BA1-422D-A28C-4FA31EC0F228}"/>
              </a:ext>
            </a:extLst>
          </p:cNvPr>
          <p:cNvSpPr txBox="1"/>
          <p:nvPr/>
        </p:nvSpPr>
        <p:spPr>
          <a:xfrm>
            <a:off x="16658075" y="25018467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9A7B39-A9FC-497E-BA51-E641322407AD}"/>
              </a:ext>
            </a:extLst>
          </p:cNvPr>
          <p:cNvSpPr txBox="1"/>
          <p:nvPr/>
        </p:nvSpPr>
        <p:spPr>
          <a:xfrm>
            <a:off x="16658073" y="31722878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4BB7B4-0509-4160-8514-4FB28292F154}"/>
              </a:ext>
            </a:extLst>
          </p:cNvPr>
          <p:cNvSpPr txBox="1"/>
          <p:nvPr/>
        </p:nvSpPr>
        <p:spPr>
          <a:xfrm>
            <a:off x="3185652" y="31722877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Apoio Financeiro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A4D143-61B9-4559-90FE-7658BDF0FC2C}"/>
              </a:ext>
            </a:extLst>
          </p:cNvPr>
          <p:cNvSpPr txBox="1"/>
          <p:nvPr/>
        </p:nvSpPr>
        <p:spPr>
          <a:xfrm>
            <a:off x="3185652" y="22934035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Material e Métodos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DB8CF3-552B-48C5-A3E1-CE1C78329E3E}"/>
              </a:ext>
            </a:extLst>
          </p:cNvPr>
          <p:cNvSpPr txBox="1"/>
          <p:nvPr/>
        </p:nvSpPr>
        <p:spPr>
          <a:xfrm>
            <a:off x="3185652" y="18940474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Objetivos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37777B-8C5D-4E73-A4FC-76281434AD9E}"/>
              </a:ext>
            </a:extLst>
          </p:cNvPr>
          <p:cNvSpPr txBox="1"/>
          <p:nvPr/>
        </p:nvSpPr>
        <p:spPr>
          <a:xfrm>
            <a:off x="3072965" y="12177471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930DBF-B16F-49CD-A0D5-1AD61759A1E7}"/>
              </a:ext>
            </a:extLst>
          </p:cNvPr>
          <p:cNvSpPr txBox="1"/>
          <p:nvPr/>
        </p:nvSpPr>
        <p:spPr>
          <a:xfrm>
            <a:off x="16610364" y="22986186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Bibliografia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AA28B6D-9A79-4A7D-A11C-4DF634245041}"/>
              </a:ext>
            </a:extLst>
          </p:cNvPr>
          <p:cNvSpPr txBox="1"/>
          <p:nvPr/>
        </p:nvSpPr>
        <p:spPr>
          <a:xfrm>
            <a:off x="16497677" y="16836139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Conclusões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FCD45F-1C00-4DC4-A39B-6186DB48E18F}"/>
              </a:ext>
            </a:extLst>
          </p:cNvPr>
          <p:cNvSpPr txBox="1"/>
          <p:nvPr/>
        </p:nvSpPr>
        <p:spPr>
          <a:xfrm>
            <a:off x="16545386" y="12171757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Resultados e Discussão</a:t>
            </a:r>
          </a:p>
        </p:txBody>
      </p:sp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3E9B872A-2B9E-9F48-4B17-438E8A420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174" y="23976040"/>
            <a:ext cx="7405338" cy="7473852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FEA2423-4201-8A8C-10BC-915C3EE2D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69" y="32897687"/>
            <a:ext cx="3430045" cy="2572534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DDB45E3-BC8F-3A86-A9A6-619E0454A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17" y="32765304"/>
            <a:ext cx="5095561" cy="2837301"/>
          </a:xfrm>
          <a:prstGeom prst="rect">
            <a:avLst/>
          </a:prstGeom>
        </p:spPr>
      </p:pic>
      <p:pic>
        <p:nvPicPr>
          <p:cNvPr id="20" name="Imagem 19" descr="Diagrama&#10;&#10;Descrição gerada automaticamente">
            <a:extLst>
              <a:ext uri="{FF2B5EF4-FFF2-40B4-BE49-F238E27FC236}">
                <a16:creationId xmlns:a16="http://schemas.microsoft.com/office/drawing/2014/main" id="{97C4A61F-3286-88B8-FC59-714975AE0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26" y="25126783"/>
            <a:ext cx="12573125" cy="55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5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370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dreysntsx@gmail.com</dc:creator>
  <cp:lastModifiedBy>Carlos Henrique Tavares Brumatti</cp:lastModifiedBy>
  <cp:revision>18</cp:revision>
  <dcterms:created xsi:type="dcterms:W3CDTF">2022-06-07T13:30:24Z</dcterms:created>
  <dcterms:modified xsi:type="dcterms:W3CDTF">2022-09-27T00:38:19Z</dcterms:modified>
</cp:coreProperties>
</file>