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7C3C1E-5790-4F2C-908C-6CCA64DBE13C}">
  <a:tblStyle styleId="{567C3C1E-5790-4F2C-908C-6CCA64DBE1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afbebe473e_0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afbebe473e_0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fbebe473e_0_7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fbebe473e_0_7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fbebe473e_0_7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fbebe473e_0_7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afbebe473e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afbebe473e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fbebe473e_0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fbebe473e_0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fbebe473e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fbebe473e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fbebe473e_0_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fbebe473e_0_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afbebe473e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afbebe473e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bebe473e_0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fbebe473e_0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fbebe473e_0_6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afbebe473e_0_6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afbebe473e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afbebe473e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810900" y="2540850"/>
            <a:ext cx="7522200" cy="78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solidFill>
                  <a:srgbClr val="03538C"/>
                </a:solidFill>
              </a:rPr>
              <a:t>R</a:t>
            </a:r>
            <a:r>
              <a:rPr lang="it">
                <a:solidFill>
                  <a:srgbClr val="03538C"/>
                </a:solidFill>
              </a:rPr>
              <a:t>emote </a:t>
            </a:r>
            <a:r>
              <a:rPr lang="it" sz="4811">
                <a:solidFill>
                  <a:srgbClr val="03538C"/>
                </a:solidFill>
              </a:rPr>
              <a:t>S</a:t>
            </a:r>
            <a:r>
              <a:rPr lang="it">
                <a:solidFill>
                  <a:srgbClr val="03538C"/>
                </a:solidFill>
              </a:rPr>
              <a:t>ensing </a:t>
            </a:r>
            <a:r>
              <a:rPr lang="it" sz="4822">
                <a:solidFill>
                  <a:srgbClr val="03538C"/>
                </a:solidFill>
              </a:rPr>
              <a:t>S</a:t>
            </a:r>
            <a:r>
              <a:rPr lang="it">
                <a:solidFill>
                  <a:srgbClr val="03538C"/>
                </a:solidFill>
              </a:rPr>
              <a:t>ystem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013250" y="3414300"/>
            <a:ext cx="2932500" cy="15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  <a:highlight>
                  <a:schemeClr val="lt1"/>
                </a:highlight>
              </a:rPr>
              <a:t>Francesco Taverna</a:t>
            </a: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  <a:highlight>
                  <a:schemeClr val="lt1"/>
                </a:highlight>
              </a:rPr>
              <a:t>Gabriele Pianigiani</a:t>
            </a: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  <a:highlight>
                  <a:schemeClr val="lt1"/>
                </a:highlight>
              </a:rPr>
              <a:t>Saverio Mosti</a:t>
            </a:r>
            <a:endParaRPr>
              <a:solidFill>
                <a:srgbClr val="03538C"/>
              </a:solidFill>
              <a:highlight>
                <a:schemeClr val="lt1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65150" y="1832850"/>
            <a:ext cx="6413700" cy="70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6D9EEB"/>
                </a:solidFill>
              </a:rPr>
              <a:t>Performance Evaluation of Computer Systems and Networks</a:t>
            </a:r>
            <a:endParaRPr sz="1700">
              <a:solidFill>
                <a:srgbClr val="6D9EE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6D9EEB"/>
                </a:solidFill>
              </a:rPr>
              <a:t>AA 2023 - 2024</a:t>
            </a:r>
            <a:endParaRPr sz="1700">
              <a:solidFill>
                <a:srgbClr val="6D9EEB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4551" y="101275"/>
            <a:ext cx="1549899" cy="1579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53500" y="87900"/>
            <a:ext cx="215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Experiments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2120942" y="540361"/>
            <a:ext cx="4655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2"/>
                </a:solidFill>
              </a:rPr>
              <a:t>2kr: Rate of successful unique messages </a:t>
            </a:r>
            <a:endParaRPr sz="1800" dirty="0">
              <a:solidFill>
                <a:schemeClr val="dk2"/>
              </a:solidFill>
            </a:endParaRPr>
          </a:p>
        </p:txBody>
      </p:sp>
      <p:graphicFrame>
        <p:nvGraphicFramePr>
          <p:cNvPr id="115" name="Google Shape;115;p22"/>
          <p:cNvGraphicFramePr/>
          <p:nvPr>
            <p:extLst>
              <p:ext uri="{D42A27DB-BD31-4B8C-83A1-F6EECF244321}">
                <p14:modId xmlns:p14="http://schemas.microsoft.com/office/powerpoint/2010/main" val="1547392916"/>
              </p:ext>
            </p:extLst>
          </p:nvPr>
        </p:nvGraphicFramePr>
        <p:xfrm>
          <a:off x="6502922" y="454751"/>
          <a:ext cx="2422575" cy="4372203"/>
        </p:xfrm>
        <a:graphic>
          <a:graphicData uri="http://schemas.openxmlformats.org/drawingml/2006/table">
            <a:tbl>
              <a:tblPr>
                <a:noFill/>
                <a:tableStyleId>{567C3C1E-5790-4F2C-908C-6CCA64DBE13C}</a:tableStyleId>
              </a:tblPr>
              <a:tblGrid>
                <a:gridCol w="136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9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Factor</a:t>
                      </a:r>
                      <a:endParaRPr sz="1100"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b="1"/>
                        <a:t>Variation</a:t>
                      </a:r>
                      <a:endParaRPr sz="1100" b="1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32.55%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D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35.16%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3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6.92%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 + D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17.95%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 + 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2.93%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D + 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3.29%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H + D + Psucc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1.11%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95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Others</a:t>
                      </a:r>
                      <a:endParaRPr sz="110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dirty="0"/>
                        <a:t>&lt; 1%</a:t>
                      </a:r>
                      <a:endParaRPr sz="1100" dirty="0"/>
                    </a:p>
                  </a:txBody>
                  <a:tcPr marL="68575" marR="6857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7050"/>
            <a:ext cx="6271498" cy="32276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86950" y="113250"/>
            <a:ext cx="204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Experiments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744723" y="568097"/>
            <a:ext cx="861712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chemeClr val="dk2"/>
                </a:solidFill>
              </a:rPr>
              <a:t>Full Factorial Analysis - Average number of duplicates generated per message</a:t>
            </a:r>
            <a:endParaRPr sz="1800" dirty="0">
              <a:solidFill>
                <a:schemeClr val="dk2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27" y="1043699"/>
            <a:ext cx="7348746" cy="398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33100" y="102550"/>
            <a:ext cx="220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Conclusions</a:t>
            </a:r>
            <a:endParaRPr>
              <a:solidFill>
                <a:srgbClr val="03538C"/>
              </a:solidFill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75" y="675250"/>
            <a:ext cx="4479225" cy="3051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675249"/>
            <a:ext cx="4479224" cy="30548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1" name="Google Shape;131;p24"/>
          <p:cNvCxnSpPr/>
          <p:nvPr/>
        </p:nvCxnSpPr>
        <p:spPr>
          <a:xfrm rot="10800000" flipH="1">
            <a:off x="5062175" y="3730125"/>
            <a:ext cx="11346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" name="Google Shape;132;p24"/>
          <p:cNvCxnSpPr/>
          <p:nvPr/>
        </p:nvCxnSpPr>
        <p:spPr>
          <a:xfrm>
            <a:off x="6432050" y="3735525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" name="Google Shape;133;p24"/>
          <p:cNvCxnSpPr/>
          <p:nvPr/>
        </p:nvCxnSpPr>
        <p:spPr>
          <a:xfrm>
            <a:off x="7772425" y="3735525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4"/>
          <p:cNvSpPr txBox="1"/>
          <p:nvPr/>
        </p:nvSpPr>
        <p:spPr>
          <a:xfrm>
            <a:off x="5212650" y="3759475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=2500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6518000" y="3759475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=5000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7858375" y="3759475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=8000 m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37" name="Google Shape;137;p24"/>
          <p:cNvCxnSpPr/>
          <p:nvPr/>
        </p:nvCxnSpPr>
        <p:spPr>
          <a:xfrm rot="10800000" flipH="1">
            <a:off x="591200" y="3744800"/>
            <a:ext cx="11346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138;p24"/>
          <p:cNvCxnSpPr/>
          <p:nvPr/>
        </p:nvCxnSpPr>
        <p:spPr>
          <a:xfrm>
            <a:off x="1961075" y="3750200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Google Shape;139;p24"/>
          <p:cNvCxnSpPr/>
          <p:nvPr/>
        </p:nvCxnSpPr>
        <p:spPr>
          <a:xfrm>
            <a:off x="3301450" y="3750200"/>
            <a:ext cx="1155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0" name="Google Shape;140;p24"/>
          <p:cNvSpPr txBox="1"/>
          <p:nvPr/>
        </p:nvSpPr>
        <p:spPr>
          <a:xfrm>
            <a:off x="741675" y="3774150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=2500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047025" y="3774150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=5000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3387400" y="3774150"/>
            <a:ext cx="984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2"/>
                </a:solidFill>
              </a:rPr>
              <a:t>H =8000 m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3175350" y="4280875"/>
            <a:ext cx="2793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chemeClr val="dk2"/>
                </a:solidFill>
              </a:rPr>
              <a:t>D = 50 m | 100 m | 170 m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785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Road Map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096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Introduction to the problem and objective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Model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Implementation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Verification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Simulation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Experiments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AutoNum type="arabicPeriod"/>
            </a:pPr>
            <a:r>
              <a:rPr lang="it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129675" y="220175"/>
            <a:ext cx="209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Introduction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64250" y="931525"/>
            <a:ext cx="4368600" cy="40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b="1" dirty="0">
                <a:solidFill>
                  <a:srgbClr val="03538C"/>
                </a:solidFill>
              </a:rPr>
              <a:t>N</a:t>
            </a:r>
            <a:r>
              <a:rPr lang="it" sz="1500" dirty="0"/>
              <a:t> sensing nodes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b="1" dirty="0">
                <a:solidFill>
                  <a:srgbClr val="03538C"/>
                </a:solidFill>
              </a:rPr>
              <a:t>M</a:t>
            </a:r>
            <a:r>
              <a:rPr lang="it" sz="1500" dirty="0"/>
              <a:t> access points.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A </a:t>
            </a:r>
            <a:r>
              <a:rPr lang="it" sz="1500"/>
              <a:t>working plan </a:t>
            </a:r>
            <a:r>
              <a:rPr lang="it" sz="1500" dirty="0"/>
              <a:t>of </a:t>
            </a:r>
            <a:r>
              <a:rPr lang="it" sz="1500" b="1" dirty="0">
                <a:solidFill>
                  <a:srgbClr val="03538C"/>
                </a:solidFill>
              </a:rPr>
              <a:t>H</a:t>
            </a:r>
            <a:r>
              <a:rPr lang="it" sz="1500" dirty="0"/>
              <a:t> x </a:t>
            </a:r>
            <a:r>
              <a:rPr lang="it" sz="1500" b="1" dirty="0">
                <a:solidFill>
                  <a:srgbClr val="03538C"/>
                </a:solidFill>
              </a:rPr>
              <a:t>L</a:t>
            </a:r>
            <a:r>
              <a:rPr lang="it" sz="1500" dirty="0"/>
              <a:t> meters.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Sensing nodes </a:t>
            </a:r>
            <a:r>
              <a:rPr lang="it" sz="1500" b="1" dirty="0"/>
              <a:t>periodically </a:t>
            </a:r>
            <a:r>
              <a:rPr lang="it" sz="1500" dirty="0"/>
              <a:t>transmit a </a:t>
            </a:r>
            <a:r>
              <a:rPr lang="it" sz="1500" b="1" dirty="0"/>
              <a:t>broadcast </a:t>
            </a:r>
            <a:r>
              <a:rPr lang="it" sz="1500" dirty="0"/>
              <a:t>message every </a:t>
            </a:r>
            <a:r>
              <a:rPr lang="it" sz="1500" b="1" dirty="0">
                <a:solidFill>
                  <a:srgbClr val="03538C"/>
                </a:solidFill>
              </a:rPr>
              <a:t>T</a:t>
            </a:r>
            <a:r>
              <a:rPr lang="it" sz="1500" dirty="0"/>
              <a:t> second, with a transmission range of </a:t>
            </a:r>
            <a:r>
              <a:rPr lang="it" sz="1500" b="1" dirty="0">
                <a:solidFill>
                  <a:srgbClr val="03538C"/>
                </a:solidFill>
              </a:rPr>
              <a:t>D</a:t>
            </a:r>
            <a:r>
              <a:rPr lang="it" sz="1500" dirty="0"/>
              <a:t> meters.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Whenever an access point receive a message, it will be </a:t>
            </a:r>
            <a:r>
              <a:rPr lang="it" sz="1500" b="1" dirty="0"/>
              <a:t>directly forwarded </a:t>
            </a:r>
            <a:r>
              <a:rPr lang="it" sz="1500" dirty="0"/>
              <a:t>to a Sink Node.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Access point position is randomly generated inside the working plane.</a:t>
            </a:r>
            <a:endParaRPr sz="1500" dirty="0"/>
          </a:p>
          <a:p>
            <a:pPr marL="457200" lvl="0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dirty="0"/>
              <a:t>Sensing nodes are moving with a constant speed between two waypoint.</a:t>
            </a:r>
            <a:endParaRPr sz="1500" dirty="0"/>
          </a:p>
          <a:p>
            <a:pPr marL="914400" lvl="1" indent="-3238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it" sz="1500" dirty="0"/>
              <a:t>When it reaches one, another waypoint will be generated.</a:t>
            </a:r>
            <a:endParaRPr sz="15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/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08050" y="1297125"/>
            <a:ext cx="4474250" cy="29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294600"/>
            <a:ext cx="162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Objective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867300"/>
            <a:ext cx="8520600" cy="40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objective of the project is testing the </a:t>
            </a:r>
            <a:r>
              <a:rPr lang="it" b="1"/>
              <a:t>effectiveness </a:t>
            </a:r>
            <a:r>
              <a:rPr lang="it"/>
              <a:t>and </a:t>
            </a:r>
            <a:r>
              <a:rPr lang="it" b="1"/>
              <a:t>efficiency </a:t>
            </a:r>
            <a:r>
              <a:rPr lang="it"/>
              <a:t>of a series of different scenarios obtained by varying determined parameters such as:</a:t>
            </a:r>
            <a:endParaRPr/>
          </a:p>
          <a:p>
            <a:pPr marL="457200" lvl="0" indent="-325755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Dimension of the working plan.</a:t>
            </a:r>
            <a:endParaRPr/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Quality of the receiver.</a:t>
            </a:r>
            <a:endParaRPr/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Transmission range of a sensing node.</a:t>
            </a:r>
            <a:endParaRPr/>
          </a:p>
          <a:p>
            <a:pPr marL="457200" lvl="0" indent="-32575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Maximum speed of a sensing node.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3538C"/>
                </a:solidFill>
              </a:rPr>
              <a:t>Effectiveness</a:t>
            </a:r>
            <a:r>
              <a:rPr lang="it"/>
              <a:t>: </a:t>
            </a:r>
            <a:r>
              <a:rPr lang="it" i="1"/>
              <a:t>Maximization of the number of unique packets correctly sent to the sink node per unit of time.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>
                <a:solidFill>
                  <a:srgbClr val="03538C"/>
                </a:solidFill>
              </a:rPr>
              <a:t>Efficiency</a:t>
            </a:r>
            <a:r>
              <a:rPr lang="it"/>
              <a:t>: </a:t>
            </a:r>
            <a:r>
              <a:rPr lang="it" i="1"/>
              <a:t>Minimization of the number of duplicates per message. 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We want to find out what are the parameters that changing have the </a:t>
            </a:r>
            <a:r>
              <a:rPr lang="it" b="1"/>
              <a:t>most influence</a:t>
            </a:r>
            <a:r>
              <a:rPr lang="it"/>
              <a:t> on the two above.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Moreover, will be analysed the</a:t>
            </a:r>
            <a:r>
              <a:rPr lang="it" b="1"/>
              <a:t> best “trade-off” </a:t>
            </a:r>
            <a:r>
              <a:rPr lang="it"/>
              <a:t>configuration of most important parameters.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115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Model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931525"/>
            <a:ext cx="85206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Assumptions</a:t>
            </a:r>
            <a:endParaRPr>
              <a:solidFill>
                <a:srgbClr val="03538C"/>
              </a:solidFill>
            </a:endParaRPr>
          </a:p>
          <a:p>
            <a:pPr marL="457200" lvl="0" indent="-328453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Transmission time is </a:t>
            </a:r>
            <a:r>
              <a:rPr lang="it" sz="1700">
                <a:solidFill>
                  <a:srgbClr val="03538C"/>
                </a:solidFill>
              </a:rPr>
              <a:t>null</a:t>
            </a:r>
            <a:r>
              <a:rPr lang="it" sz="1700"/>
              <a:t>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Sink node has </a:t>
            </a:r>
            <a:r>
              <a:rPr lang="it" sz="1700">
                <a:solidFill>
                  <a:srgbClr val="03538C"/>
                </a:solidFill>
              </a:rPr>
              <a:t>no queuing</a:t>
            </a:r>
            <a:r>
              <a:rPr lang="it" sz="1700"/>
              <a:t>.</a:t>
            </a:r>
            <a:endParaRPr sz="1700"/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it" sz="1300"/>
              <a:t>We only care about the number of messages that reach the sink node, not how many message it can elaborate per second.</a:t>
            </a:r>
            <a:endParaRPr sz="13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 sz="1700"/>
              <a:t>All the distribution are </a:t>
            </a:r>
            <a:r>
              <a:rPr lang="it" sz="1700">
                <a:solidFill>
                  <a:srgbClr val="03538C"/>
                </a:solidFill>
              </a:rPr>
              <a:t>uniform</a:t>
            </a:r>
            <a:r>
              <a:rPr lang="it" sz="1700"/>
              <a:t>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3538C"/>
                </a:solidFill>
              </a:rPr>
              <a:t>Factors</a:t>
            </a:r>
            <a:endParaRPr sz="1700">
              <a:solidFill>
                <a:srgbClr val="03538C"/>
              </a:solidFill>
            </a:endParaRPr>
          </a:p>
          <a:p>
            <a:pPr marL="457200" lvl="0" indent="-328453" algn="l" rtl="0">
              <a:spcBef>
                <a:spcPts val="120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M: </a:t>
            </a:r>
            <a:r>
              <a:rPr lang="it" sz="1700"/>
              <a:t>Number of AP.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D: </a:t>
            </a:r>
            <a:r>
              <a:rPr lang="it" sz="1700"/>
              <a:t>Transmission range of a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N: </a:t>
            </a:r>
            <a:r>
              <a:rPr lang="it" sz="1700"/>
              <a:t>Number of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H &amp; L: </a:t>
            </a:r>
            <a:r>
              <a:rPr lang="it" sz="1700"/>
              <a:t>Dimensions of the working plan.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T: </a:t>
            </a:r>
            <a:r>
              <a:rPr lang="it" sz="1700"/>
              <a:t>Transmission period of a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Vmax: </a:t>
            </a:r>
            <a:r>
              <a:rPr lang="it" sz="1700"/>
              <a:t>Maximum speed of a SN.</a:t>
            </a:r>
            <a:endParaRPr sz="1700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ct val="100000"/>
              <a:buChar char="●"/>
            </a:pPr>
            <a:r>
              <a:rPr lang="it" sz="1700">
                <a:solidFill>
                  <a:srgbClr val="03538C"/>
                </a:solidFill>
              </a:rPr>
              <a:t>Psucc: </a:t>
            </a:r>
            <a:r>
              <a:rPr lang="it" sz="1700"/>
              <a:t>Probability of a correct reception by an AP.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rgbClr val="03538C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69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Implementation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536450" y="528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8288" y="1103351"/>
            <a:ext cx="7607424" cy="3742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198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Verification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771575"/>
            <a:ext cx="8520600" cy="4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Char char="●"/>
            </a:pPr>
            <a:r>
              <a:rPr lang="it">
                <a:solidFill>
                  <a:srgbClr val="03538C"/>
                </a:solidFill>
              </a:rPr>
              <a:t>Degeneracy Tests</a:t>
            </a:r>
            <a:endParaRPr>
              <a:solidFill>
                <a:srgbClr val="03538C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 Sensing Nodes ( </a:t>
            </a:r>
            <a:r>
              <a:rPr lang="it" b="1">
                <a:solidFill>
                  <a:srgbClr val="03538C"/>
                </a:solidFill>
              </a:rPr>
              <a:t>N</a:t>
            </a:r>
            <a:r>
              <a:rPr lang="it"/>
              <a:t> = 0 )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No Access Points ( </a:t>
            </a:r>
            <a:r>
              <a:rPr lang="it" b="1">
                <a:solidFill>
                  <a:srgbClr val="03538C"/>
                </a:solidFill>
              </a:rPr>
              <a:t>M</a:t>
            </a:r>
            <a:r>
              <a:rPr lang="it"/>
              <a:t> = 0 )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D</a:t>
            </a:r>
            <a:r>
              <a:rPr lang="it"/>
              <a:t> </a:t>
            </a:r>
            <a:r>
              <a:rPr lang="it" sz="1700"/>
              <a:t>∊</a:t>
            </a:r>
            <a:r>
              <a:rPr lang="it"/>
              <a:t> { 0 ; 2</a:t>
            </a:r>
            <a:r>
              <a:rPr lang="it">
                <a:solidFill>
                  <a:srgbClr val="03538C"/>
                </a:solidFill>
              </a:rPr>
              <a:t>H</a:t>
            </a:r>
            <a:r>
              <a:rPr lang="it"/>
              <a:t> 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Vmax </a:t>
            </a:r>
            <a:r>
              <a:rPr lang="it"/>
              <a:t>= 0 </a:t>
            </a:r>
            <a:r>
              <a:rPr lang="it" i="1"/>
              <a:t>(Theoretical Verification)</a:t>
            </a:r>
            <a:endParaRPr i="1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Psucc </a:t>
            </a:r>
            <a:r>
              <a:rPr lang="it" sz="1700"/>
              <a:t>∊</a:t>
            </a:r>
            <a:r>
              <a:rPr lang="it"/>
              <a:t> { 0 ; 1 }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Char char="●"/>
            </a:pPr>
            <a:r>
              <a:rPr lang="it">
                <a:solidFill>
                  <a:srgbClr val="03538C"/>
                </a:solidFill>
              </a:rPr>
              <a:t>Consistency Tests</a:t>
            </a:r>
            <a:endParaRPr>
              <a:solidFill>
                <a:srgbClr val="03538C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400"/>
              <a:buChar char="○"/>
            </a:pPr>
            <a:r>
              <a:rPr lang="it" b="1">
                <a:solidFill>
                  <a:srgbClr val="03538C"/>
                </a:solidFill>
              </a:rPr>
              <a:t>T </a:t>
            </a:r>
            <a:r>
              <a:rPr lang="it" sz="1700"/>
              <a:t>∊</a:t>
            </a:r>
            <a:r>
              <a:rPr lang="it"/>
              <a:t> { 1 s ; 4 s }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800"/>
              <a:buChar char="●"/>
            </a:pPr>
            <a:r>
              <a:rPr lang="it">
                <a:solidFill>
                  <a:srgbClr val="03538C"/>
                </a:solidFill>
              </a:rPr>
              <a:t>Continuity Tests</a:t>
            </a:r>
            <a:endParaRPr>
              <a:solidFill>
                <a:srgbClr val="03538C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3538C"/>
              </a:buClr>
              <a:buSzPts val="1400"/>
              <a:buChar char="○"/>
            </a:pPr>
            <a:r>
              <a:rPr lang="it">
                <a:solidFill>
                  <a:srgbClr val="03538C"/>
                </a:solidFill>
              </a:rPr>
              <a:t>Psucc </a:t>
            </a:r>
            <a:r>
              <a:rPr lang="it" sz="1700"/>
              <a:t>∊</a:t>
            </a:r>
            <a:r>
              <a:rPr lang="it"/>
              <a:t> { 0.65 ; 0.7 ; 0.75 }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>
                <a:solidFill>
                  <a:srgbClr val="03538C"/>
                </a:solidFill>
              </a:rPr>
              <a:t>D </a:t>
            </a:r>
            <a:r>
              <a:rPr lang="it" sz="1700"/>
              <a:t>∊</a:t>
            </a:r>
            <a:r>
              <a:rPr lang="it"/>
              <a:t> { 70 m ; 80 m  ; 90 m 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145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Simulation - Calibration</a:t>
            </a:r>
            <a:endParaRPr>
              <a:solidFill>
                <a:srgbClr val="03538C"/>
              </a:solidFill>
            </a:endParaRPr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718075"/>
            <a:ext cx="85206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Sensing nodes “</a:t>
            </a:r>
            <a:r>
              <a:rPr lang="it" sz="1600" i="1"/>
              <a:t>follow</a:t>
            </a:r>
            <a:r>
              <a:rPr lang="it" sz="1600"/>
              <a:t>” the standard 802.11 for a common wireless device:</a:t>
            </a:r>
            <a:endParaRPr sz="16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 b="1">
                <a:solidFill>
                  <a:srgbClr val="03538C"/>
                </a:solidFill>
              </a:rPr>
              <a:t>D</a:t>
            </a:r>
            <a:r>
              <a:rPr lang="it" sz="1500"/>
              <a:t> ~ 100m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 b="1">
                <a:solidFill>
                  <a:srgbClr val="03538C"/>
                </a:solidFill>
              </a:rPr>
              <a:t>T </a:t>
            </a:r>
            <a:r>
              <a:rPr lang="it" sz="1500"/>
              <a:t>~ 200ms (</a:t>
            </a:r>
            <a:r>
              <a:rPr lang="it" sz="1500" i="1"/>
              <a:t>beacon periodically sent by an Access Point</a:t>
            </a:r>
            <a:r>
              <a:rPr lang="it" sz="1500"/>
              <a:t>)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A sensing node moves like a Human: Speed ~ 3m/s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500"/>
              <a:t>The working plan is a </a:t>
            </a:r>
            <a:r>
              <a:rPr lang="it" sz="1500" u="sng"/>
              <a:t>square </a:t>
            </a:r>
            <a:r>
              <a:rPr lang="it" sz="1500"/>
              <a:t>dimensioned like 3 cities of various dimensions:</a:t>
            </a:r>
            <a:endParaRPr sz="1500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From  (2500 x 2500)  to (8000 x 8000) 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 b="1">
                <a:solidFill>
                  <a:srgbClr val="03538C"/>
                </a:solidFill>
              </a:rPr>
              <a:t>Psucc </a:t>
            </a:r>
            <a:r>
              <a:rPr lang="it" sz="1700"/>
              <a:t>∊</a:t>
            </a:r>
            <a:r>
              <a:rPr lang="it" sz="1400"/>
              <a:t> [ 0.3 ; 0.8 ]</a:t>
            </a:r>
            <a:r>
              <a:rPr lang="it" sz="1500"/>
              <a:t> Urban environment, so very noisy channel.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151175" y="145350"/>
            <a:ext cx="883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03538C"/>
                </a:solidFill>
              </a:rPr>
              <a:t>Simulation - Warm-up time and Simulation Time</a:t>
            </a:r>
            <a:endParaRPr>
              <a:solidFill>
                <a:srgbClr val="03538C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18050"/>
            <a:ext cx="8839201" cy="21347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152400" y="3028725"/>
            <a:ext cx="88392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3538C"/>
                </a:solidFill>
              </a:rPr>
              <a:t>Warm-up time</a:t>
            </a:r>
            <a:r>
              <a:rPr lang="it" sz="1800" dirty="0">
                <a:solidFill>
                  <a:schemeClr val="dk2"/>
                </a:solidFill>
              </a:rPr>
              <a:t>: 2.5 s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3538C"/>
                </a:solidFill>
              </a:rPr>
              <a:t>Simulation time</a:t>
            </a:r>
            <a:r>
              <a:rPr lang="it" sz="1800" dirty="0">
                <a:solidFill>
                  <a:schemeClr val="dk2"/>
                </a:solidFill>
              </a:rPr>
              <a:t>: 1800 s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</Words>
  <Application>Microsoft Office PowerPoint</Application>
  <PresentationFormat>Presentazione su schermo (16:9)</PresentationFormat>
  <Paragraphs>103</Paragraphs>
  <Slides>12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4" baseType="lpstr">
      <vt:lpstr>Arial</vt:lpstr>
      <vt:lpstr>Simple Light</vt:lpstr>
      <vt:lpstr>Remote Sensing System</vt:lpstr>
      <vt:lpstr>Road Map</vt:lpstr>
      <vt:lpstr>Introduction</vt:lpstr>
      <vt:lpstr>Objective</vt:lpstr>
      <vt:lpstr>Model</vt:lpstr>
      <vt:lpstr>Implementation</vt:lpstr>
      <vt:lpstr>Verification</vt:lpstr>
      <vt:lpstr>Simulation - Calibration</vt:lpstr>
      <vt:lpstr>Simulation - Warm-up time and Simulation Time</vt:lpstr>
      <vt:lpstr>Experiments</vt:lpstr>
      <vt:lpstr>Experiments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Remote Sensing System</dc:title>
  <cp:lastModifiedBy>Francesco Taverna</cp:lastModifiedBy>
  <cp:revision>2</cp:revision>
  <dcterms:modified xsi:type="dcterms:W3CDTF">2024-01-16T08:21:13Z</dcterms:modified>
</cp:coreProperties>
</file>