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8" r:id="rId4"/>
    <p:sldId id="262" r:id="rId5"/>
    <p:sldId id="260" r:id="rId6"/>
    <p:sldId id="265" r:id="rId7"/>
    <p:sldId id="267" r:id="rId8"/>
    <p:sldId id="270" r:id="rId9"/>
    <p:sldId id="271" r:id="rId10"/>
    <p:sldId id="261" r:id="rId11"/>
    <p:sldId id="269" r:id="rId12"/>
    <p:sldId id="259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DD8BA-5456-EE0E-F414-F9CDC8D987D4}" v="109" dt="2018-11-26T02:42:34.551"/>
    <p1510:client id="{D2F40E07-1A6F-E161-97EF-6B991113BB6D}" v="52" dt="2018-11-26T19:11:48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, Vi" userId="S::tav3@gator.uhd.edu::6ffd5ff4-2115-4e13-90c1-41906855cf8c" providerId="AD" clId="Web-{9B3DD8BA-5456-EE0E-F414-F9CDC8D987D4}"/>
    <pc:docChg chg="addSld modSld">
      <pc:chgData name="Ta, Vi" userId="S::tav3@gator.uhd.edu::6ffd5ff4-2115-4e13-90c1-41906855cf8c" providerId="AD" clId="Web-{9B3DD8BA-5456-EE0E-F414-F9CDC8D987D4}" dt="2018-11-26T02:42:35.863" v="233" actId="20577"/>
      <pc:docMkLst>
        <pc:docMk/>
      </pc:docMkLst>
      <pc:sldChg chg="modSp new">
        <pc:chgData name="Ta, Vi" userId="S::tav3@gator.uhd.edu::6ffd5ff4-2115-4e13-90c1-41906855cf8c" providerId="AD" clId="Web-{9B3DD8BA-5456-EE0E-F414-F9CDC8D987D4}" dt="2018-11-26T02:42:34.551" v="231" actId="20577"/>
        <pc:sldMkLst>
          <pc:docMk/>
          <pc:sldMk cId="4199315833" sldId="268"/>
        </pc:sldMkLst>
        <pc:spChg chg="mod">
          <ac:chgData name="Ta, Vi" userId="S::tav3@gator.uhd.edu::6ffd5ff4-2115-4e13-90c1-41906855cf8c" providerId="AD" clId="Web-{9B3DD8BA-5456-EE0E-F414-F9CDC8D987D4}" dt="2018-11-26T02:40:55.691" v="13" actId="20577"/>
          <ac:spMkLst>
            <pc:docMk/>
            <pc:sldMk cId="4199315833" sldId="268"/>
            <ac:spMk id="2" creationId="{325D54D6-955C-416E-814A-D92B143B67BD}"/>
          </ac:spMkLst>
        </pc:spChg>
        <pc:spChg chg="mod">
          <ac:chgData name="Ta, Vi" userId="S::tav3@gator.uhd.edu::6ffd5ff4-2115-4e13-90c1-41906855cf8c" providerId="AD" clId="Web-{9B3DD8BA-5456-EE0E-F414-F9CDC8D987D4}" dt="2018-11-26T02:42:34.551" v="231" actId="20577"/>
          <ac:spMkLst>
            <pc:docMk/>
            <pc:sldMk cId="4199315833" sldId="268"/>
            <ac:spMk id="3" creationId="{0596D056-66A4-4A6A-8A34-CB9B4E861995}"/>
          </ac:spMkLst>
        </pc:spChg>
      </pc:sldChg>
    </pc:docChg>
  </pc:docChgLst>
  <pc:docChgLst>
    <pc:chgData name="Ta, Vi" userId="S::tav3@gator.uhd.edu::6ffd5ff4-2115-4e13-90c1-41906855cf8c" providerId="AD" clId="Web-{D2F40E07-1A6F-E161-97EF-6B991113BB6D}"/>
    <pc:docChg chg="modSld">
      <pc:chgData name="Ta, Vi" userId="S::tav3@gator.uhd.edu::6ffd5ff4-2115-4e13-90c1-41906855cf8c" providerId="AD" clId="Web-{D2F40E07-1A6F-E161-97EF-6B991113BB6D}" dt="2018-11-26T19:11:46.998" v="7"/>
      <pc:docMkLst>
        <pc:docMk/>
      </pc:docMkLst>
      <pc:sldChg chg="modSp">
        <pc:chgData name="Ta, Vi" userId="S::tav3@gator.uhd.edu::6ffd5ff4-2115-4e13-90c1-41906855cf8c" providerId="AD" clId="Web-{D2F40E07-1A6F-E161-97EF-6B991113BB6D}" dt="2018-11-26T19:11:46.998" v="7"/>
        <pc:sldMkLst>
          <pc:docMk/>
          <pc:sldMk cId="394751205" sldId="259"/>
        </pc:sldMkLst>
        <pc:graphicFrameChg chg="mod modGraphic">
          <ac:chgData name="Ta, Vi" userId="S::tav3@gator.uhd.edu::6ffd5ff4-2115-4e13-90c1-41906855cf8c" providerId="AD" clId="Web-{D2F40E07-1A6F-E161-97EF-6B991113BB6D}" dt="2018-11-26T19:11:46.998" v="7"/>
          <ac:graphicFrameMkLst>
            <pc:docMk/>
            <pc:sldMk cId="394751205" sldId="259"/>
            <ac:graphicFrameMk id="4" creationId="{00000000-0000-0000-0000-000000000000}"/>
          </ac:graphicFrameMkLst>
        </pc:graphicFrameChg>
      </pc:sldChg>
      <pc:sldChg chg="modSp">
        <pc:chgData name="Ta, Vi" userId="S::tav3@gator.uhd.edu::6ffd5ff4-2115-4e13-90c1-41906855cf8c" providerId="AD" clId="Web-{D2F40E07-1A6F-E161-97EF-6B991113BB6D}" dt="2018-11-26T19:09:10.249" v="3"/>
        <pc:sldMkLst>
          <pc:docMk/>
          <pc:sldMk cId="2290534138" sldId="264"/>
        </pc:sldMkLst>
        <pc:graphicFrameChg chg="mod modGraphic">
          <ac:chgData name="Ta, Vi" userId="S::tav3@gator.uhd.edu::6ffd5ff4-2115-4e13-90c1-41906855cf8c" providerId="AD" clId="Web-{D2F40E07-1A6F-E161-97EF-6B991113BB6D}" dt="2018-11-26T19:09:10.249" v="3"/>
          <ac:graphicFrameMkLst>
            <pc:docMk/>
            <pc:sldMk cId="2290534138" sldId="264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vi66/3321_LM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884" y="1298448"/>
            <a:ext cx="8069164" cy="3255264"/>
          </a:xfrm>
        </p:spPr>
        <p:txBody>
          <a:bodyPr/>
          <a:lstStyle/>
          <a:p>
            <a:r>
              <a:rPr lang="en-US"/>
              <a:t>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884" y="4670246"/>
            <a:ext cx="8709717" cy="914400"/>
          </a:xfrm>
        </p:spPr>
        <p:txBody>
          <a:bodyPr/>
          <a:lstStyle/>
          <a:p>
            <a:r>
              <a:rPr lang="en-US"/>
              <a:t>Jason </a:t>
            </a:r>
            <a:r>
              <a:rPr lang="en-US" err="1"/>
              <a:t>Brunelle</a:t>
            </a:r>
            <a:r>
              <a:rPr lang="en-US"/>
              <a:t>, Fabian Hernandez Nieto, Tom </a:t>
            </a:r>
            <a:r>
              <a:rPr lang="en-US" err="1"/>
              <a:t>Phan</a:t>
            </a:r>
            <a:r>
              <a:rPr lang="en-US"/>
              <a:t>, Tristen Stacks, Vi Ta</a:t>
            </a:r>
          </a:p>
        </p:txBody>
      </p:sp>
      <p:pic>
        <p:nvPicPr>
          <p:cNvPr id="1026" name="Picture 2" descr="Image result for harry pot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773" y="26487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Tavi66/3321_LMS/master/LMS_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08" y="598965"/>
            <a:ext cx="7943850" cy="5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0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33812"/>
              </p:ext>
            </p:extLst>
          </p:nvPr>
        </p:nvGraphicFramePr>
        <p:xfrm>
          <a:off x="615298" y="1589712"/>
          <a:ext cx="7131502" cy="3708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056"/>
                <a:gridCol w="887609"/>
                <a:gridCol w="564105"/>
                <a:gridCol w="1359443"/>
                <a:gridCol w="747621"/>
                <a:gridCol w="835397"/>
                <a:gridCol w="1240044"/>
                <a:gridCol w="345793"/>
                <a:gridCol w="352434"/>
              </a:tblGrid>
              <a:tr h="23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Field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id*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Enabled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userName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Password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Given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Family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Year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Role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Data Type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int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bit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int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 err="1">
                          <a:effectLst/>
                        </a:rPr>
                        <a:t>int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Lucius.Malfoy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LMPass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Lucius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Malfoy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Albus.Dumbledore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ADPass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Albus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Dumbledore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Severus.Snape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SSPass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Severus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Snape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Pomona.Sprout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PSPass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Pomona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Sprout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36929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Minerva.McGonagall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MMPass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Minerva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McGonagall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Gilderoy.Lockhart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GLPass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Filius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Flitwick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Sybill.Trelawney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STPass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Sybill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Trelawney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Harry.Potter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HPPass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Harry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Hermione.Granger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HGPass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Hermione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Ron.Weasley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RWPass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Ronald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Fred.Weasley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FWPass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George.Weasley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GWPass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George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Angelina.Johnson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AJPass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Angelina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Johnson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5296" y="1051134"/>
            <a:ext cx="31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94691"/>
              </p:ext>
            </p:extLst>
          </p:nvPr>
        </p:nvGraphicFramePr>
        <p:xfrm>
          <a:off x="8579978" y="1990809"/>
          <a:ext cx="2683379" cy="1162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149"/>
                <a:gridCol w="232607"/>
                <a:gridCol w="1587623"/>
              </a:tblGrid>
              <a:tr h="193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id*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>
                          <a:effectLst/>
                        </a:rPr>
                        <a:t>Data Type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effectLst/>
                        </a:rPr>
                        <a:t>int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 err="1">
                          <a:effectLst/>
                        </a:rPr>
                        <a:t>varchar</a:t>
                      </a:r>
                      <a:r>
                        <a:rPr lang="en-US" sz="1100" i="1" u="none" strike="noStrike" dirty="0">
                          <a:effectLst/>
                        </a:rPr>
                        <a:t>(15)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Governer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Headmaster/Headmistress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Teacher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9977" y="1453171"/>
            <a:ext cx="31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Roles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59455"/>
              </p:ext>
            </p:extLst>
          </p:nvPr>
        </p:nvGraphicFramePr>
        <p:xfrm>
          <a:off x="8593450" y="3934375"/>
          <a:ext cx="266319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63600"/>
                <a:gridCol w="93599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Code*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>
                          <a:effectLst/>
                        </a:rPr>
                        <a:t>Data Type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effectLst/>
                        </a:rPr>
                        <a:t>varchar(4)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 err="1">
                          <a:effectLst/>
                        </a:rPr>
                        <a:t>varchar</a:t>
                      </a:r>
                      <a:r>
                        <a:rPr lang="en-US" sz="1100" i="1" u="none" strike="noStrike" dirty="0">
                          <a:effectLst/>
                        </a:rPr>
                        <a:t>(15)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HERB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Herbology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Transfiguration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Divination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9977" y="3426865"/>
            <a:ext cx="27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Departments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605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146189"/>
              </p:ext>
            </p:extLst>
          </p:nvPr>
        </p:nvGraphicFramePr>
        <p:xfrm>
          <a:off x="3815541" y="846974"/>
          <a:ext cx="7780347" cy="520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4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7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3164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Pass/Fail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5485">
                <a:tc>
                  <a:txBody>
                    <a:bodyPr/>
                    <a:lstStyle/>
                    <a:p>
                      <a:r>
                        <a:rPr lang="en-US" sz="1400"/>
                        <a:t>Login (as governor, headmaster, professor, a</a:t>
                      </a:r>
                      <a:r>
                        <a:rPr lang="en-US" sz="1400" baseline="0"/>
                        <a:t>nd</a:t>
                      </a:r>
                      <a:r>
                        <a:rPr lang="en-US" sz="1400"/>
                        <a:t> student)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appropriate dashboard content</a:t>
                      </a:r>
                      <a:r>
                        <a:rPr lang="en-US" sz="1400" baseline="0" dirty="0"/>
                        <a:t> if successful login. If login is unsuccessful, message is shown.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Enroll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 can select</a:t>
                      </a:r>
                      <a:r>
                        <a:rPr lang="en-US" sz="1400" baseline="0"/>
                        <a:t> which courses to enroll in and add them to registered courses. Will update info in database.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 dirty="0"/>
                        <a:t>Drop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 can deselect enrolled courses and</a:t>
                      </a:r>
                      <a:r>
                        <a:rPr lang="en-US" sz="1400" baseline="0"/>
                        <a:t> update the info to remove course from student’s registered courses.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 dirty="0"/>
                        <a:t>Create</a:t>
                      </a:r>
                      <a:r>
                        <a:rPr lang="en-US" sz="1400" baseline="0" dirty="0"/>
                        <a:t> Assignments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Professor can</a:t>
                      </a:r>
                      <a:r>
                        <a:rPr lang="en-US" sz="1400" baseline="0"/>
                        <a:t> create assignments and assign to course(s).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Delete</a:t>
                      </a:r>
                      <a:r>
                        <a:rPr lang="en-US" sz="1400" baseline="0"/>
                        <a:t> Assignments</a:t>
                      </a:r>
                      <a:endParaRPr lang="en-US" sz="1400"/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Professor can delete assignments and remove associated grades if turned in already.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GPA</a:t>
                      </a:r>
                      <a:r>
                        <a:rPr lang="en-US" sz="1400" baseline="0"/>
                        <a:t> is calculated for each student with given grades and can be viewed by students. Cannot be edited by lv 1,2,or 3 users.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Test Cases</a:t>
            </a:r>
            <a:br>
              <a:rPr lang="en-US"/>
            </a:br>
            <a:r>
              <a:rPr lang="en-US"/>
              <a:t>cont.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209570"/>
              </p:ext>
            </p:extLst>
          </p:nvPr>
        </p:nvGraphicFramePr>
        <p:xfrm>
          <a:off x="3815541" y="846974"/>
          <a:ext cx="7780347" cy="520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4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27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3164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Pass/Fail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5485">
                <a:tc>
                  <a:txBody>
                    <a:bodyPr/>
                    <a:lstStyle/>
                    <a:p>
                      <a:r>
                        <a:rPr lang="en-US" sz="1400"/>
                        <a:t>Add/Disable </a:t>
                      </a:r>
                      <a:r>
                        <a:rPr lang="en-US" sz="1400" baseline="0"/>
                        <a:t>Users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Governor can</a:t>
                      </a:r>
                      <a:r>
                        <a:rPr lang="en-US" sz="1400" baseline="0"/>
                        <a:t> add and disable users (student, professor, or headmaster). New users can login and disabled users can no longer login.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Grade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Professor can</a:t>
                      </a:r>
                      <a:r>
                        <a:rPr lang="en-US" sz="1400" baseline="0"/>
                        <a:t> grade assignments for students enrolled in their courses.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View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Students</a:t>
                      </a:r>
                      <a:r>
                        <a:rPr lang="en-US" sz="1400" baseline="0"/>
                        <a:t> can view assignment grades. Cannot modify grades.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View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Students can view assignments for enrolled</a:t>
                      </a:r>
                      <a:r>
                        <a:rPr lang="en-US" sz="1400" baseline="0"/>
                        <a:t> classes.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Submit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Students can submit assignments for</a:t>
                      </a:r>
                      <a:r>
                        <a:rPr lang="en-US" sz="1400" baseline="0"/>
                        <a:t> a given coursework.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 returns to login screen and is required to login again</a:t>
                      </a:r>
                      <a:r>
                        <a:rPr lang="en-US" sz="1400" baseline="0"/>
                        <a:t> to use system</a:t>
                      </a:r>
                      <a:r>
                        <a:rPr lang="en-US" sz="1400"/>
                        <a:t>.</a:t>
                      </a:r>
                      <a:r>
                        <a:rPr lang="en-US" sz="1400" baseline="0"/>
                        <a:t> Login flag is off.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53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758B8390-5E13-47D6-80C6-6128589A063F}"/>
              </a:ext>
            </a:extLst>
          </p:cNvPr>
          <p:cNvSpPr txBox="1"/>
          <p:nvPr/>
        </p:nvSpPr>
        <p:spPr>
          <a:xfrm>
            <a:off x="5232023" y="3278995"/>
            <a:ext cx="36778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https://github.com/Tavi66/3321_LMS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Democratic Team</a:t>
            </a:r>
          </a:p>
          <a:p>
            <a:pPr>
              <a:buFont typeface="Arial" pitchFamily="18" charset="2"/>
              <a:buChar char="•"/>
            </a:pPr>
            <a:r>
              <a:rPr lang="en-US" sz="2400" dirty="0"/>
              <a:t>Each member was encouraged to help find faults in the code. Power struggle didn’t occur since no one was competing for management, as we were all working together for a school project</a:t>
            </a:r>
            <a:r>
              <a:rPr lang="en-US" sz="24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99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D54D6-955C-416E-814A-D92B143B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Workflow Model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11" y="844834"/>
            <a:ext cx="720914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UML</a:t>
            </a:r>
          </a:p>
        </p:txBody>
      </p:sp>
      <p:pic>
        <p:nvPicPr>
          <p:cNvPr id="6" name="Picture 2" descr="LMS UML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17" y="863600"/>
            <a:ext cx="5701041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/>
              <a:t>Use Case 1 (Add/Disable Users)</a:t>
            </a:r>
          </a:p>
          <a:p>
            <a:r>
              <a:rPr lang="en-US" err="1"/>
              <a:t>Gilderoy</a:t>
            </a:r>
            <a:r>
              <a:rPr lang="en-US"/>
              <a:t> Lockhart did not work out as a professor. </a:t>
            </a:r>
            <a:r>
              <a:rPr lang="en-US" err="1"/>
              <a:t>Albus</a:t>
            </a:r>
            <a:r>
              <a:rPr lang="en-US"/>
              <a:t> Dumbledore logs in and </a:t>
            </a:r>
            <a:r>
              <a:rPr lang="en-US" b="1"/>
              <a:t>disables</a:t>
            </a:r>
            <a:r>
              <a:rPr lang="en-US"/>
              <a:t> </a:t>
            </a:r>
            <a:r>
              <a:rPr lang="en-US" err="1"/>
              <a:t>Gilderoy</a:t>
            </a:r>
            <a:r>
              <a:rPr lang="en-US"/>
              <a:t> Lockhart’s account.</a:t>
            </a:r>
          </a:p>
          <a:p>
            <a:r>
              <a:rPr lang="en-US"/>
              <a:t>Dumbledore </a:t>
            </a:r>
            <a:r>
              <a:rPr lang="en-US" b="1"/>
              <a:t>adds</a:t>
            </a:r>
            <a:r>
              <a:rPr lang="en-US"/>
              <a:t> a new teacher: Remus </a:t>
            </a:r>
            <a:r>
              <a:rPr lang="en-US" err="1"/>
              <a:t>Lupin</a:t>
            </a:r>
            <a:r>
              <a:rPr lang="en-US"/>
              <a:t>. </a:t>
            </a:r>
          </a:p>
          <a:p>
            <a:pPr lvl="1"/>
            <a:r>
              <a:rPr lang="en-US"/>
              <a:t>Username: </a:t>
            </a:r>
            <a:r>
              <a:rPr lang="en-US" err="1"/>
              <a:t>Remus.Lupin</a:t>
            </a:r>
            <a:endParaRPr lang="en-US"/>
          </a:p>
          <a:p>
            <a:pPr lvl="1"/>
            <a:r>
              <a:rPr lang="en-US"/>
              <a:t>Password: </a:t>
            </a:r>
            <a:r>
              <a:rPr lang="en-US" err="1"/>
              <a:t>RLPass</a:t>
            </a:r>
            <a:endParaRPr lang="en-US"/>
          </a:p>
          <a:p>
            <a:pPr lvl="1"/>
            <a:r>
              <a:rPr lang="en-US"/>
              <a:t>Role: Professor</a:t>
            </a:r>
          </a:p>
          <a:p>
            <a:r>
              <a:rPr lang="en-US"/>
              <a:t>System discovers what will be his unique id in the system. </a:t>
            </a:r>
          </a:p>
          <a:p>
            <a:r>
              <a:rPr lang="en-US"/>
              <a:t>All IDs start with 900 followed by role (teacher is 2) followed by 2 digits which is one more than last entry.</a:t>
            </a:r>
          </a:p>
          <a:p>
            <a:r>
              <a:rPr lang="en-US"/>
              <a:t>Dumbledore Logs off.</a:t>
            </a:r>
          </a:p>
        </p:txBody>
      </p:sp>
    </p:spTree>
    <p:extLst>
      <p:ext uri="{BB962C8B-B14F-4D97-AF65-F5344CB8AC3E}">
        <p14:creationId xmlns:p14="http://schemas.microsoft.com/office/powerpoint/2010/main" val="249468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Cases</a:t>
            </a:r>
            <a:br>
              <a:rPr lang="en-US"/>
            </a:br>
            <a:r>
              <a:rPr lang="en-US"/>
              <a:t>cont.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Use Case 2 (Students enroll in classes)</a:t>
            </a:r>
          </a:p>
          <a:p>
            <a:r>
              <a:rPr lang="en-US"/>
              <a:t>Harry Potter, Hermione Granger, and Ron </a:t>
            </a:r>
            <a:r>
              <a:rPr lang="en-US" err="1"/>
              <a:t>Weasley</a:t>
            </a:r>
            <a:r>
              <a:rPr lang="en-US"/>
              <a:t> all </a:t>
            </a:r>
            <a:r>
              <a:rPr lang="en-US" b="1"/>
              <a:t>enroll</a:t>
            </a:r>
            <a:r>
              <a:rPr lang="en-US"/>
              <a:t> in the following classes:</a:t>
            </a:r>
          </a:p>
          <a:p>
            <a:pPr lvl="1"/>
            <a:r>
              <a:rPr lang="en-US"/>
              <a:t>Charms Year 3</a:t>
            </a:r>
          </a:p>
          <a:p>
            <a:pPr lvl="1"/>
            <a:r>
              <a:rPr lang="en-US" err="1"/>
              <a:t>Herbology</a:t>
            </a:r>
            <a:r>
              <a:rPr lang="en-US"/>
              <a:t> Year 3</a:t>
            </a:r>
          </a:p>
          <a:p>
            <a:pPr lvl="1"/>
            <a:r>
              <a:rPr lang="en-US"/>
              <a:t>Divination Year 3</a:t>
            </a:r>
          </a:p>
          <a:p>
            <a:pPr lvl="1"/>
            <a:r>
              <a:rPr lang="en-US"/>
              <a:t>Potions Year 3</a:t>
            </a:r>
          </a:p>
          <a:p>
            <a:pPr lvl="1"/>
            <a:r>
              <a:rPr lang="en-US"/>
              <a:t>Transfiguration Year 3</a:t>
            </a:r>
          </a:p>
          <a:p>
            <a:r>
              <a:rPr lang="en-US"/>
              <a:t>Fred </a:t>
            </a:r>
            <a:r>
              <a:rPr lang="en-US" err="1"/>
              <a:t>Weasley</a:t>
            </a:r>
            <a:r>
              <a:rPr lang="en-US"/>
              <a:t>, George </a:t>
            </a:r>
            <a:r>
              <a:rPr lang="en-US" err="1"/>
              <a:t>Weasley</a:t>
            </a:r>
            <a:r>
              <a:rPr lang="en-US"/>
              <a:t>, and Angelina Johnson all </a:t>
            </a:r>
            <a:r>
              <a:rPr lang="en-US" b="1"/>
              <a:t>enroll</a:t>
            </a:r>
            <a:r>
              <a:rPr lang="en-US"/>
              <a:t> in the following classes:</a:t>
            </a:r>
          </a:p>
          <a:p>
            <a:pPr lvl="1"/>
            <a:r>
              <a:rPr lang="en-US"/>
              <a:t>Charms Year 5</a:t>
            </a:r>
          </a:p>
          <a:p>
            <a:pPr lvl="1"/>
            <a:r>
              <a:rPr lang="en-US" err="1"/>
              <a:t>Herbology</a:t>
            </a:r>
            <a:r>
              <a:rPr lang="en-US"/>
              <a:t> Year 5</a:t>
            </a:r>
          </a:p>
          <a:p>
            <a:pPr lvl="1"/>
            <a:r>
              <a:rPr lang="en-US"/>
              <a:t>Divination Year 5</a:t>
            </a:r>
          </a:p>
          <a:p>
            <a:pPr lvl="1"/>
            <a:r>
              <a:rPr lang="en-US"/>
              <a:t>Potions Year 5</a:t>
            </a:r>
          </a:p>
          <a:p>
            <a:pPr lvl="1"/>
            <a:r>
              <a:rPr lang="en-US"/>
              <a:t>Transfiguration Year 5</a:t>
            </a:r>
          </a:p>
          <a:p>
            <a:r>
              <a:rPr lang="en-US"/>
              <a:t>All users log out when they are done.</a:t>
            </a:r>
          </a:p>
          <a:p>
            <a:pPr marL="0" indent="0">
              <a:buNone/>
            </a:pPr>
            <a:r>
              <a:rPr lang="en-US"/>
              <a:t>Note: only classes listed are the ones that match their "year" entry in their enroll-in-courses table.</a:t>
            </a:r>
          </a:p>
        </p:txBody>
      </p:sp>
    </p:spTree>
    <p:extLst>
      <p:ext uri="{BB962C8B-B14F-4D97-AF65-F5344CB8AC3E}">
        <p14:creationId xmlns:p14="http://schemas.microsoft.com/office/powerpoint/2010/main" val="211595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Cases</a:t>
            </a:r>
            <a:br>
              <a:rPr lang="en-US"/>
            </a:br>
            <a:r>
              <a:rPr lang="en-US"/>
              <a:t>cont.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Use Case 3 (Create, Turn-in, and Grade Assignment(s) and View Grades)</a:t>
            </a:r>
          </a:p>
          <a:p>
            <a:r>
              <a:rPr lang="en-US"/>
              <a:t>Severus </a:t>
            </a:r>
            <a:r>
              <a:rPr lang="en-US" err="1"/>
              <a:t>Snape</a:t>
            </a:r>
            <a:r>
              <a:rPr lang="en-US"/>
              <a:t> </a:t>
            </a:r>
            <a:r>
              <a:rPr lang="en-US" b="1"/>
              <a:t>assigns</a:t>
            </a:r>
            <a:r>
              <a:rPr lang="en-US"/>
              <a:t> the following assignment to the 5th year potions class:</a:t>
            </a:r>
          </a:p>
          <a:p>
            <a:pPr lvl="1"/>
            <a:r>
              <a:rPr lang="en-US"/>
              <a:t>1 roll of parchment on the properties of moonstones. Total point 10. Due in 2 days.</a:t>
            </a:r>
          </a:p>
          <a:p>
            <a:r>
              <a:rPr lang="en-US" err="1"/>
              <a:t>Snape</a:t>
            </a:r>
            <a:r>
              <a:rPr lang="en-US"/>
              <a:t> logs out.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Angelina logs in and sees the assignment is due. She </a:t>
            </a:r>
            <a:r>
              <a:rPr lang="en-US" b="1"/>
              <a:t>turns it in</a:t>
            </a:r>
            <a:r>
              <a:rPr lang="en-US"/>
              <a:t> immediately.</a:t>
            </a:r>
          </a:p>
          <a:p>
            <a:r>
              <a:rPr lang="en-US"/>
              <a:t>Fred </a:t>
            </a:r>
            <a:r>
              <a:rPr lang="en-US" err="1"/>
              <a:t>Weasley</a:t>
            </a:r>
            <a:r>
              <a:rPr lang="en-US"/>
              <a:t> logs in and sees the assignment is due but turns it in at the last minute.</a:t>
            </a:r>
          </a:p>
          <a:p>
            <a:r>
              <a:rPr lang="en-US"/>
              <a:t>George </a:t>
            </a:r>
            <a:r>
              <a:rPr lang="en-US" err="1"/>
              <a:t>Weasley</a:t>
            </a:r>
            <a:r>
              <a:rPr lang="en-US"/>
              <a:t> fails to turn in the assignment.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Seversus</a:t>
            </a:r>
            <a:r>
              <a:rPr lang="en-US"/>
              <a:t> </a:t>
            </a:r>
            <a:r>
              <a:rPr lang="en-US" err="1"/>
              <a:t>Snape</a:t>
            </a:r>
            <a:r>
              <a:rPr lang="en-US"/>
              <a:t> logs in and </a:t>
            </a:r>
            <a:r>
              <a:rPr lang="en-US" b="1"/>
              <a:t>records</a:t>
            </a:r>
            <a:r>
              <a:rPr lang="en-US"/>
              <a:t> their grades: Angelina: 6, Fred: 3, George: 0</a:t>
            </a:r>
          </a:p>
          <a:p>
            <a:r>
              <a:rPr lang="en-US"/>
              <a:t>Angelina, Fred and George log and </a:t>
            </a:r>
            <a:r>
              <a:rPr lang="en-US" b="1"/>
              <a:t>view</a:t>
            </a:r>
            <a:r>
              <a:rPr lang="en-US"/>
              <a:t> their grades.</a:t>
            </a:r>
          </a:p>
          <a:p>
            <a:r>
              <a:rPr lang="en-US"/>
              <a:t>All users log off.</a:t>
            </a:r>
          </a:p>
        </p:txBody>
      </p:sp>
    </p:spTree>
    <p:extLst>
      <p:ext uri="{BB962C8B-B14F-4D97-AF65-F5344CB8AC3E}">
        <p14:creationId xmlns:p14="http://schemas.microsoft.com/office/powerpoint/2010/main" val="417181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CRC Cards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413270"/>
              </p:ext>
            </p:extLst>
          </p:nvPr>
        </p:nvGraphicFramePr>
        <p:xfrm>
          <a:off x="7553172" y="777145"/>
          <a:ext cx="3108960" cy="185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CLASS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Login class</a:t>
                      </a:r>
                      <a:endParaRPr lang="en-US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RESPONSIBILITY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Verify input (w/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login class)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Check privilege (if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student, professor, headmaster, or governor)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Load home page Dashboard class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COLLABORATION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Dashboard class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4681"/>
              </p:ext>
            </p:extLst>
          </p:nvPr>
        </p:nvGraphicFramePr>
        <p:xfrm>
          <a:off x="3919073" y="777063"/>
          <a:ext cx="3108960" cy="1852613"/>
        </p:xfrm>
        <a:graphic>
          <a:graphicData uri="http://schemas.openxmlformats.org/drawingml/2006/table">
            <a:tbl>
              <a:tblPr firstRow="1" firstCol="1" bandRow="1"/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Username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Password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Privilege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 student, professor, headmaster, or governor)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7841"/>
              </p:ext>
            </p:extLst>
          </p:nvPr>
        </p:nvGraphicFramePr>
        <p:xfrm>
          <a:off x="3907569" y="2820827"/>
          <a:ext cx="3108960" cy="2700338"/>
        </p:xfrm>
        <a:graphic>
          <a:graphicData uri="http://schemas.openxmlformats.org/drawingml/2006/table">
            <a:tbl>
              <a:tblPr firstRow="1" firstCol="1" bandRow="1"/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name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ID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Enroll/Drop</a:t>
                      </a:r>
                      <a:r>
                        <a:rPr lang="en-US" sz="1100" b="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courses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 scores for each course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in assignments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 (go to login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panel)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COLLABORATION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Dashboard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7224"/>
              </p:ext>
            </p:extLst>
          </p:nvPr>
        </p:nvGraphicFramePr>
        <p:xfrm>
          <a:off x="7559089" y="2810372"/>
          <a:ext cx="3108960" cy="3059113"/>
        </p:xfrm>
        <a:graphic>
          <a:graphicData uri="http://schemas.openxmlformats.org/drawingml/2006/table">
            <a:tbl>
              <a:tblPr firstRow="1" firstCol="1" bandRow="1"/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Dashboard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name of user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Modify buttons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(if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 4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 request to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Modify buttons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(if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 == 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student info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(if headmaster)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assignments/courses (if role &gt;= 2)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 Assignments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(If professor)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 Courses (if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headmaster)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Add/Remove Users (if governor)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out (go to login form)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COLLABORATION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74545" algn="l"/>
                        </a:tabLs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14030" y="344872"/>
            <a:ext cx="2821018" cy="6622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Class Diagram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2040" y="182502"/>
            <a:ext cx="10068960" cy="6468058"/>
            <a:chOff x="872040" y="182502"/>
            <a:chExt cx="10068960" cy="6468058"/>
          </a:xfrm>
        </p:grpSpPr>
        <p:pic>
          <p:nvPicPr>
            <p:cNvPr id="3" name="Picture 2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4" t="20031" r="44215" b="1524"/>
            <a:stretch/>
          </p:blipFill>
          <p:spPr>
            <a:xfrm>
              <a:off x="4369037" y="182502"/>
              <a:ext cx="2751992" cy="6376560"/>
            </a:xfrm>
            <a:prstGeom prst="rect">
              <a:avLst/>
            </a:prstGeom>
          </p:spPr>
        </p:pic>
        <p:pic>
          <p:nvPicPr>
            <p:cNvPr id="4" name="Picture 3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0" t="18670" r="59777" b="13187"/>
            <a:stretch/>
          </p:blipFill>
          <p:spPr>
            <a:xfrm>
              <a:off x="872040" y="1088109"/>
              <a:ext cx="2963007" cy="5539155"/>
            </a:xfrm>
            <a:prstGeom prst="rect">
              <a:avLst/>
            </a:prstGeom>
          </p:spPr>
        </p:pic>
        <p:pic>
          <p:nvPicPr>
            <p:cNvPr id="5" name="Picture 4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96" t="19381" r="27743" b="22509"/>
            <a:stretch/>
          </p:blipFill>
          <p:spPr>
            <a:xfrm>
              <a:off x="8189008" y="182502"/>
              <a:ext cx="2751992" cy="4723606"/>
            </a:xfrm>
            <a:prstGeom prst="rect">
              <a:avLst/>
            </a:prstGeom>
          </p:spPr>
        </p:pic>
        <p:cxnSp>
          <p:nvCxnSpPr>
            <p:cNvPr id="7" name="Elbow Connector 6"/>
            <p:cNvCxnSpPr/>
            <p:nvPr/>
          </p:nvCxnSpPr>
          <p:spPr>
            <a:xfrm rot="10800000" flipV="1">
              <a:off x="6945718" y="2615013"/>
              <a:ext cx="1418602" cy="121350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 rot="16200000">
              <a:off x="7046132" y="3651190"/>
              <a:ext cx="238378" cy="35465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8"/>
            <p:cNvCxnSpPr/>
            <p:nvPr/>
          </p:nvCxnSpPr>
          <p:spPr>
            <a:xfrm rot="10800000" flipV="1">
              <a:off x="6945718" y="4467849"/>
              <a:ext cx="1418602" cy="121350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/>
            <p:cNvSpPr/>
            <p:nvPr/>
          </p:nvSpPr>
          <p:spPr>
            <a:xfrm rot="16200000">
              <a:off x="7046132" y="5504026"/>
              <a:ext cx="238378" cy="35465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96" t="77751" r="27743" b="1335"/>
            <a:stretch/>
          </p:blipFill>
          <p:spPr>
            <a:xfrm>
              <a:off x="8189008" y="4950521"/>
              <a:ext cx="2751992" cy="1700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1784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93</TotalTime>
  <Words>965</Words>
  <Application>Microsoft Office PowerPoint</Application>
  <PresentationFormat>Widescreen</PresentationFormat>
  <Paragraphs>287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Wingdings 2</vt:lpstr>
      <vt:lpstr>Frame</vt:lpstr>
      <vt:lpstr>LMS</vt:lpstr>
      <vt:lpstr>Team Model</vt:lpstr>
      <vt:lpstr>Workflow Model</vt:lpstr>
      <vt:lpstr>UML</vt:lpstr>
      <vt:lpstr>Use Cases</vt:lpstr>
      <vt:lpstr>Use Cases cont.</vt:lpstr>
      <vt:lpstr>Use Cases cont.</vt:lpstr>
      <vt:lpstr>CRC Cards</vt:lpstr>
      <vt:lpstr>PowerPoint Presentation</vt:lpstr>
      <vt:lpstr>PowerPoint Presentation</vt:lpstr>
      <vt:lpstr>PowerPoint Presentation</vt:lpstr>
      <vt:lpstr>Test Cases</vt:lpstr>
      <vt:lpstr>Test Cases cont.</vt:lpstr>
      <vt:lpstr>Github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</dc:title>
  <dc:creator>Vi Ta</dc:creator>
  <cp:lastModifiedBy>Ta, Vi</cp:lastModifiedBy>
  <cp:revision>21</cp:revision>
  <dcterms:created xsi:type="dcterms:W3CDTF">2018-11-24T01:47:10Z</dcterms:created>
  <dcterms:modified xsi:type="dcterms:W3CDTF">2018-11-26T21:56:54Z</dcterms:modified>
</cp:coreProperties>
</file>