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E868618-C49B-9642-AE2B-150594755835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6"/>
    <p:restoredTop sz="94637"/>
  </p:normalViewPr>
  <p:slideViewPr>
    <p:cSldViewPr snapToObjects="1">
      <p:cViewPr varScale="1">
        <p:scale>
          <a:sx n="108" d="100"/>
          <a:sy n="108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o-RO" b="1" dirty="0"/>
              <a:t>TESTAREA</a:t>
            </a:r>
            <a:r>
              <a:rPr lang="ro-RO" baseline="0" dirty="0"/>
              <a:t> SORTARILOR</a:t>
            </a:r>
            <a:endParaRPr lang="ro-RO" dirty="0"/>
          </a:p>
        </c:rich>
      </c:tx>
      <c:layout>
        <c:manualLayout>
          <c:xMode val="edge"/>
          <c:yMode val="edge"/>
          <c:x val="0.39585617831784925"/>
          <c:y val="2.1556246836771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>
        <c:manualLayout>
          <c:layoutTarget val="inner"/>
          <c:xMode val="edge"/>
          <c:yMode val="edge"/>
          <c:x val="3.97335902071487E-2"/>
          <c:y val="0.11119350936315717"/>
          <c:w val="0.94691886687914906"/>
          <c:h val="0.72180544754286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 Sort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1.9260410000000001E-3</c:v>
                </c:pt>
                <c:pt idx="1">
                  <c:v>0.20712191699999999</c:v>
                </c:pt>
                <c:pt idx="2">
                  <c:v>2.4337182089999998</c:v>
                </c:pt>
                <c:pt idx="3">
                  <c:v>29.307592457999998</c:v>
                </c:pt>
                <c:pt idx="4" formatCode="#,##0">
                  <c:v>26.815920083999998</c:v>
                </c:pt>
                <c:pt idx="5" formatCode="#,##0">
                  <c:v>1.376209E-3</c:v>
                </c:pt>
                <c:pt idx="6" formatCode="#,##0">
                  <c:v>302.17143199999998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6-9646-B0BB-8263DC13F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Sort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 formatCode="0.00E+00">
                  <c:v>1.185792E-3</c:v>
                </c:pt>
                <c:pt idx="1">
                  <c:v>0.11974949999999999</c:v>
                </c:pt>
                <c:pt idx="2">
                  <c:v>1.6457150840000001</c:v>
                </c:pt>
                <c:pt idx="3">
                  <c:v>20.415361624999999</c:v>
                </c:pt>
                <c:pt idx="4">
                  <c:v>5.7018372499999996</c:v>
                </c:pt>
                <c:pt idx="5" formatCode="#,##0">
                  <c:v>1.9294169999999999E-3</c:v>
                </c:pt>
                <c:pt idx="6">
                  <c:v>57.213108542000001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6-9646-B0BB-8263DC13F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 Sort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3.1874579999999998E-3</c:v>
                </c:pt>
                <c:pt idx="1">
                  <c:v>0.59055295799999996</c:v>
                </c:pt>
                <c:pt idx="2">
                  <c:v>9.246162666</c:v>
                </c:pt>
                <c:pt idx="3">
                  <c:v>145.19184441600001</c:v>
                </c:pt>
                <c:pt idx="4">
                  <c:v>54.963305374999997</c:v>
                </c:pt>
                <c:pt idx="5" formatCode="#,##0">
                  <c:v>2.1789999999999999E-3</c:v>
                </c:pt>
                <c:pt idx="6">
                  <c:v>634.15098141700003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86-9646-B0BB-8263DC13F9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Counting Sort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2.67958E-4</c:v>
                </c:pt>
                <c:pt idx="1">
                  <c:v>2.2491667E-2</c:v>
                </c:pt>
                <c:pt idx="2">
                  <c:v>0.55796008399999997</c:v>
                </c:pt>
                <c:pt idx="3">
                  <c:v>7.1641176660000001</c:v>
                </c:pt>
                <c:pt idx="4">
                  <c:v>1.4481114580000001</c:v>
                </c:pt>
                <c:pt idx="5" formatCode="#,##0">
                  <c:v>104.138808459</c:v>
                </c:pt>
                <c:pt idx="6">
                  <c:v>14.619203834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86-9646-B0BB-8263DC13F98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Heap Sort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2.5961249999999999E-3</c:v>
                </c:pt>
                <c:pt idx="1">
                  <c:v>0.390680625</c:v>
                </c:pt>
                <c:pt idx="2">
                  <c:v>5.1482138329999998</c:v>
                </c:pt>
                <c:pt idx="3">
                  <c:v>70.947556915999996</c:v>
                </c:pt>
                <c:pt idx="4">
                  <c:v>51.674477041000003</c:v>
                </c:pt>
                <c:pt idx="5" formatCode="#,##0">
                  <c:v>1.9939580000000001E-3</c:v>
                </c:pt>
                <c:pt idx="6">
                  <c:v>584.22301274999995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E-7543-826A-B8C5D37ED5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Python sort method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TEST 1 Nr_max=10^3 Nr_elemente=10^3</c:v>
                </c:pt>
                <c:pt idx="1">
                  <c:v>TEST 2 Nr_max=10^5 Nr_elemente=10^5</c:v>
                </c:pt>
                <c:pt idx="2">
                  <c:v>TEST 3 Nr_max=10^6 Nr_elemente=10^6</c:v>
                </c:pt>
                <c:pt idx="3">
                  <c:v>TEST 4 Nr_max=10^7 Nr_elemente=10^7</c:v>
                </c:pt>
                <c:pt idx="4">
                  <c:v>TEST 5 Nr_max=10^2 Nr_elemente=10^7</c:v>
                </c:pt>
                <c:pt idx="5">
                  <c:v>TEST 6 Nr_max=10^9 Nr_elemente=10^3</c:v>
                </c:pt>
                <c:pt idx="6">
                  <c:v>TEST 7 Nr_max=10^2 Nr_elemente=10^8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1.01375E-4</c:v>
                </c:pt>
                <c:pt idx="1">
                  <c:v>1.0490542E-2</c:v>
                </c:pt>
                <c:pt idx="2">
                  <c:v>0.13007874999999999</c:v>
                </c:pt>
                <c:pt idx="3">
                  <c:v>1.7051015839999999</c:v>
                </c:pt>
                <c:pt idx="4">
                  <c:v>0.66407845899999995</c:v>
                </c:pt>
                <c:pt idx="5">
                  <c:v>6.5875000000000002E-5</c:v>
                </c:pt>
                <c:pt idx="6">
                  <c:v>7.6543688330000004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5D4F-9E0A-E1E5A15FC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90143840"/>
        <c:axId val="1990101824"/>
      </c:barChart>
      <c:catAx>
        <c:axId val="199014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990101824"/>
        <c:crosses val="autoZero"/>
        <c:auto val="1"/>
        <c:lblAlgn val="ctr"/>
        <c:lblOffset val="100"/>
        <c:noMultiLvlLbl val="0"/>
      </c:catAx>
      <c:valAx>
        <c:axId val="1990101824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990143840"/>
        <c:crosses val="autoZero"/>
        <c:crossBetween val="between"/>
        <c:majorUnit val="50"/>
        <c:min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RADIX SORT IN DIFERITE BAZE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RadixSort-Nr max=1.000.000 Nr elemente=1.000.000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Sheet1!$A$2:$A$10</c:f>
              <c:strCache>
                <c:ptCount val="9"/>
                <c:pt idx="0">
                  <c:v>Baza 2</c:v>
                </c:pt>
                <c:pt idx="1">
                  <c:v>Baza 6</c:v>
                </c:pt>
                <c:pt idx="2">
                  <c:v>Baza 10</c:v>
                </c:pt>
                <c:pt idx="3">
                  <c:v>Baza 50</c:v>
                </c:pt>
                <c:pt idx="4">
                  <c:v>Baza 150</c:v>
                </c:pt>
                <c:pt idx="5">
                  <c:v>Baza 500</c:v>
                </c:pt>
                <c:pt idx="6">
                  <c:v>Baza 2.000</c:v>
                </c:pt>
                <c:pt idx="7">
                  <c:v>Baza 100.000</c:v>
                </c:pt>
                <c:pt idx="8">
                  <c:v>Baza 1.000.000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5.4388656250084697</c:v>
                </c:pt>
                <c:pt idx="1">
                  <c:v>1.97626195798511</c:v>
                </c:pt>
                <c:pt idx="2">
                  <c:v>1.66529633299796</c:v>
                </c:pt>
                <c:pt idx="3">
                  <c:v>0.99344895800459199</c:v>
                </c:pt>
                <c:pt idx="4">
                  <c:v>0.73945291698328197</c:v>
                </c:pt>
                <c:pt idx="5">
                  <c:v>0.78550274998997305</c:v>
                </c:pt>
                <c:pt idx="6">
                  <c:v>0.52142825000919402</c:v>
                </c:pt>
                <c:pt idx="7">
                  <c:v>0.63232695899205205</c:v>
                </c:pt>
                <c:pt idx="8">
                  <c:v>0.90998395800124798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48-154C-A120-7901496B1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2603615"/>
        <c:axId val="1360229888"/>
      </c:lineChart>
      <c:catAx>
        <c:axId val="40260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360229888"/>
        <c:crosses val="autoZero"/>
        <c:auto val="1"/>
        <c:lblAlgn val="ctr"/>
        <c:lblOffset val="100"/>
        <c:noMultiLvlLbl val="0"/>
      </c:catAx>
      <c:valAx>
        <c:axId val="136022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02603615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o-RO"/>
              <a:t>Iterativ vs recursiv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>
        <c:manualLayout>
          <c:layoutTarget val="inner"/>
          <c:xMode val="edge"/>
          <c:yMode val="edge"/>
          <c:x val="4.1540948685762108E-2"/>
          <c:y val="9.7095938816793362E-2"/>
          <c:w val="0.94275856822245041"/>
          <c:h val="0.86561813103747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Shell sort iterativ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Test 1 Nr max=100 Nr_elem=100</c:v>
                </c:pt>
                <c:pt idx="1">
                  <c:v>Test 2 Nr max=1000 Nr_elem=1000</c:v>
                </c:pt>
                <c:pt idx="2">
                  <c:v>Test 3 Nr max=10000 Nr_elem=10000</c:v>
                </c:pt>
                <c:pt idx="3">
                  <c:v>Test 4 Nr max=100000 Nr_elem=100000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1.7295799999999999E-4</c:v>
                </c:pt>
                <c:pt idx="1">
                  <c:v>3.0772500000000001E-3</c:v>
                </c:pt>
                <c:pt idx="2">
                  <c:v>3.8520084000000003E-2</c:v>
                </c:pt>
                <c:pt idx="3">
                  <c:v>0.58568737500000001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4-3B45-BB3E-6FBD1418FA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Shell sort recursiv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Test 1 Nr max=100 Nr_elem=100</c:v>
                </c:pt>
                <c:pt idx="1">
                  <c:v>Test 2 Nr max=1000 Nr_elem=1000</c:v>
                </c:pt>
                <c:pt idx="2">
                  <c:v>Test 3 Nr max=10000 Nr_elem=10000</c:v>
                </c:pt>
                <c:pt idx="3">
                  <c:v>Test 4 Nr max=100000 Nr_elem=100000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1.657709E-3</c:v>
                </c:pt>
                <c:pt idx="1">
                  <c:v>0.19034812500000001</c:v>
                </c:pt>
                <c:pt idx="2">
                  <c:v>-1</c:v>
                </c:pt>
                <c:pt idx="3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94-3B45-BB3E-6FBD1418FA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Heap sort iterativ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Test 1 Nr max=100 Nr_elem=100</c:v>
                </c:pt>
                <c:pt idx="1">
                  <c:v>Test 2 Nr max=1000 Nr_elem=1000</c:v>
                </c:pt>
                <c:pt idx="2">
                  <c:v>Test 3 Nr max=10000 Nr_elem=10000</c:v>
                </c:pt>
                <c:pt idx="3">
                  <c:v>Test 4 Nr max=100000 Nr_elem=100000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5.8679200000000004E-4</c:v>
                </c:pt>
                <c:pt idx="1">
                  <c:v>3.5062625E-2</c:v>
                </c:pt>
                <c:pt idx="2">
                  <c:v>3.590186042</c:v>
                </c:pt>
                <c:pt idx="3">
                  <c:v>364.892566042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94-3B45-BB3E-6FBD1418FA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 recursiv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Test 1 Nr max=100 Nr_elem=100</c:v>
                </c:pt>
                <c:pt idx="1">
                  <c:v>Test 2 Nr max=1000 Nr_elem=1000</c:v>
                </c:pt>
                <c:pt idx="2">
                  <c:v>Test 3 Nr max=10000 Nr_elem=10000</c:v>
                </c:pt>
                <c:pt idx="3">
                  <c:v>Test 4 Nr max=100000 Nr_elem=100000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2.1775000000000001E-4</c:v>
                </c:pt>
                <c:pt idx="1">
                  <c:v>1.9806250000000002E-3</c:v>
                </c:pt>
                <c:pt idx="2">
                  <c:v>2.7592417000000001E-2</c:v>
                </c:pt>
                <c:pt idx="3">
                  <c:v>0.37527754099999999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94-3B45-BB3E-6FBD1418FA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9812832"/>
        <c:axId val="249814512"/>
      </c:barChart>
      <c:catAx>
        <c:axId val="24981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49814512"/>
        <c:crosses val="autoZero"/>
        <c:auto val="1"/>
        <c:lblAlgn val="ctr"/>
        <c:lblOffset val="100"/>
        <c:noMultiLvlLbl val="0"/>
      </c:catAx>
      <c:valAx>
        <c:axId val="24981451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49812832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o-RO" dirty="0"/>
              <a:t>RADIX</a:t>
            </a:r>
            <a:r>
              <a:rPr lang="ro-RO" baseline="0" dirty="0"/>
              <a:t> SORT</a:t>
            </a:r>
          </a:p>
          <a:p>
            <a:pPr>
              <a:defRPr/>
            </a:pPr>
            <a:r>
              <a:rPr lang="ro-RO" baseline="0" dirty="0"/>
              <a:t>PE BITI VS FARA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 Sort pe biti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Baza 2</c:v>
                </c:pt>
                <c:pt idx="1">
                  <c:v>Baza 4</c:v>
                </c:pt>
                <c:pt idx="2">
                  <c:v>Baza 8</c:v>
                </c:pt>
                <c:pt idx="3">
                  <c:v>Baza 16</c:v>
                </c:pt>
                <c:pt idx="4">
                  <c:v>Baza 32</c:v>
                </c:pt>
                <c:pt idx="5">
                  <c:v>Baza 64</c:v>
                </c:pt>
                <c:pt idx="6">
                  <c:v>Baza 128</c:v>
                </c:pt>
                <c:pt idx="7">
                  <c:v>Baza 256</c:v>
                </c:pt>
                <c:pt idx="8">
                  <c:v>Baza 512</c:v>
                </c:pt>
                <c:pt idx="9">
                  <c:v>Baza 1024</c:v>
                </c:pt>
                <c:pt idx="10">
                  <c:v>Baza 2048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73.361820499994707</c:v>
                </c:pt>
                <c:pt idx="1">
                  <c:v>33.143900875002103</c:v>
                </c:pt>
                <c:pt idx="2">
                  <c:v>21.671395749988701</c:v>
                </c:pt>
                <c:pt idx="3">
                  <c:v>16.164345791999899</c:v>
                </c:pt>
                <c:pt idx="4">
                  <c:v>13.506293791986501</c:v>
                </c:pt>
                <c:pt idx="5">
                  <c:v>11.038392958987901</c:v>
                </c:pt>
                <c:pt idx="6">
                  <c:v>11.3662099170032</c:v>
                </c:pt>
                <c:pt idx="7">
                  <c:v>8.7302258750132697</c:v>
                </c:pt>
                <c:pt idx="8">
                  <c:v>8.9369454580009897</c:v>
                </c:pt>
                <c:pt idx="9">
                  <c:v>8.9468164579884597</c:v>
                </c:pt>
                <c:pt idx="10">
                  <c:v>9.3112039589905091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D-064A-AEF8-2F6C1F130A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Sort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Baza 2</c:v>
                </c:pt>
                <c:pt idx="1">
                  <c:v>Baza 4</c:v>
                </c:pt>
                <c:pt idx="2">
                  <c:v>Baza 8</c:v>
                </c:pt>
                <c:pt idx="3">
                  <c:v>Baza 16</c:v>
                </c:pt>
                <c:pt idx="4">
                  <c:v>Baza 32</c:v>
                </c:pt>
                <c:pt idx="5">
                  <c:v>Baza 64</c:v>
                </c:pt>
                <c:pt idx="6">
                  <c:v>Baza 128</c:v>
                </c:pt>
                <c:pt idx="7">
                  <c:v>Baza 256</c:v>
                </c:pt>
                <c:pt idx="8">
                  <c:v>Baza 512</c:v>
                </c:pt>
                <c:pt idx="9">
                  <c:v>Baza 1024</c:v>
                </c:pt>
                <c:pt idx="10">
                  <c:v>Baza 2048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67.692799957992904</c:v>
                </c:pt>
                <c:pt idx="1">
                  <c:v>32.222637415979897</c:v>
                </c:pt>
                <c:pt idx="2">
                  <c:v>21.222554208012198</c:v>
                </c:pt>
                <c:pt idx="3">
                  <c:v>15.824135749979099</c:v>
                </c:pt>
                <c:pt idx="4">
                  <c:v>13.3001583330042</c:v>
                </c:pt>
                <c:pt idx="5">
                  <c:v>10.6352142499818</c:v>
                </c:pt>
                <c:pt idx="6">
                  <c:v>11.3105429999995</c:v>
                </c:pt>
                <c:pt idx="7">
                  <c:v>8.4472872079932095</c:v>
                </c:pt>
                <c:pt idx="8">
                  <c:v>8.7134258330042904</c:v>
                </c:pt>
                <c:pt idx="9">
                  <c:v>8.68251600000076</c:v>
                </c:pt>
                <c:pt idx="10">
                  <c:v>8.8647369170212098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D-064A-AEF8-2F6C1F130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5229216"/>
        <c:axId val="435230800"/>
      </c:barChart>
      <c:catAx>
        <c:axId val="43522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35230800"/>
        <c:crosses val="autoZero"/>
        <c:auto val="1"/>
        <c:lblAlgn val="ctr"/>
        <c:lblOffset val="100"/>
        <c:noMultiLvlLbl val="0"/>
      </c:catAx>
      <c:valAx>
        <c:axId val="43523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3522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9T10:18:02.006" idx="1">
    <p:pos x="7333" y="84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0.04444</cdr:y>
    </cdr:from>
    <cdr:to>
      <cdr:x>0.11039</cdr:x>
      <cdr:y>0.07932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782BB3A-38B2-2A47-8A07-ECC49108CBD0}"/>
            </a:ext>
          </a:extLst>
        </cdr:cNvPr>
        <cdr:cNvSpPr txBox="1"/>
      </cdr:nvSpPr>
      <cdr:spPr>
        <a:xfrm xmlns:a="http://schemas.openxmlformats.org/drawingml/2006/main">
          <a:off x="0" y="288032"/>
          <a:ext cx="1224140" cy="2260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o-RO" sz="1100" dirty="0">
              <a:solidFill>
                <a:schemeClr val="bg1"/>
              </a:solidFill>
            </a:rPr>
            <a:t>Timp(secunde)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0.00685</cdr:x>
      <cdr:y>0.03939</cdr:y>
    </cdr:from>
    <cdr:to>
      <cdr:x>0.10956</cdr:x>
      <cdr:y>0.07877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F3A2E51-0608-AC45-B0E7-2B414ABEF20A}"/>
            </a:ext>
          </a:extLst>
        </cdr:cNvPr>
        <cdr:cNvSpPr txBox="1"/>
      </cdr:nvSpPr>
      <cdr:spPr>
        <a:xfrm xmlns:a="http://schemas.openxmlformats.org/drawingml/2006/main">
          <a:off x="72008" y="216024"/>
          <a:ext cx="108012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o-RO" sz="1100" dirty="0">
              <a:solidFill>
                <a:schemeClr val="bg1"/>
              </a:solidFill>
            </a:rPr>
            <a:t>Timp(secunde)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0.01381</cdr:x>
      <cdr:y>0</cdr:y>
    </cdr:from>
    <cdr:to>
      <cdr:x>0.11653</cdr:x>
      <cdr:y>0.06329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DA9C182-DE42-1642-B2A9-E8ECCC6895DF}"/>
            </a:ext>
          </a:extLst>
        </cdr:cNvPr>
        <cdr:cNvSpPr txBox="1"/>
      </cdr:nvSpPr>
      <cdr:spPr>
        <a:xfrm xmlns:a="http://schemas.openxmlformats.org/drawingml/2006/main">
          <a:off x="145232" y="0"/>
          <a:ext cx="1080120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o-RO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659D-3C9D-F648-BDA0-0864731B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AA1D9-F530-0645-9D56-7DA9383FE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1F0F-FCAC-C241-9A47-643F0C8A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0CEE1-16BA-1B44-A298-89B930E4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AD16-8E05-ED40-9217-E01A2BB3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396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31DB-014A-8448-A51C-C0D667D4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95B3-A8D2-6C43-9DDE-0B5C7594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F5FA-0B38-9D48-9602-113BD9F8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065-13D0-DA42-B449-AA1DD477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B4BB-A60C-FD47-AC20-19F6194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58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72CEF-CC73-E744-8B45-380D543D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9238C-952B-9945-8DFE-33ED5E63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69B1-C31E-7A43-9AAD-5B1CB6AD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435D-F3EE-3848-AD2D-5968389F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76E7-2645-8C4D-8B0D-BDC7199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22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E242-30CD-B94B-BBAB-93B94367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D90E-B55F-4944-A773-CCE87734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6263-84B2-7746-AF33-7DC87E33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2384-0513-9843-B70B-E71C506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4565-ED5A-0444-BADD-B5DF6699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18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6B28-07BB-1943-933D-F5058853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CA1D5-B2B3-FB4E-98E2-E8637078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1518-E6B0-B54A-ADE8-962EEB7D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B662-C0D1-6D4D-B0E1-DAB9996D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1D808-AEAD-5B47-8A69-5853E20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827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13-690F-F24D-8FD5-600F664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844C-74CE-A441-9CC9-91EA6AA6E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DC097-05FC-7842-9E88-2FD0F4B03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A7359-DB5A-244B-A3E5-9C18D142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98A0A-2D9B-8741-A5E2-B8BB6224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D965D-7226-FE49-B14A-9C858E3E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39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2360-BC8D-8046-B752-24E742AC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6C32-9107-6146-B475-498C6040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863FC-46C6-444D-B1AA-2FA39FFDC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46848-1117-C549-B329-06E5BC873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07303-9D27-144B-AC26-96EE16E31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C26E0-E2D0-DE47-B1E6-682C5908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08579-7817-154D-9703-02B2DBF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6B3C8-A2FD-A44D-A5AB-F8DFFF75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9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5E42-0B60-3D4D-A1BB-E8C957CC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DC6D2-2D34-9A4B-BCAB-3239F77D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E7087-F67E-C142-AD16-FD86BA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2C55-E233-AD49-9EC4-5609CC26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086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9121E-8F3E-CD4F-BDDC-EAA12EA6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30C82-0916-EC42-837E-C791B57A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9A553-8DBD-F04A-9DBF-CC00C9F2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09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D6DB-3662-1E4F-8040-CEE1F217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5796-8A40-814C-9D64-086EB8C8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B0688-2D70-874F-8479-9305699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31CA-6EA8-7843-8631-C23C3A89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C2ED-A60C-7E4F-98CE-4C8FA87F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01ED3-D98C-E346-AB09-1F953D8A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650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FC11-F92A-CF4E-B37C-8E584D1A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4F3EB-7C7D-9C45-911C-ED566123E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69437-B21D-F143-99CC-B5881020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D2D4-7EA9-C14E-AC8A-6B40B73F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3B739-8189-D14F-8972-16D22968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97CCD-B969-BD43-B2D6-89CB2EBC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395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  <a:alpha val="50000"/>
              </a:schemeClr>
            </a:gs>
            <a:gs pos="88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1D6DF-7506-2F48-9058-4B16AC74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28C3-2054-464D-AFD5-821CB276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D675-0A09-7C47-9FF1-E0B5EA6FF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696B-3F2D-364F-A357-9850DD697C1C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4471-6D1F-8B4C-A87F-6A34642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BA27-DDF8-354B-8919-120A3933D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24E9-C6FE-AE4B-8351-AE5C9E427D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602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F11E-DABB-DE43-BCBD-CC2C9FA51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o-RO" b="1" u="sng" dirty="0"/>
              <a:t>STRUCTURI DE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3C5D4-DE59-A34D-996F-1B72DA473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1058"/>
          </a:xfrm>
        </p:spPr>
        <p:txBody>
          <a:bodyPr>
            <a:normAutofit/>
          </a:bodyPr>
          <a:lstStyle/>
          <a:p>
            <a:r>
              <a:rPr lang="ro-RO" sz="3600" dirty="0"/>
              <a:t>-</a:t>
            </a:r>
            <a:r>
              <a:rPr lang="ro-RO" sz="3600" u="sng" dirty="0"/>
              <a:t>SORTARI-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5CEE3-37A0-304B-AD39-0FB783337931}"/>
              </a:ext>
            </a:extLst>
          </p:cNvPr>
          <p:cNvSpPr txBox="1"/>
          <p:nvPr/>
        </p:nvSpPr>
        <p:spPr>
          <a:xfrm>
            <a:off x="983432" y="5157192"/>
            <a:ext cx="41044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dirty="0"/>
              <a:t>Student: </a:t>
            </a:r>
            <a:r>
              <a:rPr lang="ro-RO" dirty="0" err="1"/>
              <a:t>Farcași</a:t>
            </a:r>
            <a:r>
              <a:rPr lang="ro-RO" dirty="0"/>
              <a:t> George Octavian</a:t>
            </a:r>
          </a:p>
          <a:p>
            <a:r>
              <a:rPr lang="ro-RO" dirty="0"/>
              <a:t>Facultatea de Matematica si Informatica</a:t>
            </a:r>
          </a:p>
          <a:p>
            <a:r>
              <a:rPr lang="ro-RO" dirty="0"/>
              <a:t>Anul 1</a:t>
            </a:r>
          </a:p>
        </p:txBody>
      </p:sp>
    </p:spTree>
    <p:extLst>
      <p:ext uri="{BB962C8B-B14F-4D97-AF65-F5344CB8AC3E}">
        <p14:creationId xmlns:p14="http://schemas.microsoft.com/office/powerpoint/2010/main" val="13924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E8348-BFBA-2943-BD19-72361B6EE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849463"/>
              </p:ext>
            </p:extLst>
          </p:nvPr>
        </p:nvGraphicFramePr>
        <p:xfrm>
          <a:off x="1487488" y="1412776"/>
          <a:ext cx="9289032" cy="3960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85">
                  <a:extLst>
                    <a:ext uri="{9D8B030D-6E8A-4147-A177-3AD203B41FA5}">
                      <a16:colId xmlns:a16="http://schemas.microsoft.com/office/drawing/2014/main" val="1056506190"/>
                    </a:ext>
                  </a:extLst>
                </a:gridCol>
                <a:gridCol w="3816262">
                  <a:extLst>
                    <a:ext uri="{9D8B030D-6E8A-4147-A177-3AD203B41FA5}">
                      <a16:colId xmlns:a16="http://schemas.microsoft.com/office/drawing/2014/main" val="1928615235"/>
                    </a:ext>
                  </a:extLst>
                </a:gridCol>
                <a:gridCol w="2736385">
                  <a:extLst>
                    <a:ext uri="{9D8B030D-6E8A-4147-A177-3AD203B41FA5}">
                      <a16:colId xmlns:a16="http://schemas.microsoft.com/office/drawing/2014/main" val="1167442558"/>
                    </a:ext>
                  </a:extLst>
                </a:gridCol>
              </a:tblGrid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 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Radix Sort pe biti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Radix Sort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298292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73,3618205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67,6928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22738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33,14390088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32,2226374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82683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21,67139575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21,2225542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512422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16,16434579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15,8241357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21471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32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13,50629379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13,3001583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48753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64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11,03839296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10,6352142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84624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128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11,36620992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11,310543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66543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256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8,730225875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8,44728721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5543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512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8,936945458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8,71342583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911566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1024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8,946816458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8,682516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62526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2048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9,311203959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8,86473692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18856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FC5AC4-81F6-AA40-BF2F-1AEEA61FAC24}"/>
              </a:ext>
            </a:extLst>
          </p:cNvPr>
          <p:cNvSpPr/>
          <p:nvPr/>
        </p:nvSpPr>
        <p:spPr>
          <a:xfrm>
            <a:off x="4223792" y="764704"/>
            <a:ext cx="6536735" cy="648072"/>
          </a:xfrm>
          <a:prstGeom prst="rect">
            <a:avLst/>
          </a:prstGeom>
          <a:solidFill>
            <a:srgbClr val="EBEDF2"/>
          </a:solidFill>
          <a:ln w="95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ro-RO" dirty="0"/>
              <a:t>Timpul de execuție in secunde</a:t>
            </a:r>
          </a:p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69280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FA6F-BB7B-774D-AFD8-1263D425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696"/>
            <a:ext cx="10515600" cy="5484267"/>
          </a:xfrm>
        </p:spPr>
        <p:txBody>
          <a:bodyPr/>
          <a:lstStyle/>
          <a:p>
            <a:pPr marL="0" indent="0">
              <a:buNone/>
            </a:pPr>
            <a:r>
              <a:rPr lang="ro-RO" sz="3200" dirty="0"/>
              <a:t>Sortările alese:</a:t>
            </a:r>
          </a:p>
          <a:p>
            <a:pPr marL="0" indent="0">
              <a:buNone/>
            </a:pPr>
            <a:r>
              <a:rPr lang="ro-RO" sz="3200" dirty="0"/>
              <a:t>	</a:t>
            </a:r>
            <a:r>
              <a:rPr lang="ro-RO" sz="2400" dirty="0"/>
              <a:t>-Merge Sort: O(n </a:t>
            </a:r>
            <a:r>
              <a:rPr lang="ro-RO" sz="2400" dirty="0" err="1"/>
              <a:t>logn</a:t>
            </a:r>
            <a:r>
              <a:rPr lang="ro-RO" sz="2400" dirty="0"/>
              <a:t>)</a:t>
            </a:r>
          </a:p>
          <a:p>
            <a:pPr marL="0" indent="0">
              <a:buNone/>
            </a:pPr>
            <a:r>
              <a:rPr lang="ro-RO" sz="2400" dirty="0"/>
              <a:t>	-Radix Sort: O(d(</a:t>
            </a:r>
            <a:r>
              <a:rPr lang="ro-RO" sz="2400" dirty="0" err="1"/>
              <a:t>n+b</a:t>
            </a:r>
            <a:r>
              <a:rPr lang="ro-RO" sz="2400" dirty="0"/>
              <a:t>)), b=baza de </a:t>
            </a:r>
            <a:r>
              <a:rPr lang="ro-RO" sz="2400" dirty="0" err="1"/>
              <a:t>numarare</a:t>
            </a:r>
            <a:r>
              <a:rPr lang="ro-RO" sz="2400" dirty="0"/>
              <a:t>, d=nr de cifre ale nr maxim</a:t>
            </a:r>
          </a:p>
          <a:p>
            <a:pPr marL="0" indent="0">
              <a:buNone/>
            </a:pPr>
            <a:r>
              <a:rPr lang="ro-RO" sz="2400" dirty="0"/>
              <a:t>	-Shell Sort: O(n</a:t>
            </a:r>
            <a:r>
              <a:rPr lang="ro-RO" sz="2400" baseline="30000" dirty="0"/>
              <a:t>2</a:t>
            </a:r>
            <a:r>
              <a:rPr lang="ro-RO" sz="2400" dirty="0"/>
              <a:t>)</a:t>
            </a:r>
          </a:p>
          <a:p>
            <a:pPr marL="0" indent="0">
              <a:buNone/>
            </a:pPr>
            <a:r>
              <a:rPr lang="ro-RO" sz="2400" dirty="0"/>
              <a:t>	-</a:t>
            </a:r>
            <a:r>
              <a:rPr lang="ro-RO" sz="2400" dirty="0" err="1"/>
              <a:t>Counting</a:t>
            </a:r>
            <a:r>
              <a:rPr lang="ro-RO" sz="2400" dirty="0"/>
              <a:t> Sort: O(</a:t>
            </a:r>
            <a:r>
              <a:rPr lang="ro-RO" sz="2400" dirty="0" err="1"/>
              <a:t>n+k</a:t>
            </a:r>
            <a:r>
              <a:rPr lang="ro-RO" sz="2400" dirty="0"/>
              <a:t>), k=nr maxim din lista</a:t>
            </a:r>
          </a:p>
          <a:p>
            <a:pPr marL="0" indent="0">
              <a:buNone/>
            </a:pPr>
            <a:r>
              <a:rPr lang="ro-RO" sz="2400" dirty="0"/>
              <a:t>	-</a:t>
            </a:r>
            <a:r>
              <a:rPr lang="ro-RO" sz="2400" dirty="0" err="1"/>
              <a:t>Heap</a:t>
            </a:r>
            <a:r>
              <a:rPr lang="ro-RO" sz="2400" dirty="0"/>
              <a:t> sort: O(n </a:t>
            </a:r>
            <a:r>
              <a:rPr lang="ro-RO" sz="2400" dirty="0" err="1"/>
              <a:t>logn</a:t>
            </a:r>
            <a:r>
              <a:rPr lang="ro-RO" sz="2400" dirty="0"/>
              <a:t>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93647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DC8E1E-E88A-6441-AEEE-BA4AF795F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986947"/>
              </p:ext>
            </p:extLst>
          </p:nvPr>
        </p:nvGraphicFramePr>
        <p:xfrm>
          <a:off x="551384" y="188640"/>
          <a:ext cx="11089232" cy="648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3640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94F36-3F35-6849-87A3-B83D2747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87506"/>
              </p:ext>
            </p:extLst>
          </p:nvPr>
        </p:nvGraphicFramePr>
        <p:xfrm>
          <a:off x="551384" y="1844824"/>
          <a:ext cx="11089231" cy="2952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2830">
                  <a:extLst>
                    <a:ext uri="{9D8B030D-6E8A-4147-A177-3AD203B41FA5}">
                      <a16:colId xmlns:a16="http://schemas.microsoft.com/office/drawing/2014/main" val="2569969682"/>
                    </a:ext>
                  </a:extLst>
                </a:gridCol>
                <a:gridCol w="1256069">
                  <a:extLst>
                    <a:ext uri="{9D8B030D-6E8A-4147-A177-3AD203B41FA5}">
                      <a16:colId xmlns:a16="http://schemas.microsoft.com/office/drawing/2014/main" val="3500981257"/>
                    </a:ext>
                  </a:extLst>
                </a:gridCol>
                <a:gridCol w="1129919">
                  <a:extLst>
                    <a:ext uri="{9D8B030D-6E8A-4147-A177-3AD203B41FA5}">
                      <a16:colId xmlns:a16="http://schemas.microsoft.com/office/drawing/2014/main" val="2055472128"/>
                    </a:ext>
                  </a:extLst>
                </a:gridCol>
                <a:gridCol w="1084540">
                  <a:extLst>
                    <a:ext uri="{9D8B030D-6E8A-4147-A177-3AD203B41FA5}">
                      <a16:colId xmlns:a16="http://schemas.microsoft.com/office/drawing/2014/main" val="2615458351"/>
                    </a:ext>
                  </a:extLst>
                </a:gridCol>
                <a:gridCol w="1373751">
                  <a:extLst>
                    <a:ext uri="{9D8B030D-6E8A-4147-A177-3AD203B41FA5}">
                      <a16:colId xmlns:a16="http://schemas.microsoft.com/office/drawing/2014/main" val="2350174602"/>
                    </a:ext>
                  </a:extLst>
                </a:gridCol>
                <a:gridCol w="1256069">
                  <a:extLst>
                    <a:ext uri="{9D8B030D-6E8A-4147-A177-3AD203B41FA5}">
                      <a16:colId xmlns:a16="http://schemas.microsoft.com/office/drawing/2014/main" val="3264788604"/>
                    </a:ext>
                  </a:extLst>
                </a:gridCol>
                <a:gridCol w="1446053">
                  <a:extLst>
                    <a:ext uri="{9D8B030D-6E8A-4147-A177-3AD203B41FA5}">
                      <a16:colId xmlns:a16="http://schemas.microsoft.com/office/drawing/2014/main" val="1634079739"/>
                    </a:ext>
                  </a:extLst>
                </a:gridCol>
              </a:tblGrid>
              <a:tr h="693319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Valoarea minima</a:t>
                      </a:r>
                    </a:p>
                    <a:p>
                      <a:pPr algn="ctr" fontAlgn="b"/>
                      <a:r>
                        <a:rPr lang="ro-RO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Valoarea</a:t>
                      </a:r>
                      <a:r>
                        <a:rPr lang="ro-RO" sz="1600" u="none" strike="noStrike" dirty="0">
                          <a:effectLst/>
                        </a:rPr>
                        <a:t> </a:t>
                      </a:r>
                      <a:r>
                        <a:rPr lang="ro-RO" sz="16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maxima</a:t>
                      </a:r>
                      <a:r>
                        <a:rPr lang="ro-RO" sz="1600" u="none" strike="noStrike" dirty="0">
                          <a:effectLst/>
                        </a:rPr>
                        <a:t> 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Merge Sort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Radix Sort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Shell Sort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Counting Sort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Heap Sort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 err="1">
                          <a:effectLst/>
                        </a:rPr>
                        <a:t>Python</a:t>
                      </a:r>
                      <a:r>
                        <a:rPr lang="ro-RO" sz="1600" u="none" strike="noStrike" dirty="0">
                          <a:effectLst/>
                        </a:rPr>
                        <a:t> sort </a:t>
                      </a:r>
                      <a:r>
                        <a:rPr lang="ro-RO" sz="1600" u="none" strike="noStrike" dirty="0" err="1">
                          <a:effectLst/>
                        </a:rPr>
                        <a:t>method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9285076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1 Nr_max=10^3 Nr_elemente=10^3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0,001926041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0,001185792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0,00318746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0,000267958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0,002596125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0,000101375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601800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2 Nr_max=10^5 Nr_elemente=10^5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0,207121917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0,1197495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0,59055296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0,022491667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0,390680625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0,010490542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1265427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3 Nr_max=10^6 Nr_elemente=10^6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2,433718209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1,645715084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9,24616267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0,557960084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5,148213833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0,13007875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157961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4 Nr_max=10^7 Nr_elemente=10^7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29,30759246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20,41536163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145,191844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7,164117666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70,94755692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1,705101584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5219103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5 Nr_max=10^2 Nr_elemente=10^7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26,815920084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5,70183725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54,9633054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1,448111458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51,67447704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0,664078459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8852345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6 Nr_max=10^9 Nr_elemente=10^3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0,001376209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0,001929417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0,002179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104,138808459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0,001993958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0,000065875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2529"/>
                  </a:ext>
                </a:extLst>
              </a:tr>
              <a:tr h="322716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TEST 7 Nr_max=10^2 Nr_elemente=10^8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302,171432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57,21310854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634,150981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14,61920383</a:t>
                      </a:r>
                      <a:endParaRPr lang="ro-R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584,2230128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 dirty="0">
                          <a:effectLst/>
                        </a:rPr>
                        <a:t>7,654368833</a:t>
                      </a:r>
                      <a:endParaRPr lang="ro-R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45193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913D06F-8AA9-A340-9FF5-195283BEEBC0}"/>
              </a:ext>
            </a:extLst>
          </p:cNvPr>
          <p:cNvSpPr/>
          <p:nvPr/>
        </p:nvSpPr>
        <p:spPr>
          <a:xfrm>
            <a:off x="4079777" y="1196752"/>
            <a:ext cx="7560838" cy="648072"/>
          </a:xfrm>
          <a:prstGeom prst="rect">
            <a:avLst/>
          </a:prstGeom>
          <a:solidFill>
            <a:srgbClr val="EBEDF2"/>
          </a:solidFill>
          <a:ln w="95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ro-RO" dirty="0"/>
              <a:t>Timpul de execuție in secunde</a:t>
            </a:r>
          </a:p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501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6BC13-BE68-3546-B040-129D0691B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956205"/>
              </p:ext>
            </p:extLst>
          </p:nvPr>
        </p:nvGraphicFramePr>
        <p:xfrm>
          <a:off x="839416" y="476672"/>
          <a:ext cx="10515600" cy="570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71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ECD26F-99AB-1C42-A0E8-7DDE09AA2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02422"/>
              </p:ext>
            </p:extLst>
          </p:nvPr>
        </p:nvGraphicFramePr>
        <p:xfrm>
          <a:off x="1775520" y="1268760"/>
          <a:ext cx="8856984" cy="438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839">
                  <a:extLst>
                    <a:ext uri="{9D8B030D-6E8A-4147-A177-3AD203B41FA5}">
                      <a16:colId xmlns:a16="http://schemas.microsoft.com/office/drawing/2014/main" val="3295229508"/>
                    </a:ext>
                  </a:extLst>
                </a:gridCol>
                <a:gridCol w="6811145">
                  <a:extLst>
                    <a:ext uri="{9D8B030D-6E8A-4147-A177-3AD203B41FA5}">
                      <a16:colId xmlns:a16="http://schemas.microsoft.com/office/drawing/2014/main" val="3465114735"/>
                    </a:ext>
                  </a:extLst>
                </a:gridCol>
              </a:tblGrid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 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Timpul de execuție in secunde</a:t>
                      </a:r>
                      <a:endParaRPr lang="ro-RO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ro-RO" sz="1800" u="none" strike="noStrike" dirty="0" err="1">
                          <a:effectLst/>
                        </a:rPr>
                        <a:t>RadixSort</a:t>
                      </a:r>
                      <a:r>
                        <a:rPr lang="ro-RO" sz="1800" u="none" strike="noStrike" dirty="0">
                          <a:effectLst/>
                        </a:rPr>
                        <a:t>-Nr </a:t>
                      </a:r>
                      <a:r>
                        <a:rPr lang="ro-RO" sz="1800" u="none" strike="noStrike" dirty="0" err="1">
                          <a:effectLst/>
                        </a:rPr>
                        <a:t>max</a:t>
                      </a:r>
                      <a:r>
                        <a:rPr lang="ro-RO" sz="1800" u="none" strike="noStrike" dirty="0">
                          <a:effectLst/>
                        </a:rPr>
                        <a:t>=1.000.000 Nr elemente=1.000.000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82792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5,438865625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272342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1,976261958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76829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1,665296333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158913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50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0,993448958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674184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150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0,739452917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191021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500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0,78550275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3291110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2.000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0,52142825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0970259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100.000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0,632326959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018635"/>
                  </a:ext>
                </a:extLst>
              </a:tr>
              <a:tr h="424847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Baza 1.000.000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0,909983958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606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37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16B29-273D-384A-B70D-9A8141CF6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145993"/>
              </p:ext>
            </p:extLst>
          </p:nvPr>
        </p:nvGraphicFramePr>
        <p:xfrm>
          <a:off x="838200" y="620688"/>
          <a:ext cx="10515600" cy="56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5C462-CA52-234A-B1F8-A31C8F5FAC69}"/>
              </a:ext>
            </a:extLst>
          </p:cNvPr>
          <p:cNvSpPr txBox="1"/>
          <p:nvPr/>
        </p:nvSpPr>
        <p:spPr>
          <a:xfrm>
            <a:off x="845631" y="692696"/>
            <a:ext cx="1368152" cy="33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dirty="0">
                <a:solidFill>
                  <a:schemeClr val="bg1"/>
                </a:solidFill>
              </a:rPr>
              <a:t>TIMP(secunde)</a:t>
            </a:r>
          </a:p>
        </p:txBody>
      </p:sp>
    </p:spTree>
    <p:extLst>
      <p:ext uri="{BB962C8B-B14F-4D97-AF65-F5344CB8AC3E}">
        <p14:creationId xmlns:p14="http://schemas.microsoft.com/office/powerpoint/2010/main" val="2232031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6E1BAD-4DFF-374B-B6EA-12A1428FF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05128"/>
              </p:ext>
            </p:extLst>
          </p:nvPr>
        </p:nvGraphicFramePr>
        <p:xfrm>
          <a:off x="1919536" y="1412776"/>
          <a:ext cx="8568953" cy="3744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145">
                  <a:extLst>
                    <a:ext uri="{9D8B030D-6E8A-4147-A177-3AD203B41FA5}">
                      <a16:colId xmlns:a16="http://schemas.microsoft.com/office/drawing/2014/main" val="1406891831"/>
                    </a:ext>
                  </a:extLst>
                </a:gridCol>
                <a:gridCol w="1854399">
                  <a:extLst>
                    <a:ext uri="{9D8B030D-6E8A-4147-A177-3AD203B41FA5}">
                      <a16:colId xmlns:a16="http://schemas.microsoft.com/office/drawing/2014/main" val="3789495931"/>
                    </a:ext>
                  </a:extLst>
                </a:gridCol>
                <a:gridCol w="1915532">
                  <a:extLst>
                    <a:ext uri="{9D8B030D-6E8A-4147-A177-3AD203B41FA5}">
                      <a16:colId xmlns:a16="http://schemas.microsoft.com/office/drawing/2014/main" val="2487195639"/>
                    </a:ext>
                  </a:extLst>
                </a:gridCol>
                <a:gridCol w="1879871">
                  <a:extLst>
                    <a:ext uri="{9D8B030D-6E8A-4147-A177-3AD203B41FA5}">
                      <a16:colId xmlns:a16="http://schemas.microsoft.com/office/drawing/2014/main" val="810106839"/>
                    </a:ext>
                  </a:extLst>
                </a:gridCol>
                <a:gridCol w="1941006">
                  <a:extLst>
                    <a:ext uri="{9D8B030D-6E8A-4147-A177-3AD203B41FA5}">
                      <a16:colId xmlns:a16="http://schemas.microsoft.com/office/drawing/2014/main" val="2258071687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 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Shell sort iterativ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Shell sort recursiv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Heap sort iterativ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Heap sort recursiv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34921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Test 1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0,000172958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0,001657709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0,000586792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0,00021775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27391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Test 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0,00307725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0,190348125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0,035062625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0,001980625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60974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Test 3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0,038520084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 a putut sorta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3,590186042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0,027592417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491524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Test 4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0,585687375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Nu a putut sorta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>
                          <a:effectLst/>
                        </a:rPr>
                        <a:t>364,892566</a:t>
                      </a:r>
                      <a:endParaRPr lang="ro-R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800" u="none" strike="noStrike" dirty="0">
                          <a:effectLst/>
                        </a:rPr>
                        <a:t>0,375277541</a:t>
                      </a:r>
                      <a:endParaRPr lang="ro-R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019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78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FD938-9E89-2E46-A2B2-28949A806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65371"/>
              </p:ext>
            </p:extLst>
          </p:nvPr>
        </p:nvGraphicFramePr>
        <p:xfrm>
          <a:off x="838200" y="549275"/>
          <a:ext cx="10515600" cy="562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609FD3-4DFF-0646-8F0D-E06F91031E8C}"/>
              </a:ext>
            </a:extLst>
          </p:cNvPr>
          <p:cNvSpPr txBox="1"/>
          <p:nvPr/>
        </p:nvSpPr>
        <p:spPr>
          <a:xfrm>
            <a:off x="838200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TIMP(secunde)</a:t>
            </a:r>
          </a:p>
        </p:txBody>
      </p:sp>
    </p:spTree>
    <p:extLst>
      <p:ext uri="{BB962C8B-B14F-4D97-AF65-F5344CB8AC3E}">
        <p14:creationId xmlns:p14="http://schemas.microsoft.com/office/powerpoint/2010/main" val="1772287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340</Words>
  <Application>Microsoft Macintosh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STRUCTURI DE 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</dc:title>
  <dc:creator>Microsoft Office User</dc:creator>
  <cp:lastModifiedBy>Microsoft Office User</cp:lastModifiedBy>
  <cp:revision>41</cp:revision>
  <dcterms:created xsi:type="dcterms:W3CDTF">2023-03-18T07:51:20Z</dcterms:created>
  <dcterms:modified xsi:type="dcterms:W3CDTF">2023-03-19T19:25:05Z</dcterms:modified>
</cp:coreProperties>
</file>