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5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4225-4E45-4BDA-8032-93CC2F15543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27E2A-3318-471E-9C80-7DB728FB2A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76EE7934-8A5F-4277-8E61-418D7BBA9989}" type="parTrans" cxnId="{76B442BE-7137-4739-8333-9F3FB0CC5919}">
      <dgm:prSet/>
      <dgm:spPr/>
      <dgm:t>
        <a:bodyPr/>
        <a:lstStyle/>
        <a:p>
          <a:endParaRPr lang="en-US"/>
        </a:p>
      </dgm:t>
    </dgm:pt>
    <dgm:pt modelId="{70995EEB-BE99-4C25-B2AF-7E9590113586}" type="sibTrans" cxnId="{76B442BE-7137-4739-8333-9F3FB0CC5919}">
      <dgm:prSet/>
      <dgm:spPr/>
      <dgm:t>
        <a:bodyPr/>
        <a:lstStyle/>
        <a:p>
          <a:endParaRPr lang="en-US"/>
        </a:p>
      </dgm:t>
    </dgm:pt>
    <dgm:pt modelId="{EC16F59E-4910-43AE-940C-E3969865BA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Paper structure</a:t>
          </a:r>
        </a:p>
      </dgm:t>
    </dgm:pt>
    <dgm:pt modelId="{10C1FD60-74F7-40F2-9933-094F7D2B9B98}" type="parTrans" cxnId="{AE222C56-1FEC-4B5B-A73E-34DFD600CA16}">
      <dgm:prSet/>
      <dgm:spPr/>
      <dgm:t>
        <a:bodyPr/>
        <a:lstStyle/>
        <a:p>
          <a:endParaRPr lang="en-US"/>
        </a:p>
      </dgm:t>
    </dgm:pt>
    <dgm:pt modelId="{65C08329-7E4D-44D9-B601-7AA7BFA7AF46}" type="sibTrans" cxnId="{AE222C56-1FEC-4B5B-A73E-34DFD600CA16}">
      <dgm:prSet/>
      <dgm:spPr/>
      <dgm:t>
        <a:bodyPr/>
        <a:lstStyle/>
        <a:p>
          <a:endParaRPr lang="en-US"/>
        </a:p>
      </dgm:t>
    </dgm:pt>
    <dgm:pt modelId="{B42BE47B-EA9C-486D-8772-CC7D31A7B52D}" type="pres">
      <dgm:prSet presAssocID="{81264225-4E45-4BDA-8032-93CC2F155438}" presName="root" presStyleCnt="0">
        <dgm:presLayoutVars>
          <dgm:dir/>
          <dgm:resizeHandles val="exact"/>
        </dgm:presLayoutVars>
      </dgm:prSet>
      <dgm:spPr/>
    </dgm:pt>
    <dgm:pt modelId="{148AB479-3BF6-4D96-8D76-71B2E1034A32}" type="pres">
      <dgm:prSet presAssocID="{38127E2A-3318-471E-9C80-7DB728FB2AA3}" presName="compNode" presStyleCnt="0"/>
      <dgm:spPr/>
    </dgm:pt>
    <dgm:pt modelId="{7FB67AEA-01DE-450D-99AA-34E39802741C}" type="pres">
      <dgm:prSet presAssocID="{38127E2A-3318-471E-9C80-7DB728FB2AA3}" presName="iconBgRect" presStyleLbl="bgShp" presStyleIdx="0" presStyleCnt="2"/>
      <dgm:spPr/>
    </dgm:pt>
    <dgm:pt modelId="{E4FBC4A9-35A3-4572-ADC7-2547DED7A8C3}" type="pres">
      <dgm:prSet presAssocID="{38127E2A-3318-471E-9C80-7DB728FB2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049A90-7A8C-4207-9FAA-A40A69BDEE18}" type="pres">
      <dgm:prSet presAssocID="{38127E2A-3318-471E-9C80-7DB728FB2AA3}" presName="spaceRect" presStyleCnt="0"/>
      <dgm:spPr/>
    </dgm:pt>
    <dgm:pt modelId="{DF6D1043-CC84-4191-9E60-B73AFB19A768}" type="pres">
      <dgm:prSet presAssocID="{38127E2A-3318-471E-9C80-7DB728FB2AA3}" presName="textRect" presStyleLbl="revTx" presStyleIdx="0" presStyleCnt="2">
        <dgm:presLayoutVars>
          <dgm:chMax val="1"/>
          <dgm:chPref val="1"/>
        </dgm:presLayoutVars>
      </dgm:prSet>
      <dgm:spPr/>
    </dgm:pt>
    <dgm:pt modelId="{F9932F9D-8368-4D9E-8A8D-938219C2D91E}" type="pres">
      <dgm:prSet presAssocID="{70995EEB-BE99-4C25-B2AF-7E9590113586}" presName="sibTrans" presStyleCnt="0"/>
      <dgm:spPr/>
    </dgm:pt>
    <dgm:pt modelId="{294BFB08-4E59-496C-89C7-D116CFE8E6BD}" type="pres">
      <dgm:prSet presAssocID="{EC16F59E-4910-43AE-940C-E3969865BA5C}" presName="compNode" presStyleCnt="0"/>
      <dgm:spPr/>
    </dgm:pt>
    <dgm:pt modelId="{1BD64F5A-93F2-4FA3-BF8E-11B620AA806C}" type="pres">
      <dgm:prSet presAssocID="{EC16F59E-4910-43AE-940C-E3969865BA5C}" presName="iconBgRect" presStyleLbl="bgShp" presStyleIdx="1" presStyleCnt="2"/>
      <dgm:spPr/>
    </dgm:pt>
    <dgm:pt modelId="{9AEB62DA-9BF4-496A-98D7-7A759E7B10D2}" type="pres">
      <dgm:prSet presAssocID="{EC16F59E-4910-43AE-940C-E3969865BA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B1E0AA-4F72-4457-A702-4F7C57294E12}" type="pres">
      <dgm:prSet presAssocID="{EC16F59E-4910-43AE-940C-E3969865BA5C}" presName="spaceRect" presStyleCnt="0"/>
      <dgm:spPr/>
    </dgm:pt>
    <dgm:pt modelId="{3FD860C9-A822-4A43-8298-A8544A8BAEC7}" type="pres">
      <dgm:prSet presAssocID="{EC16F59E-4910-43AE-940C-E3969865BA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8F7E13-CF92-4A39-A595-FF07D0450A9F}" type="presOf" srcId="{81264225-4E45-4BDA-8032-93CC2F155438}" destId="{B42BE47B-EA9C-486D-8772-CC7D31A7B52D}" srcOrd="0" destOrd="0" presId="urn:microsoft.com/office/officeart/2018/5/layout/IconCircleLabelList"/>
    <dgm:cxn modelId="{AE222C56-1FEC-4B5B-A73E-34DFD600CA16}" srcId="{81264225-4E45-4BDA-8032-93CC2F155438}" destId="{EC16F59E-4910-43AE-940C-E3969865BA5C}" srcOrd="1" destOrd="0" parTransId="{10C1FD60-74F7-40F2-9933-094F7D2B9B98}" sibTransId="{65C08329-7E4D-44D9-B601-7AA7BFA7AF46}"/>
    <dgm:cxn modelId="{E7C58BB1-89B7-4F9B-B952-85CC3BAB49CB}" type="presOf" srcId="{EC16F59E-4910-43AE-940C-E3969865BA5C}" destId="{3FD860C9-A822-4A43-8298-A8544A8BAEC7}" srcOrd="0" destOrd="0" presId="urn:microsoft.com/office/officeart/2018/5/layout/IconCircleLabelList"/>
    <dgm:cxn modelId="{76B442BE-7137-4739-8333-9F3FB0CC5919}" srcId="{81264225-4E45-4BDA-8032-93CC2F155438}" destId="{38127E2A-3318-471E-9C80-7DB728FB2AA3}" srcOrd="0" destOrd="0" parTransId="{76EE7934-8A5F-4277-8E61-418D7BBA9989}" sibTransId="{70995EEB-BE99-4C25-B2AF-7E9590113586}"/>
    <dgm:cxn modelId="{72C26BDD-5991-4919-9BE7-BDA0A3A3B4C7}" type="presOf" srcId="{38127E2A-3318-471E-9C80-7DB728FB2AA3}" destId="{DF6D1043-CC84-4191-9E60-B73AFB19A768}" srcOrd="0" destOrd="0" presId="urn:microsoft.com/office/officeart/2018/5/layout/IconCircleLabelList"/>
    <dgm:cxn modelId="{7F5474BC-8111-43F9-AD55-089D302CB00B}" type="presParOf" srcId="{B42BE47B-EA9C-486D-8772-CC7D31A7B52D}" destId="{148AB479-3BF6-4D96-8D76-71B2E1034A32}" srcOrd="0" destOrd="0" presId="urn:microsoft.com/office/officeart/2018/5/layout/IconCircleLabelList"/>
    <dgm:cxn modelId="{BB83B878-B617-45A8-92FD-0D171297DE27}" type="presParOf" srcId="{148AB479-3BF6-4D96-8D76-71B2E1034A32}" destId="{7FB67AEA-01DE-450D-99AA-34E39802741C}" srcOrd="0" destOrd="0" presId="urn:microsoft.com/office/officeart/2018/5/layout/IconCircleLabelList"/>
    <dgm:cxn modelId="{6BB3F01C-6036-4333-9672-1456C8CC6689}" type="presParOf" srcId="{148AB479-3BF6-4D96-8D76-71B2E1034A32}" destId="{E4FBC4A9-35A3-4572-ADC7-2547DED7A8C3}" srcOrd="1" destOrd="0" presId="urn:microsoft.com/office/officeart/2018/5/layout/IconCircleLabelList"/>
    <dgm:cxn modelId="{D9B7FE69-8132-4C28-86AA-127363D116DB}" type="presParOf" srcId="{148AB479-3BF6-4D96-8D76-71B2E1034A32}" destId="{33049A90-7A8C-4207-9FAA-A40A69BDEE18}" srcOrd="2" destOrd="0" presId="urn:microsoft.com/office/officeart/2018/5/layout/IconCircleLabelList"/>
    <dgm:cxn modelId="{4BF4D3CD-12D2-4150-B18E-2504D9ECF359}" type="presParOf" srcId="{148AB479-3BF6-4D96-8D76-71B2E1034A32}" destId="{DF6D1043-CC84-4191-9E60-B73AFB19A768}" srcOrd="3" destOrd="0" presId="urn:microsoft.com/office/officeart/2018/5/layout/IconCircleLabelList"/>
    <dgm:cxn modelId="{03F22B4B-540C-4E04-9787-71EC23647188}" type="presParOf" srcId="{B42BE47B-EA9C-486D-8772-CC7D31A7B52D}" destId="{F9932F9D-8368-4D9E-8A8D-938219C2D91E}" srcOrd="1" destOrd="0" presId="urn:microsoft.com/office/officeart/2018/5/layout/IconCircleLabelList"/>
    <dgm:cxn modelId="{2C1D51BE-C53F-4D54-A54A-764374FE3B24}" type="presParOf" srcId="{B42BE47B-EA9C-486D-8772-CC7D31A7B52D}" destId="{294BFB08-4E59-496C-89C7-D116CFE8E6BD}" srcOrd="2" destOrd="0" presId="urn:microsoft.com/office/officeart/2018/5/layout/IconCircleLabelList"/>
    <dgm:cxn modelId="{B586AC1B-CA59-4DB9-B572-22C44440A5E5}" type="presParOf" srcId="{294BFB08-4E59-496C-89C7-D116CFE8E6BD}" destId="{1BD64F5A-93F2-4FA3-BF8E-11B620AA806C}" srcOrd="0" destOrd="0" presId="urn:microsoft.com/office/officeart/2018/5/layout/IconCircleLabelList"/>
    <dgm:cxn modelId="{4B5B2A5E-1A93-48D6-8912-E70793EF6583}" type="presParOf" srcId="{294BFB08-4E59-496C-89C7-D116CFE8E6BD}" destId="{9AEB62DA-9BF4-496A-98D7-7A759E7B10D2}" srcOrd="1" destOrd="0" presId="urn:microsoft.com/office/officeart/2018/5/layout/IconCircleLabelList"/>
    <dgm:cxn modelId="{E27003EC-ECE4-43FA-BC9D-D8BAF1C1C48A}" type="presParOf" srcId="{294BFB08-4E59-496C-89C7-D116CFE8E6BD}" destId="{46B1E0AA-4F72-4457-A702-4F7C57294E12}" srcOrd="2" destOrd="0" presId="urn:microsoft.com/office/officeart/2018/5/layout/IconCircleLabelList"/>
    <dgm:cxn modelId="{F80CA82F-1692-4C30-B8BB-B34104670D25}" type="presParOf" srcId="{294BFB08-4E59-496C-89C7-D116CFE8E6BD}" destId="{3FD860C9-A822-4A43-8298-A8544A8BAE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7AEA-01DE-450D-99AA-34E39802741C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BC4A9-35A3-4572-ADC7-2547DED7A8C3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1043-CC84-4191-9E60-B73AFB19A768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Problem statement</a:t>
          </a:r>
        </a:p>
      </dsp:txBody>
      <dsp:txXfrm>
        <a:off x="199799" y="3342981"/>
        <a:ext cx="3600000" cy="720000"/>
      </dsp:txXfrm>
    </dsp:sp>
    <dsp:sp modelId="{1BD64F5A-93F2-4FA3-BF8E-11B620AA806C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62DA-9BF4-496A-98D7-7A759E7B10D2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60C9-A822-4A43-8298-A8544A8BAEC7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Paper structure</a:t>
          </a:r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tect Software Vulnerabilities in Source Code Using Machine ...">
            <a:extLst>
              <a:ext uri="{FF2B5EF4-FFF2-40B4-BE49-F238E27FC236}">
                <a16:creationId xmlns:a16="http://schemas.microsoft.com/office/drawing/2014/main" id="{E79CCDE2-FD4C-6C27-50F0-D9A6D2CC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r="13655"/>
          <a:stretch>
            <a:fillRect/>
          </a:stretch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5549"/>
            <a:ext cx="7543800" cy="6031005"/>
          </a:xfrm>
          <a:solidFill>
            <a:srgbClr val="000000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Detecting Vulnerabilities In C/C++ Source Code Using Machine Learning Approaches</a:t>
            </a: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Sorin-Octavian Furdui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Master of Machine Learning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Politehnica</a:t>
            </a:r>
            <a:r>
              <a:rPr lang="en-US" sz="2200" dirty="0">
                <a:solidFill>
                  <a:srgbClr val="FFFFFF"/>
                </a:solidFill>
              </a:rPr>
              <a:t> University of </a:t>
            </a: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Timiş</a:t>
            </a:r>
            <a:r>
              <a:rPr lang="en-US" sz="2200" dirty="0">
                <a:solidFill>
                  <a:srgbClr val="FFFFFF"/>
                </a:solidFill>
              </a:rPr>
              <a:t>, Romania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sorin.furdui@student.upt.ro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Models: DT, RF, kNN, Boosting</a:t>
            </a:r>
          </a:p>
          <a:p>
            <a:r>
              <a:t>• Metrics: Accuracy, Precision, Recall</a:t>
            </a:r>
          </a:p>
          <a:p>
            <a:r>
              <a:t>• Best: Random Forest (F1: 0.83)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AST-Based Neural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CNN: code token embeddings</a:t>
            </a:r>
          </a:p>
          <a:p>
            <a:r>
              <a:t>• CNN+LSTM: capture sequence and structure</a:t>
            </a:r>
          </a:p>
          <a:p>
            <a:r>
              <a:t>• Visual: training curve, 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GNN on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CFG as graphs: nodes = blocks, edges = control flow</a:t>
            </a:r>
          </a:p>
          <a:p>
            <a:r>
              <a:t>• GNN captures structure &amp; semantics</a:t>
            </a:r>
          </a:p>
          <a:p>
            <a:r>
              <a:t>• Results: Best F1 on real-world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RF (textual): 83% F1</a:t>
            </a:r>
          </a:p>
          <a:p>
            <a:r>
              <a:t>• CNN+LSTM (AST): 87% F1</a:t>
            </a:r>
          </a:p>
          <a:p>
            <a:r>
              <a:t>• GNN (CFG): 89% F1</a:t>
            </a:r>
          </a:p>
          <a:p>
            <a:r>
              <a:t>• Visual: Comparison bar 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AST and CFG bring structure awareness</a:t>
            </a:r>
          </a:p>
          <a:p>
            <a:r>
              <a:t>• GNN generalizes better</a:t>
            </a:r>
          </a:p>
          <a:p>
            <a:r>
              <a:t>• Limitation: computation cost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– Structured models outperform text-only ML</a:t>
            </a:r>
          </a:p>
          <a:p>
            <a:r>
              <a:t>Future Work:</a:t>
            </a:r>
          </a:p>
          <a:p>
            <a:r>
              <a:t>– More datasets</a:t>
            </a:r>
          </a:p>
          <a:p>
            <a:r>
              <a:t>– Multi-language support</a:t>
            </a:r>
          </a:p>
          <a:p>
            <a:r>
              <a:t>– Real-time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95EE5-CEB6-BC77-C9B7-9D4BFC0F63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Paper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40" y="2285999"/>
            <a:ext cx="4577120" cy="4409562"/>
          </a:xfrm>
        </p:spPr>
        <p:txBody>
          <a:bodyPr anchor="ctr">
            <a:noAutofit/>
          </a:bodyPr>
          <a:lstStyle/>
          <a:p>
            <a:pPr marL="465138" indent="-233363">
              <a:buFont typeface="+mj-lt"/>
              <a:buAutoNum type="romanUcPeriod"/>
            </a:pPr>
            <a:r>
              <a:rPr lang="en-US" sz="1400" dirty="0"/>
              <a:t>Introduction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Literature Review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Static and dynamic code analysis techniques   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Machine learning in software security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 err="1"/>
              <a:t>Syntethic</a:t>
            </a:r>
            <a:r>
              <a:rPr lang="en-US" sz="1400" dirty="0"/>
              <a:t> 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Real-world functions 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EDA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Methodology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Feature engineering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Classical ML techniques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DL techniques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Experiments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Classical ML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CNN + LSTM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GNN +LSTM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Conclusion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47BFB1D3-E4C0-D939-30EA-B60E72D7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56" r="32129" b="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lose-up of open book against blurred bookshelf background">
            <a:extLst>
              <a:ext uri="{FF2B5EF4-FFF2-40B4-BE49-F238E27FC236}">
                <a16:creationId xmlns:a16="http://schemas.microsoft.com/office/drawing/2014/main" id="{B2F48935-56A2-1C84-67EF-6CA13395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74" r="23532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Static vs Dynamic Analysis</a:t>
            </a:r>
          </a:p>
          <a:p>
            <a:r>
              <a:t>• Machine Learning in software security</a:t>
            </a:r>
          </a:p>
          <a:p>
            <a:r>
              <a:t>• AST and CFG in vulnerability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Juliet Test Suite (CWE-focused)</a:t>
            </a:r>
          </a:p>
          <a:p>
            <a:r>
              <a:t>• Real-world projects (GitHub, etc.)</a:t>
            </a:r>
          </a:p>
          <a:p>
            <a:r>
              <a:t>• Preprocessing: tokenization, label alignment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imbalance across CWE types</a:t>
            </a:r>
          </a:p>
          <a:p>
            <a:r>
              <a:t>• Sample size: Juliet ~50k samples</a:t>
            </a:r>
          </a:p>
          <a:p>
            <a:r>
              <a:t>• Visual: Distribution charts of vulnerabilities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Textual:</a:t>
            </a:r>
          </a:p>
          <a:p>
            <a:r>
              <a:t>– Count, TF-IDF, Hashing</a:t>
            </a:r>
          </a:p>
          <a:p>
            <a:r>
              <a:t>Structural:</a:t>
            </a:r>
          </a:p>
          <a:p>
            <a:r>
              <a:t>– AST: node frequency, depth</a:t>
            </a:r>
          </a:p>
          <a:p>
            <a:r>
              <a:t>– CFG: path features</a:t>
            </a:r>
          </a:p>
          <a:p>
            <a:r>
              <a:t>Challenges:</a:t>
            </a:r>
          </a:p>
          <a:p>
            <a:r>
              <a:t>– Preserving semantics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Classical ML: DT, RF, kNN, LR</a:t>
            </a:r>
          </a:p>
          <a:p>
            <a:r>
              <a:t>• Deep Learning: CNN, CNN+LSTM</a:t>
            </a:r>
          </a:p>
          <a:p>
            <a:r>
              <a:t>• GNN for CFGs</a:t>
            </a:r>
          </a:p>
          <a:p>
            <a:r>
              <a:t>Diagram: End-to-end detection 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383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Detecting Vulnerabilities In C/C++ Source Code Using Machine Learning Approaches  Sorin-Octavian Furdui Master of Machine Learning Politehnica University of Timişoara Timişoara, Timiş, Romania sorin.furdui@student.upt.ro</vt:lpstr>
      <vt:lpstr>Introduction</vt:lpstr>
      <vt:lpstr>Paper structure</vt:lpstr>
      <vt:lpstr>Literature review</vt:lpstr>
      <vt:lpstr>Literature Review</vt:lpstr>
      <vt:lpstr>Datasets Used</vt:lpstr>
      <vt:lpstr>Exploratory Data Analysis</vt:lpstr>
      <vt:lpstr>Feature Engineering</vt:lpstr>
      <vt:lpstr>Methodology Overview</vt:lpstr>
      <vt:lpstr>Classical ML Models</vt:lpstr>
      <vt:lpstr>AST-Based Neural Models</vt:lpstr>
      <vt:lpstr>GNN on CFGs</vt:lpstr>
      <vt:lpstr>Results Summary</vt:lpstr>
      <vt:lpstr>Discussion &amp;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Sorin-Octavian Furdui</cp:lastModifiedBy>
  <cp:revision>29</cp:revision>
  <dcterms:created xsi:type="dcterms:W3CDTF">2013-01-27T09:14:16Z</dcterms:created>
  <dcterms:modified xsi:type="dcterms:W3CDTF">2025-06-03T17:00:08Z</dcterms:modified>
  <cp:category/>
</cp:coreProperties>
</file>