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6858000" cx="12192000"/>
  <p:notesSz cx="6858000" cy="9144000"/>
  <p:embeddedFontLst>
    <p:embeddedFont>
      <p:font typeface="Robo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Roboto-bold.fntdata"/><Relationship Id="rId14" Type="http://schemas.openxmlformats.org/officeDocument/2006/relationships/slide" Target="slides/slide10.xml"/><Relationship Id="rId36" Type="http://schemas.openxmlformats.org/officeDocument/2006/relationships/font" Target="fonts/Roboto-regular.fntdata"/><Relationship Id="rId17" Type="http://schemas.openxmlformats.org/officeDocument/2006/relationships/slide" Target="slides/slide13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2.xml"/><Relationship Id="rId38" Type="http://schemas.openxmlformats.org/officeDocument/2006/relationships/font" Target="fonts/Roboto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d5b06e0bc9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g2d5b06e0bc9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d5b06e0bc9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g2d5b06e0bc9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d5b06e0bc9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g2d5b06e0bc9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" name="Google Shape;275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4" name="Google Shape;284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3" name="Google Shape;293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2" name="Google Shape;302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1" name="Google Shape;311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0" name="Google Shape;320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9" name="Google Shape;329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8" name="Google Shape;338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8" name="Google Shape;348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5" name="Google Shape;55;p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1"/>
          <p:cNvSpPr txBox="1"/>
          <p:nvPr/>
        </p:nvSpPr>
        <p:spPr>
          <a:xfrm>
            <a:off x="812800" y="1264424"/>
            <a:ext cx="11196320" cy="31085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4.1. Criando a Tabela de Exemplo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CREATE TABLE </a:t>
            </a:r>
            <a:r>
              <a:rPr b="0" i="0" lang="pt-BR" sz="2800" u="none" cap="none" strike="noStrik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clientes (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	 id </a:t>
            </a:r>
            <a:r>
              <a:rPr b="0" i="0" lang="pt-BR" sz="2800" u="none" cap="none" strike="noStrike">
                <a:solidFill>
                  <a:srgbClr val="B8B4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pt-BR" sz="2800" u="none" cap="none" strike="noStrik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2800" u="none" cap="none" strike="noStrik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PRIMARY</a:t>
            </a:r>
            <a:r>
              <a:rPr b="0" i="0" lang="pt-BR" sz="2800" u="none" cap="none" strike="noStrik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 KEY,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	 nome </a:t>
            </a:r>
            <a:r>
              <a:rPr b="0" i="0" lang="pt-BR" sz="2800" u="none" cap="none" strike="noStrike">
                <a:solidFill>
                  <a:srgbClr val="B8B400"/>
                </a:solidFill>
                <a:latin typeface="Arial"/>
                <a:ea typeface="Arial"/>
                <a:cs typeface="Arial"/>
                <a:sym typeface="Arial"/>
              </a:rPr>
              <a:t>VARCHAR</a:t>
            </a:r>
            <a:r>
              <a:rPr b="0" i="0" lang="pt-BR" sz="2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pt-BR" sz="2800" u="none" cap="none" strike="noStrike">
                <a:solidFill>
                  <a:srgbClr val="B8B4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b="0" i="0" lang="pt-BR" sz="2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pt-BR" sz="2800" u="none" cap="none" strike="noStrik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	 email </a:t>
            </a:r>
            <a:r>
              <a:rPr b="0" i="0" lang="pt-BR" sz="2800" u="none" cap="none" strike="noStrike">
                <a:solidFill>
                  <a:srgbClr val="B8B400"/>
                </a:solidFill>
                <a:latin typeface="Arial"/>
                <a:ea typeface="Arial"/>
                <a:cs typeface="Arial"/>
                <a:sym typeface="Arial"/>
              </a:rPr>
              <a:t>VARCHAR</a:t>
            </a:r>
            <a:r>
              <a:rPr b="0" i="0" lang="pt-BR" sz="2800" u="none" cap="none" strike="noStrik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pt-BR" sz="2800" u="none" cap="none" strike="noStrike">
                <a:solidFill>
                  <a:srgbClr val="B8B4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b="0" i="0" lang="pt-BR" sz="2800" u="none" cap="none" strike="noStrik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 );</a:t>
            </a:r>
            <a:endParaRPr b="0" i="0" sz="14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1104275" y="9562"/>
            <a:ext cx="8412587" cy="1107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pt-BR" sz="66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Programação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2"/>
          <p:cNvSpPr txBox="1"/>
          <p:nvPr/>
        </p:nvSpPr>
        <p:spPr>
          <a:xfrm>
            <a:off x="812800" y="1264424"/>
            <a:ext cx="11196300" cy="48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4.2. Inserindo alguns dados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INSERT INTO </a:t>
            </a:r>
            <a:r>
              <a:rPr lang="pt-BR" sz="2800">
                <a:solidFill>
                  <a:srgbClr val="7B7B7B"/>
                </a:solidFill>
              </a:rPr>
              <a:t>C</a:t>
            </a:r>
            <a:r>
              <a:rPr b="0" i="0" lang="pt-BR" sz="2800" u="none" cap="none" strike="noStrik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lientes (id, nome, email)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VALUES</a:t>
            </a:r>
            <a:endParaRPr b="0" i="0" sz="28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	(</a:t>
            </a:r>
            <a:r>
              <a:rPr b="0" i="0" lang="pt-BR" sz="2800" u="none" cap="none" strike="noStrike">
                <a:solidFill>
                  <a:srgbClr val="B8B4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pt-BR" sz="2800" u="none" cap="none" strike="noStrik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pt-BR" sz="28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‘João Silva Neto’, ‘joao@exemplo.com’</a:t>
            </a:r>
            <a:r>
              <a:rPr b="0" i="0" lang="pt-BR" sz="2800" u="none" cap="none" strike="noStrik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	(</a:t>
            </a:r>
            <a:r>
              <a:rPr b="0" i="0" lang="pt-BR" sz="2800" u="none" cap="none" strike="noStrike">
                <a:solidFill>
                  <a:srgbClr val="B8B4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pt-BR" sz="2800" u="none" cap="none" strike="noStrik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pt-BR" sz="28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‘Maria Oliveira </a:t>
            </a:r>
            <a:r>
              <a:rPr lang="pt-BR" sz="2800">
                <a:solidFill>
                  <a:srgbClr val="00B050"/>
                </a:solidFill>
              </a:rPr>
              <a:t>da Silva</a:t>
            </a:r>
            <a:r>
              <a:rPr b="0" i="0" lang="pt-BR" sz="28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’, ‘maria@exemplo.com’</a:t>
            </a:r>
            <a:r>
              <a:rPr b="0" i="0" lang="pt-BR" sz="2800" u="none" cap="none" strike="noStrik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	(</a:t>
            </a:r>
            <a:r>
              <a:rPr b="0" i="0" lang="pt-BR" sz="2800" u="none" cap="none" strike="noStrike">
                <a:solidFill>
                  <a:srgbClr val="B8B4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pt-BR" sz="2800" u="none" cap="none" strike="noStrik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pt-BR" sz="28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‘Carlos Souza Rangel’, </a:t>
            </a:r>
            <a:r>
              <a:rPr lang="pt-BR" sz="2800">
                <a:solidFill>
                  <a:srgbClr val="00B050"/>
                </a:solidFill>
              </a:rPr>
              <a:t>‘carlos@exemplo.com</a:t>
            </a:r>
            <a:r>
              <a:rPr b="0" i="0" lang="pt-BR" sz="28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0" i="0" lang="pt-BR" sz="2800" u="none" cap="none" strike="noStrik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endParaRPr b="0" i="0" sz="28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7B7B7B"/>
                </a:solidFill>
              </a:rPr>
              <a:t>(</a:t>
            </a:r>
            <a:r>
              <a:rPr lang="pt-BR" sz="2800">
                <a:solidFill>
                  <a:srgbClr val="B8B400"/>
                </a:solidFill>
              </a:rPr>
              <a:t>4</a:t>
            </a:r>
            <a:r>
              <a:rPr lang="pt-BR" sz="2800">
                <a:solidFill>
                  <a:srgbClr val="7B7B7B"/>
                </a:solidFill>
              </a:rPr>
              <a:t>, ‘</a:t>
            </a:r>
            <a:r>
              <a:rPr lang="pt-BR" sz="2800">
                <a:solidFill>
                  <a:srgbClr val="00B050"/>
                </a:solidFill>
              </a:rPr>
              <a:t>Luiz de Souza’, ‘luiz@exemplo.com’</a:t>
            </a:r>
            <a:r>
              <a:rPr lang="pt-BR" sz="2800">
                <a:solidFill>
                  <a:srgbClr val="7B7B7B"/>
                </a:solidFill>
              </a:rPr>
              <a:t>),</a:t>
            </a:r>
            <a:endParaRPr sz="2800">
              <a:solidFill>
                <a:srgbClr val="7B7B7B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800">
                <a:solidFill>
                  <a:srgbClr val="7B7B7B"/>
                </a:solidFill>
              </a:rPr>
              <a:t>(</a:t>
            </a:r>
            <a:r>
              <a:rPr lang="pt-BR" sz="2800">
                <a:solidFill>
                  <a:srgbClr val="B8B400"/>
                </a:solidFill>
              </a:rPr>
              <a:t>5</a:t>
            </a:r>
            <a:r>
              <a:rPr lang="pt-BR" sz="2800">
                <a:solidFill>
                  <a:srgbClr val="7B7B7B"/>
                </a:solidFill>
              </a:rPr>
              <a:t>, </a:t>
            </a:r>
            <a:r>
              <a:rPr lang="pt-BR" sz="2800">
                <a:solidFill>
                  <a:srgbClr val="00B050"/>
                </a:solidFill>
              </a:rPr>
              <a:t>‘Silva Lima’, ‘silva@exemplo.com’</a:t>
            </a:r>
            <a:r>
              <a:rPr lang="pt-BR" sz="2800">
                <a:solidFill>
                  <a:srgbClr val="7B7B7B"/>
                </a:solidFill>
              </a:rPr>
              <a:t>),</a:t>
            </a:r>
            <a:endParaRPr sz="2800">
              <a:solidFill>
                <a:srgbClr val="7B7B7B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endParaRPr b="0" i="0" sz="14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2"/>
          <p:cNvSpPr txBox="1"/>
          <p:nvPr/>
        </p:nvSpPr>
        <p:spPr>
          <a:xfrm>
            <a:off x="1104275" y="9562"/>
            <a:ext cx="8412587" cy="1107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pt-BR" sz="66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Programação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3"/>
          <p:cNvSpPr txBox="1"/>
          <p:nvPr/>
        </p:nvSpPr>
        <p:spPr>
          <a:xfrm>
            <a:off x="812800" y="1264424"/>
            <a:ext cx="111963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4.3. Criando a Stored Procedure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CREATE PROCEDURE </a:t>
            </a:r>
            <a:r>
              <a:rPr b="0" i="0" lang="pt-BR" sz="2800" u="none" cap="none" strike="noStrik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listar_clientes</a:t>
            </a:r>
            <a:endParaRPr sz="2800">
              <a:solidFill>
                <a:srgbClr val="7B7B7B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7B7B7B"/>
                </a:solidFill>
              </a:rPr>
              <a:t>AS</a:t>
            </a:r>
            <a:endParaRPr sz="2800">
              <a:solidFill>
                <a:srgbClr val="7B7B7B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	 SELECT </a:t>
            </a:r>
            <a:r>
              <a:rPr b="0" i="0" lang="pt-BR" sz="2800" u="none" cap="none" strike="noStrik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pt-BR" sz="2800" u="none" cap="none" strike="noStrik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  FROM </a:t>
            </a:r>
            <a:r>
              <a:rPr lang="pt-BR" sz="2800">
                <a:solidFill>
                  <a:srgbClr val="7B7B7B"/>
                </a:solidFill>
              </a:rPr>
              <a:t>C</a:t>
            </a:r>
            <a:r>
              <a:rPr b="0" i="0" lang="pt-BR" sz="2800" u="none" cap="none" strike="noStrik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lientes;</a:t>
            </a:r>
            <a:endParaRPr b="0" i="0" sz="2800" u="none" cap="none" strike="noStrike">
              <a:solidFill>
                <a:srgbClr val="FF66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endParaRPr b="0" i="0" sz="14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3"/>
          <p:cNvSpPr txBox="1"/>
          <p:nvPr/>
        </p:nvSpPr>
        <p:spPr>
          <a:xfrm>
            <a:off x="1104275" y="9562"/>
            <a:ext cx="8412587" cy="1107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pt-BR" sz="66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Programação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4"/>
          <p:cNvSpPr txBox="1"/>
          <p:nvPr/>
        </p:nvSpPr>
        <p:spPr>
          <a:xfrm>
            <a:off x="812800" y="1264424"/>
            <a:ext cx="111963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4.3. Criando a Stored Procedure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listar_clientes: Nome da stored procedure.</a:t>
            </a:r>
            <a:endParaRPr/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* FROM clientes: A instrução SQL que será executada quando a procedure for chamada.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4"/>
          <p:cNvSpPr txBox="1"/>
          <p:nvPr/>
        </p:nvSpPr>
        <p:spPr>
          <a:xfrm>
            <a:off x="1104275" y="9562"/>
            <a:ext cx="8412587" cy="1107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pt-BR" sz="66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Programação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5"/>
          <p:cNvSpPr txBox="1"/>
          <p:nvPr/>
        </p:nvSpPr>
        <p:spPr>
          <a:xfrm>
            <a:off x="812800" y="1264424"/>
            <a:ext cx="111963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4.4. Chamando a Stored Procedure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executar a stored procedure, usamos o comando: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66FF"/>
                </a:solidFill>
              </a:rPr>
              <a:t>exec 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28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listar_clientes</a:t>
            </a:r>
            <a:endParaRPr b="0" i="0" sz="1400" u="none" cap="none" strike="noStrike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5"/>
          <p:cNvSpPr txBox="1"/>
          <p:nvPr/>
        </p:nvSpPr>
        <p:spPr>
          <a:xfrm>
            <a:off x="1104275" y="9562"/>
            <a:ext cx="8412587" cy="1107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pt-BR" sz="66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Programação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6"/>
          <p:cNvSpPr txBox="1"/>
          <p:nvPr/>
        </p:nvSpPr>
        <p:spPr>
          <a:xfrm>
            <a:off x="812800" y="1264424"/>
            <a:ext cx="11196320" cy="2677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</a:t>
            </a:r>
            <a:r>
              <a:rPr b="1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Parâmetros em Stored Procedures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stored procedures podem receber </a:t>
            </a:r>
            <a:r>
              <a:rPr b="1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parâmetros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tornar o código mais flexível.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5.1. Exemplo com Parâmetros de Entrada</a:t>
            </a:r>
            <a:endParaRPr/>
          </a:p>
        </p:txBody>
      </p:sp>
      <p:sp>
        <p:nvSpPr>
          <p:cNvPr id="209" name="Google Shape;209;p26"/>
          <p:cNvSpPr txBox="1"/>
          <p:nvPr/>
        </p:nvSpPr>
        <p:spPr>
          <a:xfrm>
            <a:off x="1104275" y="9562"/>
            <a:ext cx="8412587" cy="1107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pt-BR" sz="66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Programação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7"/>
          <p:cNvSpPr txBox="1"/>
          <p:nvPr/>
        </p:nvSpPr>
        <p:spPr>
          <a:xfrm>
            <a:off x="812800" y="1264424"/>
            <a:ext cx="111963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1155CC"/>
                </a:solidFill>
              </a:rPr>
              <a:t>CREATE PROCEDURE </a:t>
            </a:r>
            <a:r>
              <a:rPr lang="pt-BR" sz="2400">
                <a:solidFill>
                  <a:srgbClr val="7B7B7B"/>
                </a:solidFill>
              </a:rPr>
              <a:t>listar_clientes_por_nome</a:t>
            </a:r>
            <a:endParaRPr sz="2400">
              <a:solidFill>
                <a:srgbClr val="7B7B7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400">
                <a:solidFill>
                  <a:srgbClr val="7B7B7B"/>
                </a:solidFill>
              </a:rPr>
              <a:t>@NomeCliente</a:t>
            </a:r>
            <a:endParaRPr sz="2400">
              <a:solidFill>
                <a:srgbClr val="7B7B7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400">
                <a:solidFill>
                  <a:srgbClr val="1155CC"/>
                </a:solidFill>
              </a:rPr>
              <a:t>AS</a:t>
            </a:r>
            <a:endParaRPr sz="24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400">
                <a:solidFill>
                  <a:srgbClr val="1155CC"/>
                </a:solidFill>
              </a:rPr>
              <a:t>BEGIN</a:t>
            </a:r>
            <a:endParaRPr sz="10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66FF"/>
                </a:solidFill>
              </a:rPr>
              <a:t>	 </a:t>
            </a:r>
            <a:r>
              <a:rPr lang="pt-BR" sz="2400">
                <a:solidFill>
                  <a:srgbClr val="1155CC"/>
                </a:solidFill>
              </a:rPr>
              <a:t>SELECT </a:t>
            </a:r>
            <a:r>
              <a:rPr lang="pt-BR" sz="2400">
                <a:solidFill>
                  <a:srgbClr val="7B7B7B"/>
                </a:solidFill>
              </a:rPr>
              <a:t>*</a:t>
            </a:r>
            <a:r>
              <a:rPr lang="pt-BR" sz="2400">
                <a:solidFill>
                  <a:srgbClr val="FF66FF"/>
                </a:solidFill>
              </a:rPr>
              <a:t>  </a:t>
            </a:r>
            <a:r>
              <a:rPr lang="pt-BR" sz="2400">
                <a:solidFill>
                  <a:srgbClr val="1155CC"/>
                </a:solidFill>
              </a:rPr>
              <a:t>FROM </a:t>
            </a:r>
            <a:r>
              <a:rPr lang="pt-BR" sz="2400">
                <a:solidFill>
                  <a:srgbClr val="7B7B7B"/>
                </a:solidFill>
              </a:rPr>
              <a:t>Clientes;</a:t>
            </a:r>
            <a:endParaRPr sz="2400">
              <a:solidFill>
                <a:srgbClr val="7B7B7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400">
                <a:solidFill>
                  <a:srgbClr val="7B7B7B"/>
                </a:solidFill>
              </a:rPr>
              <a:t>	 WHERE nome LIKE CONCAT(</a:t>
            </a:r>
            <a:r>
              <a:rPr lang="pt-BR" sz="2400">
                <a:solidFill>
                  <a:srgbClr val="FF0000"/>
                </a:solidFill>
              </a:rPr>
              <a:t>'%'</a:t>
            </a:r>
            <a:r>
              <a:rPr lang="pt-BR" sz="2400">
                <a:solidFill>
                  <a:srgbClr val="7B7B7B"/>
                </a:solidFill>
              </a:rPr>
              <a:t>, @NomeCliente, </a:t>
            </a:r>
            <a:r>
              <a:rPr lang="pt-BR" sz="2400">
                <a:solidFill>
                  <a:srgbClr val="FF0000"/>
                </a:solidFill>
              </a:rPr>
              <a:t>'%'</a:t>
            </a:r>
            <a:r>
              <a:rPr lang="pt-BR" sz="2400">
                <a:solidFill>
                  <a:srgbClr val="7B7B7B"/>
                </a:solidFill>
              </a:rPr>
              <a:t>)</a:t>
            </a:r>
            <a:endParaRPr sz="2400">
              <a:solidFill>
                <a:srgbClr val="7B7B7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400">
                <a:solidFill>
                  <a:srgbClr val="1155CC"/>
                </a:solidFill>
              </a:rPr>
              <a:t>END</a:t>
            </a:r>
            <a:endParaRPr sz="2400">
              <a:solidFill>
                <a:srgbClr val="1155CC"/>
              </a:solidFill>
            </a:endParaRPr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5.2. Chamando a Stored Procedure com Parâmetro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1155CC"/>
                </a:solidFill>
              </a:rPr>
              <a:t>exec</a:t>
            </a:r>
            <a:r>
              <a:rPr b="0" i="0" lang="pt-BR" sz="28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28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buscar_cliente_por_nome</a:t>
            </a:r>
            <a:r>
              <a:rPr lang="pt-BR" sz="2800">
                <a:solidFill>
                  <a:srgbClr val="757070"/>
                </a:solidFill>
              </a:rPr>
              <a:t> </a:t>
            </a:r>
            <a:r>
              <a:rPr lang="pt-BR" sz="2800">
                <a:solidFill>
                  <a:srgbClr val="FF0000"/>
                </a:solidFill>
              </a:rPr>
              <a:t>‘Silva’</a:t>
            </a:r>
            <a:r>
              <a:rPr b="0" i="0" lang="pt-BR" sz="28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Isso retornará todos os clientes cujo nome contenha "</a:t>
            </a:r>
            <a:r>
              <a:rPr lang="pt-BR" sz="2800"/>
              <a:t>Silva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".</a:t>
            </a:r>
            <a:endParaRPr/>
          </a:p>
        </p:txBody>
      </p:sp>
      <p:sp>
        <p:nvSpPr>
          <p:cNvPr id="218" name="Google Shape;218;p27"/>
          <p:cNvSpPr txBox="1"/>
          <p:nvPr/>
        </p:nvSpPr>
        <p:spPr>
          <a:xfrm>
            <a:off x="1104275" y="9562"/>
            <a:ext cx="8412587" cy="1107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pt-BR" sz="66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Programação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/>
        </p:nvSpPr>
        <p:spPr>
          <a:xfrm>
            <a:off x="3852996" y="-137860"/>
            <a:ext cx="44859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8"/>
          <p:cNvSpPr txBox="1"/>
          <p:nvPr/>
        </p:nvSpPr>
        <p:spPr>
          <a:xfrm>
            <a:off x="812800" y="1264424"/>
            <a:ext cx="111963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5.3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pt-BR" sz="2800"/>
              <a:t>Inserir dados com </a:t>
            </a:r>
            <a:r>
              <a:rPr b="1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Stored Procedures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A partir de uma tabela vazia, usar uma Stored Procedure para</a:t>
            </a:r>
            <a:endParaRPr sz="2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inserir dados</a:t>
            </a:r>
            <a:endParaRPr sz="2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8"/>
          <p:cNvSpPr txBox="1"/>
          <p:nvPr/>
        </p:nvSpPr>
        <p:spPr>
          <a:xfrm>
            <a:off x="1104275" y="9562"/>
            <a:ext cx="8412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pt-BR" sz="66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Programação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/>
        </p:nvSpPr>
        <p:spPr>
          <a:xfrm>
            <a:off x="3852996" y="-137860"/>
            <a:ext cx="44859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9"/>
          <p:cNvSpPr txBox="1"/>
          <p:nvPr/>
        </p:nvSpPr>
        <p:spPr>
          <a:xfrm>
            <a:off x="812800" y="1264424"/>
            <a:ext cx="111963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/>
              <a:t>5.4</a:t>
            </a:r>
            <a:r>
              <a:rPr b="1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Criando a Tabela </a:t>
            </a:r>
            <a:r>
              <a:rPr b="1" lang="pt-BR" sz="2800"/>
              <a:t>fItens_Pedido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6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CREATE TABLE </a:t>
            </a:r>
            <a:r>
              <a:rPr lang="pt-BR" sz="2600">
                <a:solidFill>
                  <a:srgbClr val="7B7B7B"/>
                </a:solidFill>
              </a:rPr>
              <a:t>fItens_Pedido</a:t>
            </a:r>
            <a:r>
              <a:rPr b="0" i="0" lang="pt-BR" sz="2600" u="none" cap="none" strike="noStrik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600" u="none" cap="none" strike="noStrik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	 id_pedido </a:t>
            </a:r>
            <a:r>
              <a:rPr b="0" i="0" lang="pt-BR" sz="26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pt-BR" sz="2600" u="none" cap="none" strike="noStrik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600" u="none" cap="none" strike="noStrik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r>
              <a:rPr lang="pt-BR" sz="2600">
                <a:solidFill>
                  <a:srgbClr val="7B7B7B"/>
                </a:solidFill>
              </a:rPr>
              <a:t>id_produto </a:t>
            </a:r>
            <a:r>
              <a:rPr lang="pt-BR" sz="2600">
                <a:solidFill>
                  <a:srgbClr val="1155CC"/>
                </a:solidFill>
              </a:rPr>
              <a:t>INT</a:t>
            </a:r>
            <a:r>
              <a:rPr b="0" i="0" lang="pt-BR" sz="2600" u="none" cap="none" strike="noStrik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600" u="none" cap="none" strike="noStrik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r>
              <a:rPr lang="pt-BR" sz="2600">
                <a:solidFill>
                  <a:srgbClr val="7B7B7B"/>
                </a:solidFill>
              </a:rPr>
              <a:t>valor_unitario </a:t>
            </a:r>
            <a:r>
              <a:rPr lang="pt-BR" sz="2600">
                <a:solidFill>
                  <a:srgbClr val="1155CC"/>
                </a:solidFill>
              </a:rPr>
              <a:t>FLOAT</a:t>
            </a:r>
            <a:r>
              <a:rPr lang="pt-BR" sz="2600">
                <a:solidFill>
                  <a:srgbClr val="B8B400"/>
                </a:solidFill>
              </a:rPr>
              <a:t>,</a:t>
            </a:r>
            <a:endParaRPr sz="2600">
              <a:solidFill>
                <a:srgbClr val="B8B4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7B7B7B"/>
                </a:solidFill>
              </a:rPr>
              <a:t> quantidade </a:t>
            </a:r>
            <a:r>
              <a:rPr lang="pt-BR" sz="2600">
                <a:solidFill>
                  <a:srgbClr val="1155CC"/>
                </a:solidFill>
              </a:rPr>
              <a:t>INT</a:t>
            </a:r>
            <a:r>
              <a:rPr lang="pt-BR" sz="2600">
                <a:solidFill>
                  <a:srgbClr val="B8B400"/>
                </a:solidFill>
              </a:rPr>
              <a:t>,</a:t>
            </a:r>
            <a:endParaRPr sz="2600">
              <a:solidFill>
                <a:srgbClr val="B8B4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7B7B7B"/>
                </a:solidFill>
              </a:rPr>
              <a:t> subtotal </a:t>
            </a:r>
            <a:r>
              <a:rPr lang="pt-BR" sz="2600">
                <a:solidFill>
                  <a:srgbClr val="1155CC"/>
                </a:solidFill>
              </a:rPr>
              <a:t>FLOAT</a:t>
            </a:r>
            <a:endParaRPr sz="2600">
              <a:solidFill>
                <a:srgbClr val="B8B4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600" u="none" cap="none" strike="noStrik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 );</a:t>
            </a:r>
            <a:endParaRPr b="0" i="0" sz="1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9"/>
          <p:cNvSpPr txBox="1"/>
          <p:nvPr/>
        </p:nvSpPr>
        <p:spPr>
          <a:xfrm>
            <a:off x="1104275" y="9562"/>
            <a:ext cx="8412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pt-BR" sz="66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Programação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0"/>
          <p:cNvSpPr txBox="1"/>
          <p:nvPr/>
        </p:nvSpPr>
        <p:spPr>
          <a:xfrm>
            <a:off x="812800" y="1264424"/>
            <a:ext cx="111963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5.5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pt-BR" sz="2800">
                <a:solidFill>
                  <a:schemeClr val="dk1"/>
                </a:solidFill>
              </a:rPr>
              <a:t>Parâmetros em Stored Procedures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1155CC"/>
                </a:solidFill>
              </a:rPr>
              <a:t>CREATE PROCEDURE </a:t>
            </a:r>
            <a:r>
              <a:rPr lang="pt-BR" sz="2000"/>
              <a:t>SP_Criar_Lista_Pedido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/>
              <a:t>	@vIdPedido </a:t>
            </a:r>
            <a:r>
              <a:rPr lang="pt-BR" sz="2000">
                <a:solidFill>
                  <a:srgbClr val="1155CC"/>
                </a:solidFill>
              </a:rPr>
              <a:t>INT</a:t>
            </a:r>
            <a:r>
              <a:rPr lang="pt-BR" sz="2000"/>
              <a:t>,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/>
              <a:t>	@vIdProduto </a:t>
            </a:r>
            <a:r>
              <a:rPr lang="pt-BR" sz="2000">
                <a:solidFill>
                  <a:srgbClr val="1155CC"/>
                </a:solidFill>
              </a:rPr>
              <a:t>INT</a:t>
            </a:r>
            <a:r>
              <a:rPr lang="pt-BR" sz="2000"/>
              <a:t>,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/>
              <a:t>	@vValorUnitario </a:t>
            </a:r>
            <a:r>
              <a:rPr lang="pt-BR" sz="2000">
                <a:solidFill>
                  <a:srgbClr val="1155CC"/>
                </a:solidFill>
              </a:rPr>
              <a:t>FLOAT</a:t>
            </a:r>
            <a:r>
              <a:rPr lang="pt-BR" sz="2000"/>
              <a:t>,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/>
              <a:t>	@vQuantidade </a:t>
            </a:r>
            <a:r>
              <a:rPr lang="pt-BR" sz="2000">
                <a:solidFill>
                  <a:srgbClr val="1155CC"/>
                </a:solidFill>
              </a:rPr>
              <a:t>INT</a:t>
            </a:r>
            <a:endParaRPr sz="20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1155CC"/>
                </a:solidFill>
              </a:rPr>
              <a:t>AS</a:t>
            </a:r>
            <a:endParaRPr sz="20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1155CC"/>
                </a:solidFill>
              </a:rPr>
              <a:t>BEGIN</a:t>
            </a:r>
            <a:endParaRPr sz="20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/>
              <a:t>	</a:t>
            </a:r>
            <a:r>
              <a:rPr lang="pt-BR" sz="2000">
                <a:solidFill>
                  <a:srgbClr val="1155CC"/>
                </a:solidFill>
              </a:rPr>
              <a:t>DECLARE </a:t>
            </a:r>
            <a:r>
              <a:rPr lang="pt-BR" sz="2000"/>
              <a:t>@vSubTotal </a:t>
            </a:r>
            <a:r>
              <a:rPr lang="pt-BR" sz="2000">
                <a:solidFill>
                  <a:srgbClr val="1155CC"/>
                </a:solidFill>
              </a:rPr>
              <a:t>FLOAT</a:t>
            </a:r>
            <a:r>
              <a:rPr lang="pt-BR" sz="2000"/>
              <a:t>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/>
              <a:t>	</a:t>
            </a:r>
            <a:r>
              <a:rPr lang="pt-BR" sz="2000">
                <a:solidFill>
                  <a:srgbClr val="1155CC"/>
                </a:solidFill>
              </a:rPr>
              <a:t>SET </a:t>
            </a:r>
            <a:r>
              <a:rPr lang="pt-BR" sz="2000"/>
              <a:t>@vSubTotal = @vValorUnitario * @vQuantidade;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/>
              <a:t>	</a:t>
            </a:r>
            <a:r>
              <a:rPr lang="pt-BR" sz="2000">
                <a:solidFill>
                  <a:srgbClr val="1155CC"/>
                </a:solidFill>
              </a:rPr>
              <a:t>INSERT INTO </a:t>
            </a:r>
            <a:r>
              <a:rPr lang="pt-BR" sz="2000"/>
              <a:t>fItens_Pedido(id_pedido, id_produto, valor_unitario, quantidade, subtotal)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/>
              <a:t>		</a:t>
            </a:r>
            <a:r>
              <a:rPr lang="pt-BR" sz="2000">
                <a:solidFill>
                  <a:srgbClr val="1155CC"/>
                </a:solidFill>
              </a:rPr>
              <a:t>VALUES </a:t>
            </a:r>
            <a:r>
              <a:rPr lang="pt-BR" sz="2000"/>
              <a:t>(@vIdPedido, @vIdproduto, @vValorUnitario, @vQuantidade, @vSubTotal);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/>
              <a:t>	</a:t>
            </a:r>
            <a:r>
              <a:rPr lang="pt-BR" sz="2000">
                <a:solidFill>
                  <a:srgbClr val="1155CC"/>
                </a:solidFill>
              </a:rPr>
              <a:t>SELECT </a:t>
            </a:r>
            <a:r>
              <a:rPr lang="pt-BR" sz="2000"/>
              <a:t>@vIdPedido = id_pedido </a:t>
            </a:r>
            <a:r>
              <a:rPr lang="pt-BR" sz="2000">
                <a:solidFill>
                  <a:srgbClr val="1155CC"/>
                </a:solidFill>
              </a:rPr>
              <a:t>from </a:t>
            </a:r>
            <a:r>
              <a:rPr lang="pt-BR" sz="2000"/>
              <a:t>fItens_Pedido </a:t>
            </a:r>
            <a:r>
              <a:rPr lang="pt-BR" sz="2000">
                <a:solidFill>
                  <a:srgbClr val="1155CC"/>
                </a:solidFill>
              </a:rPr>
              <a:t>WHERE </a:t>
            </a:r>
            <a:r>
              <a:rPr lang="pt-BR" sz="2000"/>
              <a:t>id_pedido = @vIdPedido;		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1155CC"/>
                </a:solidFill>
              </a:rPr>
              <a:t>END</a:t>
            </a:r>
            <a:r>
              <a:rPr lang="pt-BR" sz="2000"/>
              <a:t>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000">
                <a:solidFill>
                  <a:srgbClr val="1155CC"/>
                </a:solidFill>
              </a:rPr>
              <a:t>GO</a:t>
            </a:r>
            <a:endParaRPr sz="2000">
              <a:solidFill>
                <a:srgbClr val="1155CC"/>
              </a:solidFill>
            </a:endParaRPr>
          </a:p>
        </p:txBody>
      </p:sp>
      <p:sp>
        <p:nvSpPr>
          <p:cNvPr id="245" name="Google Shape;245;p30"/>
          <p:cNvSpPr txBox="1"/>
          <p:nvPr/>
        </p:nvSpPr>
        <p:spPr>
          <a:xfrm>
            <a:off x="1104275" y="9562"/>
            <a:ext cx="8412587" cy="1107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pt-BR" sz="66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Programação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1104275" y="9562"/>
            <a:ext cx="8412587" cy="1107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pt-BR" sz="66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Banco de Dados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-13439" y="2308337"/>
            <a:ext cx="12192000" cy="1754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Programação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111A2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Stored Procedures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/>
          <p:nvPr/>
        </p:nvSpPr>
        <p:spPr>
          <a:xfrm>
            <a:off x="3852996" y="-137860"/>
            <a:ext cx="44859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1"/>
          <p:cNvSpPr txBox="1"/>
          <p:nvPr/>
        </p:nvSpPr>
        <p:spPr>
          <a:xfrm>
            <a:off x="812800" y="1264424"/>
            <a:ext cx="111963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Chamando a Procedure: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66FF"/>
                </a:solidFill>
              </a:rPr>
              <a:t>exec </a:t>
            </a:r>
            <a:r>
              <a:rPr lang="pt-BR" sz="2000">
                <a:solidFill>
                  <a:schemeClr val="dk1"/>
                </a:solidFill>
              </a:rPr>
              <a:t>SP_Criar_Lista_Pedido 1,  8,  417.85, 3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000">
                <a:solidFill>
                  <a:srgbClr val="FF66FF"/>
                </a:solidFill>
              </a:rPr>
              <a:t>exec </a:t>
            </a:r>
            <a:r>
              <a:rPr lang="pt-BR" sz="2000">
                <a:solidFill>
                  <a:schemeClr val="dk1"/>
                </a:solidFill>
              </a:rPr>
              <a:t>SP_Criar_Lista_Pedido 2, 45, 135.64, 1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000">
                <a:solidFill>
                  <a:schemeClr val="dk1"/>
                </a:solidFill>
              </a:rPr>
              <a:t>id_pedido | id_produto | valor_unitario | quantidade | subtotal  |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000">
                <a:solidFill>
                  <a:schemeClr val="dk1"/>
                </a:solidFill>
              </a:rPr>
              <a:t>       1			8			417.85			3	      1253.55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</a:rPr>
              <a:t>	 2		     45     		135.64			1		  135.64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54" name="Google Shape;254;p31"/>
          <p:cNvSpPr txBox="1"/>
          <p:nvPr/>
        </p:nvSpPr>
        <p:spPr>
          <a:xfrm>
            <a:off x="1104275" y="9562"/>
            <a:ext cx="8412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pt-BR" sz="66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Programação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2"/>
          <p:cNvSpPr txBox="1"/>
          <p:nvPr/>
        </p:nvSpPr>
        <p:spPr>
          <a:xfrm>
            <a:off x="812800" y="1264424"/>
            <a:ext cx="11196320" cy="3970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Controle de Fluxo em Stored Procedures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Dentro das stored procedures, podemos usar estruturas de controle, como: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Condicional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LOOP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Laços de repetição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Laços baseados em condições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Seleção múltipla de valores</a:t>
            </a:r>
            <a:endParaRPr/>
          </a:p>
        </p:txBody>
      </p:sp>
      <p:sp>
        <p:nvSpPr>
          <p:cNvPr id="263" name="Google Shape;263;p32"/>
          <p:cNvSpPr txBox="1"/>
          <p:nvPr/>
        </p:nvSpPr>
        <p:spPr>
          <a:xfrm>
            <a:off x="1104275" y="9562"/>
            <a:ext cx="8412587" cy="1107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pt-BR" sz="66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Programação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3"/>
          <p:cNvSpPr txBox="1"/>
          <p:nvPr/>
        </p:nvSpPr>
        <p:spPr>
          <a:xfrm>
            <a:off x="812800" y="1264424"/>
            <a:ext cx="11196320" cy="46473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 com IF: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DELIMITER $$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CREATE</a:t>
            </a:r>
            <a:r>
              <a:rPr b="0" i="0" lang="pt-BR" sz="20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2000" u="none" cap="none" strike="noStrik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PROCEDURE</a:t>
            </a:r>
            <a:r>
              <a:rPr b="0" i="0" lang="pt-BR" sz="20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 verificar_cliente(</a:t>
            </a:r>
            <a:r>
              <a:rPr b="0" i="0" lang="pt-BR" sz="2000" u="none" cap="none" strike="noStrik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b="0" i="0" lang="pt-BR" sz="20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 cliente_id </a:t>
            </a:r>
            <a:r>
              <a:rPr b="0" i="0" lang="pt-BR" sz="2000" u="none" cap="none" strike="noStrike">
                <a:solidFill>
                  <a:srgbClr val="B8B4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pt-BR" sz="20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    IF </a:t>
            </a:r>
            <a:r>
              <a:rPr b="0" i="0" lang="pt-BR" sz="2000" u="none" cap="none" strike="noStrik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EXISTS</a:t>
            </a:r>
            <a:r>
              <a:rPr b="0" i="0" lang="pt-BR" sz="20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0" lang="pt-BR" sz="2000" u="none" cap="none" strike="noStrik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pt-BR" sz="20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2000" u="none" cap="none" strike="noStrike">
                <a:solidFill>
                  <a:srgbClr val="B8B4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pt-BR" sz="20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2000" u="none" cap="none" strike="noStrik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pt-BR" sz="20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 clientes </a:t>
            </a:r>
            <a:r>
              <a:rPr b="0" i="0" lang="pt-BR" sz="2000" u="none" cap="none" strike="noStrik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pt-BR" sz="20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 id = cliente_id) </a:t>
            </a:r>
            <a:r>
              <a:rPr b="0" i="0" lang="pt-BR" sz="2000" u="none" cap="none" strike="noStrik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pt-BR" sz="2000" u="none" cap="none" strike="noStrik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pt-BR" sz="20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2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'Cliente encontrado' </a:t>
            </a:r>
            <a:r>
              <a:rPr b="0" i="0" lang="pt-BR" sz="2000" u="none" cap="none" strike="noStrik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b="0" i="0" lang="pt-BR" sz="20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 Status;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pt-BR" sz="2000" u="none" cap="none" strike="noStrik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pt-BR" sz="2000" u="none" cap="none" strike="noStrik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pt-BR" sz="20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2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'Cliente não encontrado' </a:t>
            </a:r>
            <a:r>
              <a:rPr b="0" i="0" lang="pt-BR" sz="2000" u="none" cap="none" strike="noStrik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b="0" i="0" lang="pt-BR" sz="20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 Status;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pt-BR" sz="2000" u="none" cap="none" strike="noStrik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r>
              <a:rPr b="0" i="0" lang="pt-BR" sz="20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 IF;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r>
              <a:rPr b="0" i="0" lang="pt-BR" sz="20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$$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DELIMITER ;</a:t>
            </a:r>
            <a:endParaRPr/>
          </a:p>
        </p:txBody>
      </p:sp>
      <p:sp>
        <p:nvSpPr>
          <p:cNvPr id="272" name="Google Shape;272;p33"/>
          <p:cNvSpPr txBox="1"/>
          <p:nvPr/>
        </p:nvSpPr>
        <p:spPr>
          <a:xfrm>
            <a:off x="1104275" y="9562"/>
            <a:ext cx="8412587" cy="1107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pt-BR" sz="66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Programação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4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" name="Google Shape;27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4"/>
          <p:cNvSpPr txBox="1"/>
          <p:nvPr/>
        </p:nvSpPr>
        <p:spPr>
          <a:xfrm>
            <a:off x="812800" y="1264424"/>
            <a:ext cx="11196320" cy="11387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Chamando a Procedure: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CALL </a:t>
            </a:r>
            <a:r>
              <a:rPr b="0" i="0" lang="pt-BR" sz="20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verificar_cliente(</a:t>
            </a:r>
            <a:r>
              <a:rPr b="0" i="0" lang="pt-BR" sz="2000" u="none" cap="none" strike="noStrike">
                <a:solidFill>
                  <a:srgbClr val="B8B4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pt-BR" sz="20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</p:txBody>
      </p:sp>
      <p:sp>
        <p:nvSpPr>
          <p:cNvPr id="281" name="Google Shape;281;p34"/>
          <p:cNvSpPr txBox="1"/>
          <p:nvPr/>
        </p:nvSpPr>
        <p:spPr>
          <a:xfrm>
            <a:off x="1104275" y="9562"/>
            <a:ext cx="8412587" cy="1107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pt-BR" sz="66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Programação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5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5"/>
          <p:cNvSpPr txBox="1"/>
          <p:nvPr/>
        </p:nvSpPr>
        <p:spPr>
          <a:xfrm>
            <a:off x="812800" y="1264424"/>
            <a:ext cx="11196320" cy="5262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</a:t>
            </a:r>
            <a:r>
              <a:rPr b="1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Atualizando e Deletando Stored Procedures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for necessário atualizar ou excluir uma stored procedure: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Alterando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uma procedure (geralmente você cria uma nova versão):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DELIMITER $$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CREATE PROCEDURE </a:t>
            </a:r>
            <a:r>
              <a:rPr b="0" i="0" lang="pt-BR" sz="24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nova_procedura( 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   	 -- Código alterado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r>
              <a:rPr b="0" i="0" lang="pt-BR" sz="24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$$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DELIMITER ;</a:t>
            </a:r>
            <a:endParaRPr/>
          </a:p>
        </p:txBody>
      </p:sp>
      <p:sp>
        <p:nvSpPr>
          <p:cNvPr id="290" name="Google Shape;290;p35"/>
          <p:cNvSpPr txBox="1"/>
          <p:nvPr/>
        </p:nvSpPr>
        <p:spPr>
          <a:xfrm>
            <a:off x="1104275" y="9562"/>
            <a:ext cx="8412587" cy="1107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pt-BR" sz="66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Programação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6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6"/>
          <p:cNvSpPr txBox="1"/>
          <p:nvPr/>
        </p:nvSpPr>
        <p:spPr>
          <a:xfrm>
            <a:off x="812800" y="1264424"/>
            <a:ext cx="11196320" cy="1815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Deletando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uma procedure:</a:t>
            </a:r>
            <a:endParaRPr/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DROP</a:t>
            </a:r>
            <a:r>
              <a:rPr b="0" i="0" lang="pt-BR" sz="28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2800" u="none" cap="none" strike="noStrik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PROCEDURE</a:t>
            </a:r>
            <a:r>
              <a:rPr b="0" i="0" lang="pt-BR" sz="28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 nome_da_procedura;</a:t>
            </a:r>
            <a:endParaRPr b="0" i="0" sz="2800" u="none" cap="none" strike="noStrike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6"/>
          <p:cNvSpPr txBox="1"/>
          <p:nvPr/>
        </p:nvSpPr>
        <p:spPr>
          <a:xfrm>
            <a:off x="1104275" y="9562"/>
            <a:ext cx="8412587" cy="1107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pt-BR" sz="66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Programação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7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5" name="Google Shape;30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7"/>
          <p:cNvSpPr txBox="1"/>
          <p:nvPr/>
        </p:nvSpPr>
        <p:spPr>
          <a:xfrm>
            <a:off x="812800" y="1264424"/>
            <a:ext cx="11196320" cy="2677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 Exemplo Completo de Stored Procedure com Parâmetros, Controle e Saída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Vamos combinar diversos conceitos para criar um exemplo mais completo.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7"/>
          <p:cNvSpPr txBox="1"/>
          <p:nvPr/>
        </p:nvSpPr>
        <p:spPr>
          <a:xfrm>
            <a:off x="1104275" y="9562"/>
            <a:ext cx="8412587" cy="1107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pt-BR" sz="66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Programação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8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4" name="Google Shape;31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8"/>
          <p:cNvSpPr txBox="1"/>
          <p:nvPr/>
        </p:nvSpPr>
        <p:spPr>
          <a:xfrm>
            <a:off x="812800" y="1091704"/>
            <a:ext cx="11196320" cy="56322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DELIMITER $$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CREATE PROCEDURE </a:t>
            </a:r>
            <a:r>
              <a:rPr b="0" i="0" lang="pt-BR" sz="18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atualizar_email_cliente(</a:t>
            </a:r>
            <a:r>
              <a:rPr b="0" i="0" lang="pt-BR" sz="1800" u="none" cap="none" strike="noStrik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b="0" i="0" lang="pt-BR" sz="18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 cliente_id </a:t>
            </a:r>
            <a:r>
              <a:rPr b="0" i="0" lang="pt-BR" sz="1800" u="none" cap="none" strike="noStrike">
                <a:solidFill>
                  <a:srgbClr val="B8B4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pt-BR" sz="18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pt-BR" sz="1800" u="none" cap="none" strike="noStrik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b="0" i="0" lang="pt-BR" sz="18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 novo_email </a:t>
            </a:r>
            <a:r>
              <a:rPr b="0" i="0" lang="pt-BR" sz="1800" u="none" cap="none" strike="noStrike">
                <a:solidFill>
                  <a:srgbClr val="B8B400"/>
                </a:solidFill>
                <a:latin typeface="Arial"/>
                <a:ea typeface="Arial"/>
                <a:cs typeface="Arial"/>
                <a:sym typeface="Arial"/>
              </a:rPr>
              <a:t>VARCHAR</a:t>
            </a:r>
            <a:r>
              <a:rPr b="0" i="0" lang="pt-BR" sz="18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pt-BR" sz="1800" u="none" cap="none" strike="noStrike">
                <a:solidFill>
                  <a:srgbClr val="B8B4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b="0" i="0" lang="pt-BR" sz="18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), </a:t>
            </a:r>
            <a:r>
              <a:rPr b="0" i="0" lang="pt-BR" sz="1800" u="none" cap="none" strike="noStrik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b="0" i="0" lang="pt-BR" sz="18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 status </a:t>
            </a:r>
            <a:r>
              <a:rPr b="0" i="0" lang="pt-BR" sz="1800" u="none" cap="none" strike="noStrike">
                <a:solidFill>
                  <a:srgbClr val="B8B4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pt-BR" sz="18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pt-BR" sz="1800" u="none" cap="none" strike="noStrik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DECLARE</a:t>
            </a:r>
            <a:r>
              <a:rPr b="0" i="0" lang="pt-BR" sz="18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 cliente_existe </a:t>
            </a:r>
            <a:r>
              <a:rPr b="0" i="0" lang="pt-BR" sz="1800" u="none" cap="none" strike="noStrike">
                <a:solidFill>
                  <a:srgbClr val="B8B4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pt-BR" sz="18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    -- Verificar se o cliente existe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pt-BR" sz="1800" u="none" cap="none" strike="noStrik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pt-BR" sz="18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1800" u="none" cap="none" strike="noStrike">
                <a:solidFill>
                  <a:srgbClr val="B8B400"/>
                </a:solidFill>
                <a:latin typeface="Arial"/>
                <a:ea typeface="Arial"/>
                <a:cs typeface="Arial"/>
                <a:sym typeface="Arial"/>
              </a:rPr>
              <a:t>COUNT</a:t>
            </a:r>
            <a:r>
              <a:rPr b="0" i="0" lang="pt-BR" sz="18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(*) </a:t>
            </a:r>
            <a:r>
              <a:rPr b="0" i="0" lang="pt-BR" sz="1800" u="none" cap="none" strike="noStrik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INTO</a:t>
            </a:r>
            <a:r>
              <a:rPr b="0" i="0" lang="pt-BR" sz="18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 cliente_existe </a:t>
            </a:r>
            <a:r>
              <a:rPr b="0" i="0" lang="pt-BR" sz="1800" u="none" cap="none" strike="noStrik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pt-BR" sz="18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 clientes </a:t>
            </a:r>
            <a:r>
              <a:rPr b="0" i="0" lang="pt-BR" sz="1800" u="none" cap="none" strike="noStrik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pt-BR" sz="18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 id = cliente_id;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    IF cliente_existe &gt; </a:t>
            </a:r>
            <a:r>
              <a:rPr b="0" i="0" lang="pt-BR" sz="1800" u="none" cap="none" strike="noStrike">
                <a:solidFill>
                  <a:srgbClr val="B8B400"/>
                </a:solidFill>
                <a:latin typeface="Arial"/>
                <a:ea typeface="Arial"/>
                <a:cs typeface="Arial"/>
                <a:sym typeface="Arial"/>
              </a:rPr>
              <a:t>0 </a:t>
            </a:r>
            <a:r>
              <a:rPr b="0" i="0" lang="pt-BR" sz="1800" u="none" cap="none" strike="noStrik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        -- Atualiza o email</a:t>
            </a:r>
            <a:endParaRPr b="0" i="0" sz="1800" u="none" cap="none" strike="noStrike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pt-BR" sz="1800" u="none" cap="none" strike="noStrik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UPDATE</a:t>
            </a:r>
            <a:r>
              <a:rPr b="0" i="0" lang="pt-BR" sz="18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 clientes </a:t>
            </a:r>
            <a:r>
              <a:rPr b="0" i="0" lang="pt-BR" sz="1800" u="none" cap="none" strike="noStrik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r>
              <a:rPr b="0" i="0" lang="pt-BR" sz="18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 email = novo_email </a:t>
            </a:r>
            <a:r>
              <a:rPr b="0" i="0" lang="pt-BR" sz="1800" u="none" cap="none" strike="noStrik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pt-BR" sz="18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 id = cliente_id;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        SET status = </a:t>
            </a:r>
            <a:r>
              <a:rPr b="0" i="0" lang="pt-BR" sz="1800" u="none" cap="none" strike="noStrike">
                <a:solidFill>
                  <a:srgbClr val="B8B4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pt-BR" sz="18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;  -- Sucesso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pt-BR" sz="1800" u="none" cap="none" strike="noStrik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pt-BR" sz="1800" u="none" cap="none" strike="noStrik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r>
              <a:rPr b="0" i="0" lang="pt-BR" sz="18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 status = </a:t>
            </a:r>
            <a:r>
              <a:rPr b="0" i="0" lang="pt-BR" sz="1800" u="none" cap="none" strike="noStrike">
                <a:solidFill>
                  <a:srgbClr val="B8B4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pt-BR" sz="18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;  -- Cliente não encontrado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pt-BR" sz="1800" u="none" cap="none" strike="noStrik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r>
              <a:rPr b="0" i="0" lang="pt-BR" sz="18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 IF;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r>
              <a:rPr b="0" i="0" lang="pt-BR" sz="18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$$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DELIMITER ;</a:t>
            </a:r>
            <a:endParaRPr/>
          </a:p>
        </p:txBody>
      </p:sp>
      <p:sp>
        <p:nvSpPr>
          <p:cNvPr id="317" name="Google Shape;317;p38"/>
          <p:cNvSpPr txBox="1"/>
          <p:nvPr/>
        </p:nvSpPr>
        <p:spPr>
          <a:xfrm>
            <a:off x="1104275" y="9562"/>
            <a:ext cx="8412587" cy="1107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pt-BR" sz="66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Programação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9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3" name="Google Shape;32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9"/>
          <p:cNvSpPr txBox="1"/>
          <p:nvPr/>
        </p:nvSpPr>
        <p:spPr>
          <a:xfrm>
            <a:off x="812800" y="1264424"/>
            <a:ext cx="11196320" cy="24621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Chamando a procedure: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 atualizar_email_cliente(2, 'maria.novo@exemplo.com', @status);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@status;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9"/>
          <p:cNvSpPr txBox="1"/>
          <p:nvPr/>
        </p:nvSpPr>
        <p:spPr>
          <a:xfrm>
            <a:off x="1104275" y="9562"/>
            <a:ext cx="8412587" cy="1107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pt-BR" sz="66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Programação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0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0"/>
          <p:cNvSpPr txBox="1"/>
          <p:nvPr/>
        </p:nvSpPr>
        <p:spPr>
          <a:xfrm>
            <a:off x="812800" y="1264424"/>
            <a:ext cx="11196320" cy="3970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10. Exercícios para Prática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Criar uma stored procedure para listar todos os clientes que tenham um nome específico.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Criar uma stored procedure para atualizar o nome de um cliente com base no id e retornar uma mensagem de sucesso ou falha.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Criar uma stored procedure que receba um valor de entrada e retorne a quantidade de clientes cadastrados com email contendo esse valor.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40"/>
          <p:cNvSpPr txBox="1"/>
          <p:nvPr/>
        </p:nvSpPr>
        <p:spPr>
          <a:xfrm>
            <a:off x="1104275" y="9562"/>
            <a:ext cx="8412587" cy="1107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pt-BR" sz="66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Programação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812800" y="1264424"/>
            <a:ext cx="11196320" cy="2246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Entender o conceito de stored procedures (procedimentos armazenados), sua aplicação e como utilizá-las em sistemas de banco de dados, como o MySQL ou o SQL Server.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1104275" y="9562"/>
            <a:ext cx="8412587" cy="1107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pt-BR" sz="66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Programação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1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1" name="Google Shape;34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41"/>
          <p:cNvSpPr txBox="1"/>
          <p:nvPr/>
        </p:nvSpPr>
        <p:spPr>
          <a:xfrm>
            <a:off x="812800" y="1264424"/>
            <a:ext cx="11196320" cy="5047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9. Conclusão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stored procedures são uma ferramenta poderosa no gerenciamento de bancos de dados, permitindo centralizar e otimizar a lógica do banco, melhorar a segurança e o desempenho, além de proporcionar maior controle sobre as operações de dados. Elas podem ser usadas para validações, manipulação de dados, automação de tarefas e muito mais.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Compreender como e quando utilizá-las é essencial para se tornar um desenvolvedor de banco de dados eficiente e produzir sistemas robustos.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41"/>
          <p:cNvSpPr txBox="1"/>
          <p:nvPr/>
        </p:nvSpPr>
        <p:spPr>
          <a:xfrm>
            <a:off x="1104275" y="9562"/>
            <a:ext cx="8412587" cy="1107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pt-BR" sz="66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Programação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2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Google Shape;35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/>
          <p:nvPr/>
        </p:nvSpPr>
        <p:spPr>
          <a:xfrm>
            <a:off x="812800" y="1264424"/>
            <a:ext cx="11196320" cy="31085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b="1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que são Stored Procedures?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Stored Procedure (procedimento armazenado) é um conjunto de instruções SQL que são armazenadas e executadas no banco de dados. Elas podem ser utilizadas para encapsular lógica de negócios, manipulação de dados ou automação de tarefas repetitivas. São muito úteis para: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1104275" y="9562"/>
            <a:ext cx="8412587" cy="1107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pt-BR" sz="66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Programação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 txBox="1"/>
          <p:nvPr/>
        </p:nvSpPr>
        <p:spPr>
          <a:xfrm>
            <a:off x="812800" y="1264424"/>
            <a:ext cx="11196320" cy="4832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b="1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que são Stored Procedures?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Reduzir a complexidade do código: Ao encapsular uma lógica em uma única rotina, evitamos repetição.</a:t>
            </a:r>
            <a:endParaRPr/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Melhorar o desempenho: Como as stored procedures ficam armazenadas no banco, elas são pré-compiladas, o que pode reduzir o tempo de execução.</a:t>
            </a:r>
            <a:endParaRPr/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Segurança: Elas podem ser usadas para restringir o acesso direto às tabelas, oferecendo uma camada de segurança.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1104275" y="9562"/>
            <a:ext cx="8412587" cy="1107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pt-BR" sz="66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Programação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7"/>
          <p:cNvSpPr txBox="1"/>
          <p:nvPr/>
        </p:nvSpPr>
        <p:spPr>
          <a:xfrm>
            <a:off x="812800" y="1264424"/>
            <a:ext cx="11196320" cy="4832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Vantagens das Stored Procedures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Desempenho: Como a lógica é pré-compilada, a execução é geralmente mais rápida do que a execução de múltiplos comandos SQL separados.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Segurança: Usuários podem ser autorizados a executar apenas stored procedures sem precisar de acesso direto às tabelas.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Reusabilidade: Uma vez criadas, podem ser reutilizadas em diversos lugares do sistema.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Manutenção: Facilita a manutenção e alteração de código, pois a lógica é centralizada no banco de dados.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1104275" y="9562"/>
            <a:ext cx="8412587" cy="1107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pt-BR" sz="66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Programação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8"/>
          <p:cNvSpPr txBox="1"/>
          <p:nvPr/>
        </p:nvSpPr>
        <p:spPr>
          <a:xfrm>
            <a:off x="812800" y="1264424"/>
            <a:ext cx="11196320" cy="4401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Estrutura de uma Stored Procedure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Uma stored procedure é criada com a seguinte estrutura básica: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CREATE PROCEDURE </a:t>
            </a:r>
            <a:r>
              <a:rPr b="0" i="0" lang="pt-BR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nome_da_procedure(parâmetros)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pt-BR" sz="2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--Código SQL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END;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1104275" y="9562"/>
            <a:ext cx="8412587" cy="1107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pt-BR" sz="66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Programação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9"/>
          <p:cNvSpPr txBox="1"/>
          <p:nvPr/>
        </p:nvSpPr>
        <p:spPr>
          <a:xfrm>
            <a:off x="812800" y="1264424"/>
            <a:ext cx="11196300" cy="48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Componentes: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PROCEDURE: comando para criar a stored procedure.nome_da_procedur</a:t>
            </a:r>
            <a:r>
              <a:rPr lang="pt-BR" sz="2800"/>
              <a:t>e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/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nome que a procedure vai ter no banco de dados.</a:t>
            </a:r>
            <a:endParaRPr/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parâmetros: variáveis que a procedure pode receber (opcional).</a:t>
            </a:r>
            <a:endParaRPr/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BEGIN ... END: bloco que contém as instruções SQL a serem executadas.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1104275" y="9562"/>
            <a:ext cx="8412587" cy="1107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pt-BR" sz="66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Programação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0"/>
          <p:cNvSpPr txBox="1"/>
          <p:nvPr/>
        </p:nvSpPr>
        <p:spPr>
          <a:xfrm>
            <a:off x="812800" y="1264424"/>
            <a:ext cx="111963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Exemplo Simples de Stored Procedure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Vamos criar uma stored procedure simples no </a:t>
            </a:r>
            <a:r>
              <a:rPr lang="pt-BR" sz="2800"/>
              <a:t>SQL Server 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retornar todos os registros de uma tabela chamada clientes.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1104275" y="9562"/>
            <a:ext cx="8412587" cy="1107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pt-BR" sz="66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Programação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