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slide" Target="slides/slide21.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5b25c7736_1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d5b25c7736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d5b25c7736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2d5b25c7736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5b25c7736_1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d5b25c7736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5b25c7736_1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d5b25c7736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5b25c7736_1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d5b25c7736_1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d5b25c7736_1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d5b25c7736_1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2" name="Shape 72"/>
        <p:cNvGrpSpPr/>
        <p:nvPr/>
      </p:nvGrpSpPr>
      <p:grpSpPr>
        <a:xfrm>
          <a:off x="0" y="0"/>
          <a:ext cx="0" cy="0"/>
          <a:chOff x="0" y="0"/>
          <a:chExt cx="0" cy="0"/>
        </a:xfrm>
      </p:grpSpPr>
      <p:sp>
        <p:nvSpPr>
          <p:cNvPr id="73" name="Google Shape;73;p1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4" name="Shape 34"/>
        <p:cNvGrpSpPr/>
        <p:nvPr/>
      </p:nvGrpSpPr>
      <p:grpSpPr>
        <a:xfrm>
          <a:off x="0" y="0"/>
          <a:ext cx="0" cy="0"/>
          <a:chOff x="0" y="0"/>
          <a:chExt cx="0" cy="0"/>
        </a:xfrm>
      </p:grpSpPr>
      <p:sp>
        <p:nvSpPr>
          <p:cNvPr id="35" name="Google Shape;35;p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48" name="Shape 48"/>
        <p:cNvGrpSpPr/>
        <p:nvPr/>
      </p:nvGrpSpPr>
      <p:grpSpPr>
        <a:xfrm>
          <a:off x="0" y="0"/>
          <a:ext cx="0" cy="0"/>
          <a:chOff x="0" y="0"/>
          <a:chExt cx="0" cy="0"/>
        </a:xfrm>
      </p:grpSpPr>
      <p:sp>
        <p:nvSpPr>
          <p:cNvPr id="49" name="Google Shape;4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2" name="Shape 52"/>
        <p:cNvGrpSpPr/>
        <p:nvPr/>
      </p:nvGrpSpPr>
      <p:grpSpPr>
        <a:xfrm>
          <a:off x="0" y="0"/>
          <a:ext cx="0" cy="0"/>
          <a:chOff x="0" y="0"/>
          <a:chExt cx="0" cy="0"/>
        </a:xfrm>
      </p:grpSpPr>
      <p:sp>
        <p:nvSpPr>
          <p:cNvPr id="53" name="Google Shape;53;p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p:nvPr>
            <p:ph idx="2" type="pic"/>
          </p:nvPr>
        </p:nvSpPr>
        <p:spPr>
          <a:xfrm>
            <a:off x="5183188" y="987425"/>
            <a:ext cx="6172200" cy="4873625"/>
          </a:xfrm>
          <a:prstGeom prst="rect">
            <a:avLst/>
          </a:prstGeom>
          <a:noFill/>
          <a:ln>
            <a:noFill/>
          </a:ln>
        </p:spPr>
      </p:sp>
      <p:sp>
        <p:nvSpPr>
          <p:cNvPr id="62" name="Google Shape;62;p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6" name="Shape 66"/>
        <p:cNvGrpSpPr/>
        <p:nvPr/>
      </p:nvGrpSpPr>
      <p:grpSpPr>
        <a:xfrm>
          <a:off x="0" y="0"/>
          <a:ext cx="0" cy="0"/>
          <a:chOff x="0" y="0"/>
          <a:chExt cx="0" cy="0"/>
        </a:xfrm>
      </p:grpSpPr>
      <p:sp>
        <p:nvSpPr>
          <p:cNvPr id="67" name="Google Shape;67;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2"/>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83" name="Google Shape;83;p1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61" name="Google Shape;161;p21"/>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62" name="Google Shape;162;p21"/>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63" name="Google Shape;163;p21"/>
          <p:cNvSpPr txBox="1"/>
          <p:nvPr/>
        </p:nvSpPr>
        <p:spPr>
          <a:xfrm>
            <a:off x="812800" y="1264425"/>
            <a:ext cx="11196300" cy="4740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4. Exemplo de Trigger no SQL Server</a:t>
            </a:r>
            <a:r>
              <a:rPr b="0" i="0" lang="pt-BR" sz="2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Vamos criar um</a:t>
            </a:r>
            <a:r>
              <a:rPr lang="pt-BR" sz="2800"/>
              <a:t>a</a:t>
            </a:r>
            <a:r>
              <a:rPr b="0" i="0" lang="pt-BR" sz="2800" u="none" cap="none" strike="noStrike">
                <a:solidFill>
                  <a:srgbClr val="000000"/>
                </a:solidFill>
                <a:latin typeface="Arial"/>
                <a:ea typeface="Arial"/>
                <a:cs typeface="Arial"/>
                <a:sym typeface="Arial"/>
              </a:rPr>
              <a:t> trigger para </a:t>
            </a:r>
            <a:r>
              <a:rPr lang="pt-BR" sz="2800"/>
              <a:t>atualizar o Saldo em uma tabela</a:t>
            </a:r>
            <a:endParaRPr sz="2800"/>
          </a:p>
          <a:p>
            <a:pPr indent="0" lvl="0" marL="0" marR="0" rtl="0" algn="l">
              <a:lnSpc>
                <a:spcPct val="100000"/>
              </a:lnSpc>
              <a:spcBef>
                <a:spcPts val="0"/>
              </a:spcBef>
              <a:spcAft>
                <a:spcPts val="0"/>
              </a:spcAft>
              <a:buNone/>
            </a:pPr>
            <a:r>
              <a:rPr lang="pt-BR" sz="2800"/>
              <a:t>Saldo_Valores_Venda</a:t>
            </a:r>
            <a:endParaRPr sz="28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4.1 Tabelas </a:t>
            </a:r>
            <a:r>
              <a:rPr b="1" i="0" lang="pt-BR" sz="2800" u="none" cap="none" strike="noStrike">
                <a:solidFill>
                  <a:srgbClr val="000000"/>
                </a:solidFill>
                <a:latin typeface="Arial"/>
                <a:ea typeface="Arial"/>
                <a:cs typeface="Arial"/>
                <a:sym typeface="Arial"/>
              </a:rPr>
              <a:t>de Exemplo: </a:t>
            </a:r>
            <a:r>
              <a:rPr lang="pt-BR" sz="2800">
                <a:solidFill>
                  <a:schemeClr val="dk1"/>
                </a:solidFill>
              </a:rPr>
              <a:t>Saldo_Valores_Venda</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pt-BR" sz="3000">
                <a:solidFill>
                  <a:srgbClr val="1155CC"/>
                </a:solidFill>
              </a:rPr>
              <a:t>CREATE TABLE </a:t>
            </a:r>
            <a:r>
              <a:rPr lang="pt-BR" sz="3000">
                <a:solidFill>
                  <a:srgbClr val="888888"/>
                </a:solidFill>
              </a:rPr>
              <a:t>Saldo_Valores_Venda(</a:t>
            </a:r>
            <a:endParaRPr sz="3000">
              <a:solidFill>
                <a:srgbClr val="888888"/>
              </a:solidFill>
            </a:endParaRPr>
          </a:p>
          <a:p>
            <a:pPr indent="0" lvl="0" marL="0" rtl="0" algn="l">
              <a:spcBef>
                <a:spcPts val="0"/>
              </a:spcBef>
              <a:spcAft>
                <a:spcPts val="0"/>
              </a:spcAft>
              <a:buClr>
                <a:schemeClr val="dk1"/>
              </a:buClr>
              <a:buSzPts val="1100"/>
              <a:buFont typeface="Arial"/>
              <a:buNone/>
            </a:pPr>
            <a:r>
              <a:rPr lang="pt-BR" sz="3000">
                <a:solidFill>
                  <a:srgbClr val="888888"/>
                </a:solidFill>
              </a:rPr>
              <a:t>id_saldo_vendas</a:t>
            </a:r>
            <a:r>
              <a:rPr lang="pt-BR" sz="3000">
                <a:solidFill>
                  <a:srgbClr val="FF66CC"/>
                </a:solidFill>
              </a:rPr>
              <a:t> </a:t>
            </a:r>
            <a:r>
              <a:rPr lang="pt-BR" sz="3000">
                <a:solidFill>
                  <a:srgbClr val="1155CC"/>
                </a:solidFill>
              </a:rPr>
              <a:t>INTEGER IDENTITY</a:t>
            </a:r>
            <a:r>
              <a:rPr lang="pt-BR" sz="3000">
                <a:solidFill>
                  <a:srgbClr val="757070"/>
                </a:solidFill>
              </a:rPr>
              <a:t>(1,1),</a:t>
            </a:r>
            <a:endParaRPr sz="30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757070"/>
                </a:solidFill>
              </a:rPr>
              <a:t>data_ultima_movimentacao</a:t>
            </a:r>
            <a:r>
              <a:rPr lang="pt-BR" sz="3000">
                <a:solidFill>
                  <a:srgbClr val="FF66CC"/>
                </a:solidFill>
              </a:rPr>
              <a:t> </a:t>
            </a:r>
            <a:r>
              <a:rPr lang="pt-BR" sz="3000">
                <a:solidFill>
                  <a:srgbClr val="1155CC"/>
                </a:solidFill>
              </a:rPr>
              <a:t>DATETIME</a:t>
            </a:r>
            <a:r>
              <a:rPr lang="pt-BR" sz="3000">
                <a:solidFill>
                  <a:srgbClr val="757070"/>
                </a:solidFill>
              </a:rPr>
              <a:t>,</a:t>
            </a:r>
            <a:endParaRPr sz="3000">
              <a:solidFill>
                <a:srgbClr val="757070"/>
              </a:solidFill>
            </a:endParaRPr>
          </a:p>
          <a:p>
            <a:pPr indent="0" lvl="0" marL="0" rtl="0" algn="l">
              <a:spcBef>
                <a:spcPts val="0"/>
              </a:spcBef>
              <a:spcAft>
                <a:spcPts val="0"/>
              </a:spcAft>
              <a:buSzPts val="1100"/>
              <a:buNone/>
            </a:pPr>
            <a:r>
              <a:rPr lang="pt-BR" sz="3000">
                <a:solidFill>
                  <a:srgbClr val="757070"/>
                </a:solidFill>
              </a:rPr>
              <a:t>valor_saldo</a:t>
            </a:r>
            <a:r>
              <a:rPr lang="pt-BR" sz="3000">
                <a:solidFill>
                  <a:srgbClr val="FF66CC"/>
                </a:solidFill>
              </a:rPr>
              <a:t> </a:t>
            </a:r>
            <a:r>
              <a:rPr lang="pt-BR" sz="3000">
                <a:solidFill>
                  <a:srgbClr val="1155CC"/>
                </a:solidFill>
              </a:rPr>
              <a:t>NUMERIC</a:t>
            </a:r>
            <a:r>
              <a:rPr lang="pt-BR" sz="3000">
                <a:solidFill>
                  <a:srgbClr val="757070"/>
                </a:solidFill>
              </a:rPr>
              <a:t>(12,2))</a:t>
            </a:r>
            <a:endParaRPr b="0" i="0" sz="3000" u="none" cap="none" strike="noStrike">
              <a:solidFill>
                <a:srgbClr val="757070"/>
              </a:solidFill>
              <a:latin typeface="Arial"/>
              <a:ea typeface="Arial"/>
              <a:cs typeface="Arial"/>
              <a:sym typeface="Arial"/>
            </a:endParaRPr>
          </a:p>
        </p:txBody>
      </p:sp>
      <p:sp>
        <p:nvSpPr>
          <p:cNvPr id="164" name="Google Shape;164;p21"/>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nvSpPr>
        <p:spPr>
          <a:xfrm>
            <a:off x="3852996" y="-137860"/>
            <a:ext cx="4485900" cy="209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70" name="Google Shape;170;p22"/>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71" name="Google Shape;171;p22"/>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72" name="Google Shape;172;p22"/>
          <p:cNvSpPr txBox="1"/>
          <p:nvPr/>
        </p:nvSpPr>
        <p:spPr>
          <a:xfrm>
            <a:off x="812800" y="1264425"/>
            <a:ext cx="11196300" cy="455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4.</a:t>
            </a:r>
            <a:r>
              <a:rPr b="1" lang="pt-BR" sz="2800"/>
              <a:t>2</a:t>
            </a:r>
            <a:r>
              <a:rPr b="1" i="0" lang="pt-BR" sz="2800" u="none" cap="none" strike="noStrike">
                <a:solidFill>
                  <a:srgbClr val="000000"/>
                </a:solidFill>
                <a:latin typeface="Arial"/>
                <a:ea typeface="Arial"/>
                <a:cs typeface="Arial"/>
                <a:sym typeface="Arial"/>
              </a:rPr>
              <a:t> Tabelas de Exemplo: </a:t>
            </a:r>
            <a:r>
              <a:rPr lang="pt-BR" sz="2800">
                <a:solidFill>
                  <a:schemeClr val="dk1"/>
                </a:solidFill>
              </a:rPr>
              <a:t>Venda</a:t>
            </a:r>
            <a:endParaRPr/>
          </a:p>
          <a:p>
            <a:pPr indent="0" lvl="0" marL="0" marR="0" rtl="0" algn="l">
              <a:lnSpc>
                <a:spcPct val="100000"/>
              </a:lnSpc>
              <a:spcBef>
                <a:spcPts val="0"/>
              </a:spcBef>
              <a:spcAft>
                <a:spcPts val="0"/>
              </a:spcAft>
              <a:buNone/>
            </a:pPr>
            <a:r>
              <a:t/>
            </a:r>
            <a:endParaRPr sz="2800"/>
          </a:p>
          <a:p>
            <a:pPr indent="0" lvl="0" marL="0" marR="0" rtl="0" algn="l">
              <a:lnSpc>
                <a:spcPct val="100000"/>
              </a:lnSpc>
              <a:spcBef>
                <a:spcPts val="0"/>
              </a:spcBef>
              <a:spcAft>
                <a:spcPts val="0"/>
              </a:spcAft>
              <a:buNone/>
            </a:pPr>
            <a:r>
              <a:rPr lang="pt-BR" sz="2400">
                <a:solidFill>
                  <a:srgbClr val="1155CC"/>
                </a:solidFill>
              </a:rPr>
              <a:t>CREATE TABLE</a:t>
            </a:r>
            <a:r>
              <a:rPr lang="pt-BR" sz="2400">
                <a:solidFill>
                  <a:srgbClr val="757070"/>
                </a:solidFill>
              </a:rPr>
              <a:t> Vendas(</a:t>
            </a:r>
            <a:endParaRPr sz="24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757070"/>
                </a:solidFill>
              </a:rPr>
              <a:t>id_venda </a:t>
            </a:r>
            <a:r>
              <a:rPr lang="pt-BR" sz="3000">
                <a:solidFill>
                  <a:srgbClr val="1155CC"/>
                </a:solidFill>
              </a:rPr>
              <a:t>INT IDENTITY</a:t>
            </a:r>
            <a:r>
              <a:rPr lang="pt-BR" sz="3000">
                <a:solidFill>
                  <a:srgbClr val="757070"/>
                </a:solidFill>
              </a:rPr>
              <a:t>(1,1),</a:t>
            </a:r>
            <a:endParaRPr sz="30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757070"/>
                </a:solidFill>
              </a:rPr>
              <a:t>id_cliente </a:t>
            </a:r>
            <a:r>
              <a:rPr lang="pt-BR" sz="3000">
                <a:solidFill>
                  <a:srgbClr val="1155CC"/>
                </a:solidFill>
              </a:rPr>
              <a:t>INT</a:t>
            </a:r>
            <a:r>
              <a:rPr lang="pt-BR" sz="3000">
                <a:solidFill>
                  <a:srgbClr val="757070"/>
                </a:solidFill>
              </a:rPr>
              <a:t>,</a:t>
            </a:r>
            <a:endParaRPr sz="30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757070"/>
                </a:solidFill>
              </a:rPr>
              <a:t>id_produto </a:t>
            </a:r>
            <a:r>
              <a:rPr lang="pt-BR" sz="3000">
                <a:solidFill>
                  <a:srgbClr val="1155CC"/>
                </a:solidFill>
              </a:rPr>
              <a:t>INT</a:t>
            </a:r>
            <a:r>
              <a:rPr lang="pt-BR" sz="3000">
                <a:solidFill>
                  <a:srgbClr val="757070"/>
                </a:solidFill>
              </a:rPr>
              <a:t>,</a:t>
            </a:r>
            <a:endParaRPr sz="30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757070"/>
                </a:solidFill>
              </a:rPr>
              <a:t>quantidade </a:t>
            </a:r>
            <a:r>
              <a:rPr lang="pt-BR" sz="3000">
                <a:solidFill>
                  <a:srgbClr val="1155CC"/>
                </a:solidFill>
              </a:rPr>
              <a:t>INT</a:t>
            </a:r>
            <a:r>
              <a:rPr lang="pt-BR" sz="3000">
                <a:solidFill>
                  <a:srgbClr val="757070"/>
                </a:solidFill>
              </a:rPr>
              <a:t>,</a:t>
            </a:r>
            <a:endParaRPr sz="30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757070"/>
                </a:solidFill>
              </a:rPr>
              <a:t>valor_total </a:t>
            </a:r>
            <a:r>
              <a:rPr lang="pt-BR" sz="3000">
                <a:solidFill>
                  <a:srgbClr val="1155CC"/>
                </a:solidFill>
              </a:rPr>
              <a:t>NUMERIC</a:t>
            </a:r>
            <a:r>
              <a:rPr lang="pt-BR" sz="3000">
                <a:solidFill>
                  <a:srgbClr val="757070"/>
                </a:solidFill>
              </a:rPr>
              <a:t>(12,2),</a:t>
            </a:r>
            <a:endParaRPr sz="30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757070"/>
                </a:solidFill>
              </a:rPr>
              <a:t>data_venda </a:t>
            </a:r>
            <a:r>
              <a:rPr lang="pt-BR" sz="3000">
                <a:solidFill>
                  <a:srgbClr val="1155CC"/>
                </a:solidFill>
              </a:rPr>
              <a:t>DATETIME</a:t>
            </a:r>
            <a:endParaRPr sz="3000">
              <a:solidFill>
                <a:srgbClr val="1155CC"/>
              </a:solidFill>
            </a:endParaRPr>
          </a:p>
          <a:p>
            <a:pPr indent="0" lvl="0" marL="0" rtl="0" algn="l">
              <a:spcBef>
                <a:spcPts val="0"/>
              </a:spcBef>
              <a:spcAft>
                <a:spcPts val="0"/>
              </a:spcAft>
              <a:buSzPts val="1100"/>
              <a:buNone/>
            </a:pPr>
            <a:r>
              <a:rPr lang="pt-BR" sz="3000">
                <a:solidFill>
                  <a:srgbClr val="757070"/>
                </a:solidFill>
              </a:rPr>
              <a:t>)</a:t>
            </a:r>
            <a:endParaRPr sz="3000">
              <a:solidFill>
                <a:srgbClr val="757070"/>
              </a:solidFill>
            </a:endParaRPr>
          </a:p>
        </p:txBody>
      </p:sp>
      <p:sp>
        <p:nvSpPr>
          <p:cNvPr id="173" name="Google Shape;173;p22"/>
          <p:cNvSpPr txBox="1"/>
          <p:nvPr/>
        </p:nvSpPr>
        <p:spPr>
          <a:xfrm>
            <a:off x="1104275" y="9562"/>
            <a:ext cx="84126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nvSpPr>
        <p:spPr>
          <a:xfrm>
            <a:off x="3852996" y="-137860"/>
            <a:ext cx="4485900" cy="209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79" name="Google Shape;179;p23"/>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80" name="Google Shape;180;p23"/>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81" name="Google Shape;181;p23"/>
          <p:cNvSpPr txBox="1"/>
          <p:nvPr/>
        </p:nvSpPr>
        <p:spPr>
          <a:xfrm>
            <a:off x="812800" y="1264425"/>
            <a:ext cx="11196300" cy="523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4.</a:t>
            </a:r>
            <a:r>
              <a:rPr b="1" lang="pt-BR" sz="2800"/>
              <a:t>3</a:t>
            </a:r>
            <a:r>
              <a:rPr b="1" i="0" lang="pt-BR" sz="2800" u="none" cap="none" strike="noStrike">
                <a:solidFill>
                  <a:srgbClr val="000000"/>
                </a:solidFill>
                <a:latin typeface="Arial"/>
                <a:ea typeface="Arial"/>
                <a:cs typeface="Arial"/>
                <a:sym typeface="Arial"/>
              </a:rPr>
              <a:t> T</a:t>
            </a:r>
            <a:r>
              <a:rPr b="1" lang="pt-BR" sz="2800"/>
              <a:t>rigger para atualizar saldo financeiro</a:t>
            </a:r>
            <a:endParaRPr sz="2800"/>
          </a:p>
          <a:p>
            <a:pPr indent="0" lvl="0" marL="0" marR="0" rtl="0" algn="l">
              <a:lnSpc>
                <a:spcPct val="100000"/>
              </a:lnSpc>
              <a:spcBef>
                <a:spcPts val="0"/>
              </a:spcBef>
              <a:spcAft>
                <a:spcPts val="0"/>
              </a:spcAft>
              <a:buNone/>
            </a:pPr>
            <a:r>
              <a:rPr lang="pt-BR" sz="1800">
                <a:solidFill>
                  <a:srgbClr val="1155CC"/>
                </a:solidFill>
              </a:rPr>
              <a:t>CREATE TRIGGER </a:t>
            </a:r>
            <a:r>
              <a:rPr lang="pt-BR" sz="1800">
                <a:solidFill>
                  <a:srgbClr val="757070"/>
                </a:solidFill>
              </a:rPr>
              <a:t>TRG_Atualiza_Saldo</a:t>
            </a:r>
            <a:endParaRPr sz="1800">
              <a:solidFill>
                <a:srgbClr val="757070"/>
              </a:solidFill>
            </a:endParaRPr>
          </a:p>
          <a:p>
            <a:pPr indent="0" lvl="0" marL="0" rtl="0" algn="l">
              <a:spcBef>
                <a:spcPts val="0"/>
              </a:spcBef>
              <a:spcAft>
                <a:spcPts val="0"/>
              </a:spcAft>
              <a:buSzPts val="1100"/>
              <a:buNone/>
            </a:pPr>
            <a:r>
              <a:rPr lang="pt-BR" sz="1800">
                <a:solidFill>
                  <a:srgbClr val="1155CC"/>
                </a:solidFill>
              </a:rPr>
              <a:t>ON </a:t>
            </a:r>
            <a:r>
              <a:rPr lang="pt-BR" sz="1800">
                <a:solidFill>
                  <a:srgbClr val="757070"/>
                </a:solidFill>
              </a:rPr>
              <a:t>Vendas</a:t>
            </a:r>
            <a:endParaRPr sz="1800">
              <a:solidFill>
                <a:srgbClr val="757070"/>
              </a:solidFill>
            </a:endParaRPr>
          </a:p>
          <a:p>
            <a:pPr indent="0" lvl="0" marL="0" rtl="0" algn="l">
              <a:spcBef>
                <a:spcPts val="0"/>
              </a:spcBef>
              <a:spcAft>
                <a:spcPts val="0"/>
              </a:spcAft>
              <a:buSzPts val="1100"/>
              <a:buNone/>
            </a:pPr>
            <a:r>
              <a:rPr lang="pt-BR" sz="1800">
                <a:solidFill>
                  <a:srgbClr val="1155CC"/>
                </a:solidFill>
              </a:rPr>
              <a:t>FOR INSERT</a:t>
            </a:r>
            <a:endParaRPr sz="1800">
              <a:solidFill>
                <a:srgbClr val="757070"/>
              </a:solidFill>
            </a:endParaRPr>
          </a:p>
          <a:p>
            <a:pPr indent="0" lvl="0" marL="0" rtl="0" algn="l">
              <a:spcBef>
                <a:spcPts val="0"/>
              </a:spcBef>
              <a:spcAft>
                <a:spcPts val="0"/>
              </a:spcAft>
              <a:buSzPts val="1100"/>
              <a:buNone/>
            </a:pPr>
            <a:r>
              <a:rPr lang="pt-BR" sz="1800">
                <a:solidFill>
                  <a:srgbClr val="1155CC"/>
                </a:solidFill>
              </a:rPr>
              <a:t>AS</a:t>
            </a:r>
            <a:r>
              <a:rPr lang="pt-BR" sz="1800">
                <a:solidFill>
                  <a:srgbClr val="757070"/>
                </a:solidFill>
              </a:rPr>
              <a:t>,</a:t>
            </a:r>
            <a:endParaRPr sz="1800">
              <a:solidFill>
                <a:srgbClr val="757070"/>
              </a:solidFill>
            </a:endParaRPr>
          </a:p>
          <a:p>
            <a:pPr indent="0" lvl="0" marL="0" rtl="0" algn="l">
              <a:spcBef>
                <a:spcPts val="0"/>
              </a:spcBef>
              <a:spcAft>
                <a:spcPts val="0"/>
              </a:spcAft>
              <a:buSzPts val="1100"/>
              <a:buNone/>
            </a:pPr>
            <a:r>
              <a:rPr lang="pt-BR" sz="1800">
                <a:solidFill>
                  <a:srgbClr val="1155CC"/>
                </a:solidFill>
              </a:rPr>
              <a:t>BEGIN</a:t>
            </a:r>
            <a:r>
              <a:rPr lang="pt-BR" sz="1800">
                <a:solidFill>
                  <a:srgbClr val="757070"/>
                </a:solidFill>
              </a:rPr>
              <a:t>,</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DECLARE </a:t>
            </a:r>
            <a:r>
              <a:rPr lang="pt-BR" sz="1800">
                <a:solidFill>
                  <a:srgbClr val="757070"/>
                </a:solidFill>
              </a:rPr>
              <a:t>@Saldo_Atual </a:t>
            </a:r>
            <a:r>
              <a:rPr lang="pt-BR" sz="1800">
                <a:solidFill>
                  <a:srgbClr val="1155CC"/>
                </a:solidFill>
              </a:rPr>
              <a:t>AS NUMERIC</a:t>
            </a:r>
            <a:r>
              <a:rPr lang="pt-BR" sz="1800">
                <a:solidFill>
                  <a:srgbClr val="757070"/>
                </a:solidFill>
              </a:rPr>
              <a:t>(12,2)</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DECLARE </a:t>
            </a:r>
            <a:r>
              <a:rPr lang="pt-BR" sz="1800">
                <a:solidFill>
                  <a:srgbClr val="757070"/>
                </a:solidFill>
              </a:rPr>
              <a:t>@Valor_Venda </a:t>
            </a:r>
            <a:r>
              <a:rPr lang="pt-BR" sz="1800">
                <a:solidFill>
                  <a:srgbClr val="1155CC"/>
                </a:solidFill>
              </a:rPr>
              <a:t>AS NUMERIC</a:t>
            </a:r>
            <a:r>
              <a:rPr lang="pt-BR" sz="1800">
                <a:solidFill>
                  <a:srgbClr val="757070"/>
                </a:solidFill>
              </a:rPr>
              <a:t>(12,2)</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DECLARE </a:t>
            </a:r>
            <a:r>
              <a:rPr lang="pt-BR" sz="1800">
                <a:solidFill>
                  <a:srgbClr val="757070"/>
                </a:solidFill>
              </a:rPr>
              <a:t>@Novo_Saldo </a:t>
            </a:r>
            <a:r>
              <a:rPr lang="pt-BR" sz="1800">
                <a:solidFill>
                  <a:srgbClr val="1155CC"/>
                </a:solidFill>
              </a:rPr>
              <a:t>AS NUMERIC</a:t>
            </a:r>
            <a:r>
              <a:rPr lang="pt-BR" sz="1800">
                <a:solidFill>
                  <a:srgbClr val="757070"/>
                </a:solidFill>
              </a:rPr>
              <a:t>(12,2)</a:t>
            </a:r>
            <a:endParaRPr sz="1800">
              <a:solidFill>
                <a:srgbClr val="757070"/>
              </a:solidFill>
            </a:endParaRPr>
          </a:p>
          <a:p>
            <a:pPr indent="457200" lvl="0" marL="0" rtl="0" algn="l">
              <a:spcBef>
                <a:spcPts val="0"/>
              </a:spcBef>
              <a:spcAft>
                <a:spcPts val="0"/>
              </a:spcAft>
              <a:buSzPts val="1100"/>
              <a:buNone/>
            </a:pPr>
            <a:r>
              <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SELECT </a:t>
            </a:r>
            <a:r>
              <a:rPr lang="pt-BR" sz="1800">
                <a:solidFill>
                  <a:srgbClr val="757070"/>
                </a:solidFill>
              </a:rPr>
              <a:t>@Saldo_Atual = (</a:t>
            </a:r>
            <a:r>
              <a:rPr lang="pt-BR" sz="1800">
                <a:solidFill>
                  <a:srgbClr val="1155CC"/>
                </a:solidFill>
              </a:rPr>
              <a:t>SELECT</a:t>
            </a:r>
            <a:r>
              <a:rPr lang="pt-BR" sz="1800">
                <a:solidFill>
                  <a:srgbClr val="757070"/>
                </a:solidFill>
              </a:rPr>
              <a:t> </a:t>
            </a:r>
            <a:r>
              <a:rPr lang="pt-BR" sz="1800">
                <a:solidFill>
                  <a:srgbClr val="1155CC"/>
                </a:solidFill>
              </a:rPr>
              <a:t>TOP </a:t>
            </a:r>
            <a:r>
              <a:rPr lang="pt-BR" sz="1800">
                <a:solidFill>
                  <a:srgbClr val="757070"/>
                </a:solidFill>
              </a:rPr>
              <a:t>1 Valor_Saldo </a:t>
            </a:r>
            <a:r>
              <a:rPr lang="pt-BR" sz="1800">
                <a:solidFill>
                  <a:srgbClr val="1155CC"/>
                </a:solidFill>
              </a:rPr>
              <a:t>FROM </a:t>
            </a:r>
            <a:r>
              <a:rPr lang="pt-BR" sz="1800">
                <a:solidFill>
                  <a:srgbClr val="757070"/>
                </a:solidFill>
              </a:rPr>
              <a:t>Saldo_Valores_Venda </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ORDER BY </a:t>
            </a:r>
            <a:r>
              <a:rPr lang="pt-BR" sz="1800">
                <a:solidFill>
                  <a:srgbClr val="757070"/>
                </a:solidFill>
              </a:rPr>
              <a:t>data_ultima_movimentacao </a:t>
            </a:r>
            <a:r>
              <a:rPr lang="pt-BR" sz="1800">
                <a:solidFill>
                  <a:srgbClr val="1155CC"/>
                </a:solidFill>
              </a:rPr>
              <a:t>DESC</a:t>
            </a:r>
            <a:r>
              <a:rPr lang="pt-BR" sz="1800">
                <a:solidFill>
                  <a:srgbClr val="757070"/>
                </a:solidFill>
              </a:rPr>
              <a:t>)</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SELECT </a:t>
            </a:r>
            <a:r>
              <a:rPr lang="pt-BR" sz="1800">
                <a:solidFill>
                  <a:srgbClr val="757070"/>
                </a:solidFill>
              </a:rPr>
              <a:t>@Valor_Venda = Valor_Total </a:t>
            </a:r>
            <a:r>
              <a:rPr lang="pt-BR" sz="1800">
                <a:solidFill>
                  <a:srgbClr val="1155CC"/>
                </a:solidFill>
              </a:rPr>
              <a:t>FROM </a:t>
            </a:r>
            <a:r>
              <a:rPr lang="pt-BR" sz="1800">
                <a:solidFill>
                  <a:srgbClr val="757070"/>
                </a:solidFill>
              </a:rPr>
              <a:t>INSERTED</a:t>
            </a:r>
            <a:endParaRPr sz="1800">
              <a:solidFill>
                <a:srgbClr val="757070"/>
              </a:solidFill>
            </a:endParaRPr>
          </a:p>
          <a:p>
            <a:pPr indent="0" lvl="0" marL="0" rtl="0" algn="l">
              <a:spcBef>
                <a:spcPts val="0"/>
              </a:spcBef>
              <a:spcAft>
                <a:spcPts val="0"/>
              </a:spcAft>
              <a:buSzPts val="1100"/>
              <a:buNone/>
            </a:pPr>
            <a:r>
              <a:t/>
            </a:r>
            <a:endParaRPr sz="1800">
              <a:solidFill>
                <a:srgbClr val="757070"/>
              </a:solidFill>
            </a:endParaRPr>
          </a:p>
          <a:p>
            <a:pPr indent="457200" lvl="0" marL="0" rtl="0" algn="l">
              <a:spcBef>
                <a:spcPts val="0"/>
              </a:spcBef>
              <a:spcAft>
                <a:spcPts val="0"/>
              </a:spcAft>
              <a:buClr>
                <a:schemeClr val="dk1"/>
              </a:buClr>
              <a:buSzPts val="1100"/>
              <a:buFont typeface="Arial"/>
              <a:buNone/>
            </a:pPr>
            <a:r>
              <a:rPr lang="pt-BR" sz="1800">
                <a:solidFill>
                  <a:srgbClr val="1155CC"/>
                </a:solidFill>
              </a:rPr>
              <a:t>SELECT</a:t>
            </a:r>
            <a:r>
              <a:rPr lang="pt-BR" sz="1800">
                <a:solidFill>
                  <a:srgbClr val="757070"/>
                </a:solidFill>
              </a:rPr>
              <a:t>@Novo_Saldo = @Valor_Venda + @Saldo_Atual</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INSERT INTO </a:t>
            </a:r>
            <a:r>
              <a:rPr lang="pt-BR" sz="1800">
                <a:solidFill>
                  <a:srgbClr val="757070"/>
                </a:solidFill>
              </a:rPr>
              <a:t>Saldo_Valores_Venda </a:t>
            </a:r>
            <a:r>
              <a:rPr lang="pt-BR" sz="1800">
                <a:solidFill>
                  <a:srgbClr val="1155CC"/>
                </a:solidFill>
              </a:rPr>
              <a:t>VALUES</a:t>
            </a:r>
            <a:r>
              <a:rPr lang="pt-BR" sz="1800">
                <a:solidFill>
                  <a:srgbClr val="757070"/>
                </a:solidFill>
              </a:rPr>
              <a:t>(</a:t>
            </a:r>
            <a:r>
              <a:rPr lang="pt-BR" sz="1800">
                <a:solidFill>
                  <a:srgbClr val="FF66CC"/>
                </a:solidFill>
              </a:rPr>
              <a:t>GETDATE</a:t>
            </a:r>
            <a:r>
              <a:rPr lang="pt-BR" sz="1800">
                <a:solidFill>
                  <a:srgbClr val="757070"/>
                </a:solidFill>
              </a:rPr>
              <a:t>( ),@Novo_Saldo)</a:t>
            </a:r>
            <a:endParaRPr sz="1800">
              <a:solidFill>
                <a:srgbClr val="1155CC"/>
              </a:solidFill>
            </a:endParaRPr>
          </a:p>
          <a:p>
            <a:pPr indent="0" lvl="0" marL="0" rtl="0" algn="l">
              <a:spcBef>
                <a:spcPts val="0"/>
              </a:spcBef>
              <a:spcAft>
                <a:spcPts val="0"/>
              </a:spcAft>
              <a:buSzPts val="1100"/>
              <a:buNone/>
            </a:pPr>
            <a:r>
              <a:rPr lang="pt-BR" sz="1800">
                <a:solidFill>
                  <a:srgbClr val="1155CC"/>
                </a:solidFill>
              </a:rPr>
              <a:t>END</a:t>
            </a:r>
            <a:endParaRPr sz="1800">
              <a:solidFill>
                <a:srgbClr val="1155CC"/>
              </a:solidFill>
            </a:endParaRPr>
          </a:p>
          <a:p>
            <a:pPr indent="0" lvl="0" marL="0" rtl="0" algn="l">
              <a:spcBef>
                <a:spcPts val="0"/>
              </a:spcBef>
              <a:spcAft>
                <a:spcPts val="0"/>
              </a:spcAft>
              <a:buSzPts val="1100"/>
              <a:buNone/>
            </a:pPr>
            <a:r>
              <a:rPr lang="pt-BR" sz="1800">
                <a:solidFill>
                  <a:srgbClr val="1155CC"/>
                </a:solidFill>
              </a:rPr>
              <a:t>GO</a:t>
            </a:r>
            <a:endParaRPr sz="1800">
              <a:solidFill>
                <a:srgbClr val="1155CC"/>
              </a:solidFill>
            </a:endParaRPr>
          </a:p>
        </p:txBody>
      </p:sp>
      <p:sp>
        <p:nvSpPr>
          <p:cNvPr id="182" name="Google Shape;182;p23"/>
          <p:cNvSpPr txBox="1"/>
          <p:nvPr/>
        </p:nvSpPr>
        <p:spPr>
          <a:xfrm>
            <a:off x="1104275" y="9562"/>
            <a:ext cx="84126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nvSpPr>
        <p:spPr>
          <a:xfrm>
            <a:off x="3852996" y="-137860"/>
            <a:ext cx="4485900" cy="209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88" name="Google Shape;188;p24"/>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89" name="Google Shape;189;p24"/>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90" name="Google Shape;190;p24"/>
          <p:cNvSpPr txBox="1"/>
          <p:nvPr/>
        </p:nvSpPr>
        <p:spPr>
          <a:xfrm>
            <a:off x="812800" y="1264424"/>
            <a:ext cx="11196300" cy="440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pt-BR" sz="2800"/>
              <a:t>Disparo da TRIGGER</a:t>
            </a:r>
            <a:r>
              <a:rPr b="1" i="0" lang="pt-BR" sz="2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1" i="0" sz="2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lang="pt-BR" sz="2800">
                <a:solidFill>
                  <a:srgbClr val="1155CC"/>
                </a:solidFill>
              </a:rPr>
              <a:t>SELECT</a:t>
            </a:r>
            <a:r>
              <a:rPr lang="pt-BR" sz="2800"/>
              <a:t>* </a:t>
            </a:r>
            <a:r>
              <a:rPr lang="pt-BR" sz="2800">
                <a:solidFill>
                  <a:srgbClr val="1155CC"/>
                </a:solidFill>
              </a:rPr>
              <a:t>FROM </a:t>
            </a:r>
            <a:r>
              <a:rPr lang="pt-BR" sz="2800"/>
              <a:t>Vendas</a:t>
            </a:r>
            <a:endParaRPr sz="2800"/>
          </a:p>
          <a:p>
            <a:pPr indent="0" lvl="0" marL="457200" marR="0" rtl="0" algn="l">
              <a:lnSpc>
                <a:spcPct val="100000"/>
              </a:lnSpc>
              <a:spcBef>
                <a:spcPts val="0"/>
              </a:spcBef>
              <a:spcAft>
                <a:spcPts val="0"/>
              </a:spcAft>
              <a:buNone/>
            </a:pPr>
            <a:r>
              <a:rPr lang="pt-BR" sz="2800">
                <a:solidFill>
                  <a:srgbClr val="1155CC"/>
                </a:solidFill>
              </a:rPr>
              <a:t>SELECT </a:t>
            </a:r>
            <a:r>
              <a:rPr lang="pt-BR" sz="2800"/>
              <a:t>* </a:t>
            </a:r>
            <a:r>
              <a:rPr lang="pt-BR" sz="2800">
                <a:solidFill>
                  <a:srgbClr val="1155CC"/>
                </a:solidFill>
              </a:rPr>
              <a:t>FROM </a:t>
            </a:r>
            <a:r>
              <a:rPr lang="pt-BR" sz="2800"/>
              <a:t>Saldo_Valores_Vendas</a:t>
            </a:r>
            <a:endParaRPr sz="2800"/>
          </a:p>
          <a:p>
            <a:pPr indent="0" lvl="0" marL="457200" marR="0" rtl="0" algn="l">
              <a:lnSpc>
                <a:spcPct val="100000"/>
              </a:lnSpc>
              <a:spcBef>
                <a:spcPts val="0"/>
              </a:spcBef>
              <a:spcAft>
                <a:spcPts val="0"/>
              </a:spcAft>
              <a:buNone/>
            </a:pPr>
            <a:r>
              <a:t/>
            </a:r>
            <a:endParaRPr sz="2800"/>
          </a:p>
          <a:p>
            <a:pPr indent="0" lvl="0" marL="457200" marR="0" rtl="0" algn="l">
              <a:lnSpc>
                <a:spcPct val="100000"/>
              </a:lnSpc>
              <a:spcBef>
                <a:spcPts val="0"/>
              </a:spcBef>
              <a:spcAft>
                <a:spcPts val="0"/>
              </a:spcAft>
              <a:buNone/>
            </a:pPr>
            <a:r>
              <a:rPr lang="pt-BR" sz="2800">
                <a:solidFill>
                  <a:srgbClr val="1155CC"/>
                </a:solidFill>
              </a:rPr>
              <a:t>INSERT INTO </a:t>
            </a:r>
            <a:r>
              <a:rPr lang="pt-BR" sz="2800"/>
              <a:t>Vendas </a:t>
            </a:r>
            <a:r>
              <a:rPr lang="pt-BR" sz="2800">
                <a:solidFill>
                  <a:srgbClr val="1155CC"/>
                </a:solidFill>
              </a:rPr>
              <a:t>VALUES</a:t>
            </a:r>
            <a:r>
              <a:rPr lang="pt-BR" sz="2800"/>
              <a:t>(1, 1, 5, 45.50, </a:t>
            </a:r>
            <a:r>
              <a:rPr lang="pt-BR" sz="2800">
                <a:solidFill>
                  <a:srgbClr val="FF66CC"/>
                </a:solidFill>
              </a:rPr>
              <a:t>GETDATE</a:t>
            </a:r>
            <a:r>
              <a:rPr lang="pt-BR" sz="2800"/>
              <a:t>())</a:t>
            </a:r>
            <a:endParaRPr sz="2800"/>
          </a:p>
          <a:p>
            <a:pPr indent="0" lvl="0" marL="457200" marR="0" rtl="0" algn="l">
              <a:lnSpc>
                <a:spcPct val="100000"/>
              </a:lnSpc>
              <a:spcBef>
                <a:spcPts val="0"/>
              </a:spcBef>
              <a:spcAft>
                <a:spcPts val="0"/>
              </a:spcAft>
              <a:buNone/>
            </a:pPr>
            <a:r>
              <a:t/>
            </a:r>
            <a:endParaRPr sz="2800"/>
          </a:p>
          <a:p>
            <a:pPr indent="0" lvl="0" marL="457200" rtl="0" algn="l">
              <a:spcBef>
                <a:spcPts val="0"/>
              </a:spcBef>
              <a:spcAft>
                <a:spcPts val="0"/>
              </a:spcAft>
              <a:buClr>
                <a:schemeClr val="dk1"/>
              </a:buClr>
              <a:buSzPts val="1100"/>
              <a:buFont typeface="Arial"/>
              <a:buNone/>
            </a:pPr>
            <a:r>
              <a:rPr lang="pt-BR" sz="2800">
                <a:solidFill>
                  <a:srgbClr val="1155CC"/>
                </a:solidFill>
              </a:rPr>
              <a:t>SELECT</a:t>
            </a:r>
            <a:r>
              <a:rPr lang="pt-BR" sz="2800">
                <a:solidFill>
                  <a:schemeClr val="dk1"/>
                </a:solidFill>
              </a:rPr>
              <a:t>* </a:t>
            </a:r>
            <a:r>
              <a:rPr lang="pt-BR" sz="2800">
                <a:solidFill>
                  <a:srgbClr val="1155CC"/>
                </a:solidFill>
              </a:rPr>
              <a:t>FROM </a:t>
            </a:r>
            <a:r>
              <a:rPr lang="pt-BR" sz="2800">
                <a:solidFill>
                  <a:schemeClr val="dk1"/>
                </a:solidFill>
              </a:rPr>
              <a:t>Vendas</a:t>
            </a:r>
            <a:endParaRPr sz="2800"/>
          </a:p>
          <a:p>
            <a:pPr indent="0" lvl="0" marL="457200" rtl="0" algn="l">
              <a:spcBef>
                <a:spcPts val="0"/>
              </a:spcBef>
              <a:spcAft>
                <a:spcPts val="0"/>
              </a:spcAft>
              <a:buClr>
                <a:schemeClr val="dk1"/>
              </a:buClr>
              <a:buSzPts val="1100"/>
              <a:buFont typeface="Arial"/>
              <a:buNone/>
            </a:pPr>
            <a:r>
              <a:rPr lang="pt-BR" sz="2800">
                <a:solidFill>
                  <a:srgbClr val="1155CC"/>
                </a:solidFill>
              </a:rPr>
              <a:t>SELECT </a:t>
            </a:r>
            <a:r>
              <a:rPr lang="pt-BR" sz="2800">
                <a:solidFill>
                  <a:schemeClr val="dk1"/>
                </a:solidFill>
              </a:rPr>
              <a:t>* </a:t>
            </a:r>
            <a:r>
              <a:rPr lang="pt-BR" sz="2800">
                <a:solidFill>
                  <a:srgbClr val="1155CC"/>
                </a:solidFill>
              </a:rPr>
              <a:t>FROM </a:t>
            </a:r>
            <a:r>
              <a:rPr lang="pt-BR" sz="2800">
                <a:solidFill>
                  <a:schemeClr val="dk1"/>
                </a:solidFill>
              </a:rPr>
              <a:t>Saldo_Valores_Vendas</a:t>
            </a:r>
            <a:endParaRPr sz="2800"/>
          </a:p>
          <a:p>
            <a:pPr indent="0" lvl="0" marL="457200" marR="0" rtl="0" algn="l">
              <a:lnSpc>
                <a:spcPct val="100000"/>
              </a:lnSpc>
              <a:spcBef>
                <a:spcPts val="0"/>
              </a:spcBef>
              <a:spcAft>
                <a:spcPts val="0"/>
              </a:spcAft>
              <a:buNone/>
            </a:pPr>
            <a:r>
              <a:t/>
            </a:r>
            <a:endParaRPr sz="2800"/>
          </a:p>
        </p:txBody>
      </p:sp>
      <p:sp>
        <p:nvSpPr>
          <p:cNvPr id="191" name="Google Shape;191;p24"/>
          <p:cNvSpPr txBox="1"/>
          <p:nvPr/>
        </p:nvSpPr>
        <p:spPr>
          <a:xfrm>
            <a:off x="1104275" y="9562"/>
            <a:ext cx="84126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nvSpPr>
        <p:spPr>
          <a:xfrm>
            <a:off x="3852996" y="-137860"/>
            <a:ext cx="4485900" cy="209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97" name="Google Shape;197;p25"/>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98" name="Google Shape;198;p25"/>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99" name="Google Shape;199;p25"/>
          <p:cNvSpPr txBox="1"/>
          <p:nvPr/>
        </p:nvSpPr>
        <p:spPr>
          <a:xfrm>
            <a:off x="812800" y="1264425"/>
            <a:ext cx="11196300" cy="5233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4. Exemplo de Trigger no SQL Server</a:t>
            </a:r>
            <a:r>
              <a:rPr b="0" i="0" lang="pt-BR" sz="2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Vamos criar um</a:t>
            </a:r>
            <a:r>
              <a:rPr lang="pt-BR" sz="2800"/>
              <a:t>a</a:t>
            </a:r>
            <a:r>
              <a:rPr b="0" i="0" lang="pt-BR" sz="2800" u="none" cap="none" strike="noStrike">
                <a:solidFill>
                  <a:srgbClr val="000000"/>
                </a:solidFill>
                <a:latin typeface="Arial"/>
                <a:ea typeface="Arial"/>
                <a:cs typeface="Arial"/>
                <a:sym typeface="Arial"/>
              </a:rPr>
              <a:t> trigger para </a:t>
            </a:r>
            <a:r>
              <a:rPr lang="pt-BR" sz="2800"/>
              <a:t>registrar os logs de Venda</a:t>
            </a:r>
            <a:endParaRPr sz="2800"/>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4.1 Tabelas de Exemplo: </a:t>
            </a:r>
            <a:r>
              <a:rPr lang="pt-BR" sz="2800">
                <a:solidFill>
                  <a:schemeClr val="dk1"/>
                </a:solidFill>
              </a:rPr>
              <a:t>Logs_Venda</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pt-BR" sz="3000">
                <a:solidFill>
                  <a:srgbClr val="1155CC"/>
                </a:solidFill>
              </a:rPr>
              <a:t>CREATE TABLE </a:t>
            </a:r>
            <a:r>
              <a:rPr lang="pt-BR" sz="3000">
                <a:solidFill>
                  <a:srgbClr val="757070"/>
                </a:solidFill>
              </a:rPr>
              <a:t>Logs_Venda(</a:t>
            </a:r>
            <a:endParaRPr sz="30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757070"/>
                </a:solidFill>
              </a:rPr>
              <a:t>id_log_venda</a:t>
            </a:r>
            <a:r>
              <a:rPr lang="pt-BR" sz="3000">
                <a:solidFill>
                  <a:srgbClr val="1155CC"/>
                </a:solidFill>
              </a:rPr>
              <a:t> INTEGER IDENTITY</a:t>
            </a:r>
            <a:r>
              <a:rPr lang="pt-BR" sz="3000">
                <a:solidFill>
                  <a:srgbClr val="757070"/>
                </a:solidFill>
              </a:rPr>
              <a:t>(1,1),</a:t>
            </a:r>
            <a:endParaRPr sz="30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757070"/>
                </a:solidFill>
              </a:rPr>
              <a:t>data_log</a:t>
            </a:r>
            <a:r>
              <a:rPr lang="pt-BR" sz="3000">
                <a:solidFill>
                  <a:srgbClr val="1155CC"/>
                </a:solidFill>
              </a:rPr>
              <a:t> DATETIME,</a:t>
            </a:r>
            <a:endParaRPr sz="3000">
              <a:solidFill>
                <a:srgbClr val="1155CC"/>
              </a:solidFill>
            </a:endParaRPr>
          </a:p>
          <a:p>
            <a:pPr indent="0" lvl="0" marL="0" rtl="0" algn="l">
              <a:spcBef>
                <a:spcPts val="0"/>
              </a:spcBef>
              <a:spcAft>
                <a:spcPts val="0"/>
              </a:spcAft>
              <a:buClr>
                <a:schemeClr val="dk1"/>
              </a:buClr>
              <a:buSzPts val="1100"/>
              <a:buFont typeface="Arial"/>
              <a:buNone/>
            </a:pPr>
            <a:r>
              <a:rPr lang="pt-BR" sz="3000">
                <a:solidFill>
                  <a:srgbClr val="757070"/>
                </a:solidFill>
              </a:rPr>
              <a:t>descricao</a:t>
            </a:r>
            <a:r>
              <a:rPr lang="pt-BR" sz="3000">
                <a:solidFill>
                  <a:srgbClr val="1155CC"/>
                </a:solidFill>
              </a:rPr>
              <a:t> VARCHAR</a:t>
            </a:r>
            <a:r>
              <a:rPr lang="pt-BR" sz="3000">
                <a:solidFill>
                  <a:srgbClr val="757070"/>
                </a:solidFill>
              </a:rPr>
              <a:t>(200))</a:t>
            </a:r>
            <a:endParaRPr sz="3000">
              <a:solidFill>
                <a:srgbClr val="757070"/>
              </a:solidFill>
            </a:endParaRPr>
          </a:p>
          <a:p>
            <a:pPr indent="0" lvl="0" marL="0" rtl="0" algn="l">
              <a:spcBef>
                <a:spcPts val="0"/>
              </a:spcBef>
              <a:spcAft>
                <a:spcPts val="0"/>
              </a:spcAft>
              <a:buClr>
                <a:schemeClr val="dk1"/>
              </a:buClr>
              <a:buSzPts val="1100"/>
              <a:buFont typeface="Arial"/>
              <a:buNone/>
            </a:pPr>
            <a:r>
              <a:rPr lang="pt-BR" sz="3000">
                <a:solidFill>
                  <a:srgbClr val="1155CC"/>
                </a:solidFill>
              </a:rPr>
              <a:t>GO</a:t>
            </a:r>
            <a:endParaRPr sz="3000">
              <a:solidFill>
                <a:srgbClr val="1155CC"/>
              </a:solidFill>
            </a:endParaRPr>
          </a:p>
          <a:p>
            <a:pPr indent="0" lvl="0" marL="0" rtl="0" algn="l">
              <a:spcBef>
                <a:spcPts val="0"/>
              </a:spcBef>
              <a:spcAft>
                <a:spcPts val="0"/>
              </a:spcAft>
              <a:buSzPts val="1100"/>
              <a:buNone/>
            </a:pPr>
            <a:r>
              <a:t/>
            </a:r>
            <a:endParaRPr sz="3000">
              <a:solidFill>
                <a:srgbClr val="1155CC"/>
              </a:solidFill>
            </a:endParaRPr>
          </a:p>
        </p:txBody>
      </p:sp>
      <p:sp>
        <p:nvSpPr>
          <p:cNvPr id="200" name="Google Shape;200;p25"/>
          <p:cNvSpPr txBox="1"/>
          <p:nvPr/>
        </p:nvSpPr>
        <p:spPr>
          <a:xfrm>
            <a:off x="1104275" y="9562"/>
            <a:ext cx="84126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nvSpPr>
        <p:spPr>
          <a:xfrm>
            <a:off x="3852996" y="-137860"/>
            <a:ext cx="4485900" cy="209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206" name="Google Shape;206;p26"/>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207" name="Google Shape;207;p26"/>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208" name="Google Shape;208;p26"/>
          <p:cNvSpPr txBox="1"/>
          <p:nvPr/>
        </p:nvSpPr>
        <p:spPr>
          <a:xfrm>
            <a:off x="812800" y="1264425"/>
            <a:ext cx="11196300" cy="495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4.</a:t>
            </a:r>
            <a:r>
              <a:rPr b="1" lang="pt-BR" sz="2800"/>
              <a:t>3</a:t>
            </a:r>
            <a:r>
              <a:rPr b="1" i="0" lang="pt-BR" sz="2800" u="none" cap="none" strike="noStrike">
                <a:solidFill>
                  <a:srgbClr val="000000"/>
                </a:solidFill>
                <a:latin typeface="Arial"/>
                <a:ea typeface="Arial"/>
                <a:cs typeface="Arial"/>
                <a:sym typeface="Arial"/>
              </a:rPr>
              <a:t> T</a:t>
            </a:r>
            <a:r>
              <a:rPr b="1" lang="pt-BR" sz="2800"/>
              <a:t>rigger para registrar os logs de Vendas</a:t>
            </a:r>
            <a:endParaRPr sz="2800"/>
          </a:p>
          <a:p>
            <a:pPr indent="0" lvl="0" marL="0" marR="0" rtl="0" algn="l">
              <a:lnSpc>
                <a:spcPct val="100000"/>
              </a:lnSpc>
              <a:spcBef>
                <a:spcPts val="0"/>
              </a:spcBef>
              <a:spcAft>
                <a:spcPts val="0"/>
              </a:spcAft>
              <a:buNone/>
            </a:pPr>
            <a:r>
              <a:rPr lang="pt-BR" sz="1800">
                <a:solidFill>
                  <a:srgbClr val="1155CC"/>
                </a:solidFill>
              </a:rPr>
              <a:t>CREATE TRIGGER </a:t>
            </a:r>
            <a:r>
              <a:rPr lang="pt-BR" sz="1800">
                <a:solidFill>
                  <a:srgbClr val="757070"/>
                </a:solidFill>
              </a:rPr>
              <a:t>TRG_Registra_Log</a:t>
            </a:r>
            <a:endParaRPr sz="1800">
              <a:solidFill>
                <a:srgbClr val="757070"/>
              </a:solidFill>
            </a:endParaRPr>
          </a:p>
          <a:p>
            <a:pPr indent="0" lvl="0" marL="0" rtl="0" algn="l">
              <a:spcBef>
                <a:spcPts val="0"/>
              </a:spcBef>
              <a:spcAft>
                <a:spcPts val="0"/>
              </a:spcAft>
              <a:buSzPts val="1100"/>
              <a:buNone/>
            </a:pPr>
            <a:r>
              <a:rPr lang="pt-BR" sz="1800">
                <a:solidFill>
                  <a:srgbClr val="1155CC"/>
                </a:solidFill>
              </a:rPr>
              <a:t>ON </a:t>
            </a:r>
            <a:r>
              <a:rPr lang="pt-BR" sz="1800">
                <a:solidFill>
                  <a:srgbClr val="757070"/>
                </a:solidFill>
              </a:rPr>
              <a:t>Vendas</a:t>
            </a:r>
            <a:endParaRPr sz="1800">
              <a:solidFill>
                <a:srgbClr val="757070"/>
              </a:solidFill>
            </a:endParaRPr>
          </a:p>
          <a:p>
            <a:pPr indent="0" lvl="0" marL="0" rtl="0" algn="l">
              <a:spcBef>
                <a:spcPts val="0"/>
              </a:spcBef>
              <a:spcAft>
                <a:spcPts val="0"/>
              </a:spcAft>
              <a:buSzPts val="1100"/>
              <a:buNone/>
            </a:pPr>
            <a:r>
              <a:rPr lang="pt-BR" sz="1800">
                <a:solidFill>
                  <a:srgbClr val="1155CC"/>
                </a:solidFill>
              </a:rPr>
              <a:t>FOR INSERT</a:t>
            </a:r>
            <a:endParaRPr sz="1800">
              <a:solidFill>
                <a:srgbClr val="757070"/>
              </a:solidFill>
            </a:endParaRPr>
          </a:p>
          <a:p>
            <a:pPr indent="0" lvl="0" marL="0" rtl="0" algn="l">
              <a:spcBef>
                <a:spcPts val="0"/>
              </a:spcBef>
              <a:spcAft>
                <a:spcPts val="0"/>
              </a:spcAft>
              <a:buSzPts val="1100"/>
              <a:buNone/>
            </a:pPr>
            <a:r>
              <a:rPr lang="pt-BR" sz="1800">
                <a:solidFill>
                  <a:srgbClr val="1155CC"/>
                </a:solidFill>
              </a:rPr>
              <a:t>AS</a:t>
            </a:r>
            <a:r>
              <a:rPr lang="pt-BR" sz="1800">
                <a:solidFill>
                  <a:srgbClr val="757070"/>
                </a:solidFill>
              </a:rPr>
              <a:t>,</a:t>
            </a:r>
            <a:endParaRPr sz="1800">
              <a:solidFill>
                <a:srgbClr val="757070"/>
              </a:solidFill>
            </a:endParaRPr>
          </a:p>
          <a:p>
            <a:pPr indent="0" lvl="0" marL="0" rtl="0" algn="l">
              <a:spcBef>
                <a:spcPts val="0"/>
              </a:spcBef>
              <a:spcAft>
                <a:spcPts val="0"/>
              </a:spcAft>
              <a:buSzPts val="1100"/>
              <a:buNone/>
            </a:pPr>
            <a:r>
              <a:rPr lang="pt-BR" sz="1800">
                <a:solidFill>
                  <a:srgbClr val="1155CC"/>
                </a:solidFill>
              </a:rPr>
              <a:t>BEGIN</a:t>
            </a:r>
            <a:r>
              <a:rPr lang="pt-BR" sz="1800">
                <a:solidFill>
                  <a:srgbClr val="757070"/>
                </a:solidFill>
              </a:rPr>
              <a:t>,</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DECLARE </a:t>
            </a:r>
            <a:r>
              <a:rPr lang="pt-BR" sz="1800">
                <a:solidFill>
                  <a:srgbClr val="757070"/>
                </a:solidFill>
              </a:rPr>
              <a:t>@Descricao </a:t>
            </a:r>
            <a:r>
              <a:rPr lang="pt-BR" sz="1800">
                <a:solidFill>
                  <a:srgbClr val="1155CC"/>
                </a:solidFill>
              </a:rPr>
              <a:t>AS VARCHAR</a:t>
            </a:r>
            <a:r>
              <a:rPr lang="pt-BR" sz="1800">
                <a:solidFill>
                  <a:srgbClr val="757070"/>
                </a:solidFill>
              </a:rPr>
              <a:t>(200)</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DECLARE </a:t>
            </a:r>
            <a:r>
              <a:rPr lang="pt-BR" sz="1800">
                <a:solidFill>
                  <a:srgbClr val="757070"/>
                </a:solidFill>
              </a:rPr>
              <a:t>@Valor_Venda </a:t>
            </a:r>
            <a:r>
              <a:rPr lang="pt-BR" sz="1800">
                <a:solidFill>
                  <a:srgbClr val="1155CC"/>
                </a:solidFill>
              </a:rPr>
              <a:t>AS NUMERIC</a:t>
            </a:r>
            <a:r>
              <a:rPr lang="pt-BR" sz="1800">
                <a:solidFill>
                  <a:srgbClr val="757070"/>
                </a:solidFill>
              </a:rPr>
              <a:t>(12,2)</a:t>
            </a:r>
            <a:endParaRPr sz="1800">
              <a:solidFill>
                <a:srgbClr val="757070"/>
              </a:solidFill>
            </a:endParaRPr>
          </a:p>
          <a:p>
            <a:pPr indent="457200" lvl="0" marL="0" rtl="0" algn="l">
              <a:spcBef>
                <a:spcPts val="0"/>
              </a:spcBef>
              <a:spcAft>
                <a:spcPts val="0"/>
              </a:spcAft>
              <a:buSzPts val="1100"/>
              <a:buNone/>
            </a:pPr>
            <a:r>
              <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SELECT </a:t>
            </a:r>
            <a:r>
              <a:rPr lang="pt-BR" sz="1800">
                <a:solidFill>
                  <a:srgbClr val="757070"/>
                </a:solidFill>
              </a:rPr>
              <a:t>@Valor_Venda = valor_total </a:t>
            </a:r>
            <a:r>
              <a:rPr lang="pt-BR" sz="1800">
                <a:solidFill>
                  <a:srgbClr val="1155CC"/>
                </a:solidFill>
              </a:rPr>
              <a:t>FROM</a:t>
            </a:r>
            <a:r>
              <a:rPr lang="pt-BR" sz="1800">
                <a:solidFill>
                  <a:srgbClr val="1155CC"/>
                </a:solidFill>
              </a:rPr>
              <a:t> </a:t>
            </a:r>
            <a:r>
              <a:rPr lang="pt-BR" sz="1800">
                <a:solidFill>
                  <a:srgbClr val="757070"/>
                </a:solidFill>
              </a:rPr>
              <a:t>INSERTED</a:t>
            </a:r>
            <a:r>
              <a:rPr lang="pt-BR" sz="1800">
                <a:solidFill>
                  <a:srgbClr val="757070"/>
                </a:solidFill>
              </a:rPr>
              <a:t> </a:t>
            </a:r>
            <a:endParaRPr sz="1800">
              <a:solidFill>
                <a:srgbClr val="757070"/>
              </a:solidFill>
            </a:endParaRPr>
          </a:p>
          <a:p>
            <a:pPr indent="457200" lvl="0" marL="0" rtl="0" algn="l">
              <a:spcBef>
                <a:spcPts val="0"/>
              </a:spcBef>
              <a:spcAft>
                <a:spcPts val="0"/>
              </a:spcAft>
              <a:buSzPts val="1100"/>
              <a:buNone/>
            </a:pPr>
            <a:r>
              <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SELECT </a:t>
            </a:r>
            <a:r>
              <a:rPr lang="pt-BR" sz="1800">
                <a:solidFill>
                  <a:srgbClr val="757070"/>
                </a:solidFill>
              </a:rPr>
              <a:t>@Descricao = </a:t>
            </a:r>
            <a:r>
              <a:rPr lang="pt-BR" sz="1800">
                <a:solidFill>
                  <a:srgbClr val="FF0000"/>
                </a:solidFill>
              </a:rPr>
              <a:t>‘Valor total de vendas foi de ‘</a:t>
            </a:r>
            <a:r>
              <a:rPr lang="pt-BR" sz="1800">
                <a:solidFill>
                  <a:srgbClr val="757070"/>
                </a:solidFill>
              </a:rPr>
              <a:t> + CAST(@Valor_Venda AS VARCHAR)</a:t>
            </a:r>
            <a:endParaRPr sz="1800">
              <a:solidFill>
                <a:srgbClr val="757070"/>
              </a:solidFill>
            </a:endParaRPr>
          </a:p>
          <a:p>
            <a:pPr indent="0" lvl="0" marL="0" rtl="0" algn="l">
              <a:spcBef>
                <a:spcPts val="0"/>
              </a:spcBef>
              <a:spcAft>
                <a:spcPts val="0"/>
              </a:spcAft>
              <a:buSzPts val="1100"/>
              <a:buNone/>
            </a:pPr>
            <a:r>
              <a:t/>
            </a:r>
            <a:endParaRPr sz="1800">
              <a:solidFill>
                <a:srgbClr val="757070"/>
              </a:solidFill>
            </a:endParaRPr>
          </a:p>
          <a:p>
            <a:pPr indent="457200" lvl="0" marL="0" rtl="0" algn="l">
              <a:spcBef>
                <a:spcPts val="0"/>
              </a:spcBef>
              <a:spcAft>
                <a:spcPts val="0"/>
              </a:spcAft>
              <a:buSzPts val="1100"/>
              <a:buNone/>
            </a:pPr>
            <a:r>
              <a:rPr lang="pt-BR" sz="1800">
                <a:solidFill>
                  <a:srgbClr val="1155CC"/>
                </a:solidFill>
              </a:rPr>
              <a:t>SELECT</a:t>
            </a:r>
            <a:r>
              <a:rPr lang="pt-BR" sz="1800">
                <a:solidFill>
                  <a:srgbClr val="757070"/>
                </a:solidFill>
              </a:rPr>
              <a:t>@Novo_Saldo = @Valor_Venda + @Saldo_Atual</a:t>
            </a:r>
            <a:endParaRPr sz="1800">
              <a:solidFill>
                <a:srgbClr val="757070"/>
              </a:solidFill>
            </a:endParaRPr>
          </a:p>
          <a:p>
            <a:pPr indent="457200" lvl="0" marL="0" rtl="0" algn="l">
              <a:spcBef>
                <a:spcPts val="0"/>
              </a:spcBef>
              <a:spcAft>
                <a:spcPts val="0"/>
              </a:spcAft>
              <a:buClr>
                <a:schemeClr val="dk1"/>
              </a:buClr>
              <a:buSzPts val="1100"/>
              <a:buFont typeface="Arial"/>
              <a:buNone/>
            </a:pPr>
            <a:r>
              <a:rPr lang="pt-BR" sz="1800">
                <a:solidFill>
                  <a:srgbClr val="1155CC"/>
                </a:solidFill>
              </a:rPr>
              <a:t>INSERT INTO </a:t>
            </a:r>
            <a:r>
              <a:rPr lang="pt-BR" sz="1800">
                <a:solidFill>
                  <a:srgbClr val="757070"/>
                </a:solidFill>
              </a:rPr>
              <a:t>Logs_Venda </a:t>
            </a:r>
            <a:r>
              <a:rPr lang="pt-BR" sz="1800">
                <a:solidFill>
                  <a:srgbClr val="1155CC"/>
                </a:solidFill>
              </a:rPr>
              <a:t>VALUES</a:t>
            </a:r>
            <a:r>
              <a:rPr lang="pt-BR" sz="1800">
                <a:solidFill>
                  <a:srgbClr val="757070"/>
                </a:solidFill>
              </a:rPr>
              <a:t>(</a:t>
            </a:r>
            <a:r>
              <a:rPr lang="pt-BR" sz="1800">
                <a:solidFill>
                  <a:srgbClr val="FF66CC"/>
                </a:solidFill>
              </a:rPr>
              <a:t>GETDATE</a:t>
            </a:r>
            <a:r>
              <a:rPr lang="pt-BR" sz="1800">
                <a:solidFill>
                  <a:srgbClr val="757070"/>
                </a:solidFill>
              </a:rPr>
              <a:t>(),@Descricao)</a:t>
            </a:r>
            <a:endParaRPr sz="1800">
              <a:solidFill>
                <a:srgbClr val="757070"/>
              </a:solidFill>
            </a:endParaRPr>
          </a:p>
          <a:p>
            <a:pPr indent="0" lvl="0" marL="0" rtl="0" algn="l">
              <a:spcBef>
                <a:spcPts val="0"/>
              </a:spcBef>
              <a:spcAft>
                <a:spcPts val="0"/>
              </a:spcAft>
              <a:buSzPts val="1100"/>
              <a:buNone/>
            </a:pPr>
            <a:r>
              <a:rPr lang="pt-BR" sz="1800">
                <a:solidFill>
                  <a:srgbClr val="1155CC"/>
                </a:solidFill>
              </a:rPr>
              <a:t>END</a:t>
            </a:r>
            <a:endParaRPr sz="1800">
              <a:solidFill>
                <a:srgbClr val="1155CC"/>
              </a:solidFill>
            </a:endParaRPr>
          </a:p>
          <a:p>
            <a:pPr indent="0" lvl="0" marL="0" rtl="0" algn="l">
              <a:spcBef>
                <a:spcPts val="0"/>
              </a:spcBef>
              <a:spcAft>
                <a:spcPts val="0"/>
              </a:spcAft>
              <a:buSzPts val="1100"/>
              <a:buNone/>
            </a:pPr>
            <a:r>
              <a:rPr b="1" lang="pt-BR" sz="1800">
                <a:solidFill>
                  <a:srgbClr val="1155CC"/>
                </a:solidFill>
              </a:rPr>
              <a:t>GO</a:t>
            </a:r>
            <a:endParaRPr b="1" sz="1800">
              <a:solidFill>
                <a:srgbClr val="1155CC"/>
              </a:solidFill>
            </a:endParaRPr>
          </a:p>
        </p:txBody>
      </p:sp>
      <p:sp>
        <p:nvSpPr>
          <p:cNvPr id="209" name="Google Shape;209;p26"/>
          <p:cNvSpPr txBox="1"/>
          <p:nvPr/>
        </p:nvSpPr>
        <p:spPr>
          <a:xfrm>
            <a:off x="1104275" y="9562"/>
            <a:ext cx="84126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nvSpPr>
        <p:spPr>
          <a:xfrm>
            <a:off x="3852996" y="-137860"/>
            <a:ext cx="4485900" cy="209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215" name="Google Shape;215;p27"/>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216" name="Google Shape;216;p27"/>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217" name="Google Shape;217;p27"/>
          <p:cNvSpPr txBox="1"/>
          <p:nvPr/>
        </p:nvSpPr>
        <p:spPr>
          <a:xfrm>
            <a:off x="812800" y="1264424"/>
            <a:ext cx="11196300" cy="526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pt-BR" sz="2800"/>
              <a:t>Disparo d</a:t>
            </a:r>
            <a:r>
              <a:rPr b="1" lang="pt-BR" sz="2800"/>
              <a:t>a TRIGGER</a:t>
            </a:r>
            <a:r>
              <a:rPr b="1" i="0" lang="pt-BR" sz="28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1" i="0" sz="2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lang="pt-BR" sz="2800">
                <a:solidFill>
                  <a:srgbClr val="1155CC"/>
                </a:solidFill>
              </a:rPr>
              <a:t>SELECT</a:t>
            </a:r>
            <a:r>
              <a:rPr lang="pt-BR" sz="2800"/>
              <a:t>* </a:t>
            </a:r>
            <a:r>
              <a:rPr lang="pt-BR" sz="2800">
                <a:solidFill>
                  <a:srgbClr val="1155CC"/>
                </a:solidFill>
              </a:rPr>
              <a:t>FROM </a:t>
            </a:r>
            <a:r>
              <a:rPr lang="pt-BR" sz="2800"/>
              <a:t>Vendas</a:t>
            </a:r>
            <a:endParaRPr sz="2800"/>
          </a:p>
          <a:p>
            <a:pPr indent="0" lvl="0" marL="457200" marR="0" rtl="0" algn="l">
              <a:lnSpc>
                <a:spcPct val="100000"/>
              </a:lnSpc>
              <a:spcBef>
                <a:spcPts val="0"/>
              </a:spcBef>
              <a:spcAft>
                <a:spcPts val="0"/>
              </a:spcAft>
              <a:buNone/>
            </a:pPr>
            <a:r>
              <a:rPr lang="pt-BR" sz="2800">
                <a:solidFill>
                  <a:srgbClr val="1155CC"/>
                </a:solidFill>
              </a:rPr>
              <a:t>SELECT </a:t>
            </a:r>
            <a:r>
              <a:rPr lang="pt-BR" sz="2800"/>
              <a:t>* </a:t>
            </a:r>
            <a:r>
              <a:rPr lang="pt-BR" sz="2800">
                <a:solidFill>
                  <a:srgbClr val="1155CC"/>
                </a:solidFill>
              </a:rPr>
              <a:t>FROM </a:t>
            </a:r>
            <a:r>
              <a:rPr lang="pt-BR" sz="2800"/>
              <a:t>Saldo_Valores_Vendas</a:t>
            </a:r>
            <a:endParaRPr sz="2800"/>
          </a:p>
          <a:p>
            <a:pPr indent="0" lvl="0" marL="457200" marR="0" rtl="0" algn="l">
              <a:lnSpc>
                <a:spcPct val="100000"/>
              </a:lnSpc>
              <a:spcBef>
                <a:spcPts val="0"/>
              </a:spcBef>
              <a:spcAft>
                <a:spcPts val="0"/>
              </a:spcAft>
              <a:buNone/>
            </a:pPr>
            <a:r>
              <a:rPr lang="pt-BR" sz="2800">
                <a:solidFill>
                  <a:srgbClr val="1155CC"/>
                </a:solidFill>
              </a:rPr>
              <a:t>SELECT </a:t>
            </a:r>
            <a:r>
              <a:rPr lang="pt-BR" sz="2800"/>
              <a:t>* </a:t>
            </a:r>
            <a:r>
              <a:rPr lang="pt-BR" sz="2800">
                <a:solidFill>
                  <a:srgbClr val="1155CC"/>
                </a:solidFill>
              </a:rPr>
              <a:t>FROM </a:t>
            </a:r>
            <a:r>
              <a:rPr lang="pt-BR" sz="2800"/>
              <a:t>Logs_Venda</a:t>
            </a:r>
            <a:endParaRPr sz="2800"/>
          </a:p>
          <a:p>
            <a:pPr indent="0" lvl="0" marL="457200" marR="0" rtl="0" algn="l">
              <a:lnSpc>
                <a:spcPct val="100000"/>
              </a:lnSpc>
              <a:spcBef>
                <a:spcPts val="0"/>
              </a:spcBef>
              <a:spcAft>
                <a:spcPts val="0"/>
              </a:spcAft>
              <a:buNone/>
            </a:pPr>
            <a:r>
              <a:t/>
            </a:r>
            <a:endParaRPr sz="2800"/>
          </a:p>
          <a:p>
            <a:pPr indent="0" lvl="0" marL="457200" marR="0" rtl="0" algn="l">
              <a:lnSpc>
                <a:spcPct val="100000"/>
              </a:lnSpc>
              <a:spcBef>
                <a:spcPts val="0"/>
              </a:spcBef>
              <a:spcAft>
                <a:spcPts val="0"/>
              </a:spcAft>
              <a:buNone/>
            </a:pPr>
            <a:r>
              <a:rPr lang="pt-BR" sz="2800">
                <a:solidFill>
                  <a:srgbClr val="1155CC"/>
                </a:solidFill>
              </a:rPr>
              <a:t>INSERT INTO </a:t>
            </a:r>
            <a:r>
              <a:rPr lang="pt-BR" sz="2800"/>
              <a:t>Vendas </a:t>
            </a:r>
            <a:r>
              <a:rPr lang="pt-BR" sz="2800">
                <a:solidFill>
                  <a:srgbClr val="1155CC"/>
                </a:solidFill>
              </a:rPr>
              <a:t>VALUES</a:t>
            </a:r>
            <a:r>
              <a:rPr lang="pt-BR" sz="2800"/>
              <a:t>(2, 1, 10, 107.40, </a:t>
            </a:r>
            <a:r>
              <a:rPr lang="pt-BR" sz="2800">
                <a:solidFill>
                  <a:srgbClr val="FF66CC"/>
                </a:solidFill>
              </a:rPr>
              <a:t>GETDATE</a:t>
            </a:r>
            <a:r>
              <a:rPr lang="pt-BR" sz="2800"/>
              <a:t>())</a:t>
            </a:r>
            <a:endParaRPr sz="2800"/>
          </a:p>
          <a:p>
            <a:pPr indent="0" lvl="0" marL="457200" marR="0" rtl="0" algn="l">
              <a:lnSpc>
                <a:spcPct val="100000"/>
              </a:lnSpc>
              <a:spcBef>
                <a:spcPts val="0"/>
              </a:spcBef>
              <a:spcAft>
                <a:spcPts val="0"/>
              </a:spcAft>
              <a:buNone/>
            </a:pPr>
            <a:r>
              <a:t/>
            </a:r>
            <a:endParaRPr sz="2800"/>
          </a:p>
          <a:p>
            <a:pPr indent="0" lvl="0" marL="457200" rtl="0" algn="l">
              <a:spcBef>
                <a:spcPts val="0"/>
              </a:spcBef>
              <a:spcAft>
                <a:spcPts val="0"/>
              </a:spcAft>
              <a:buNone/>
            </a:pPr>
            <a:r>
              <a:rPr lang="pt-BR" sz="2800">
                <a:solidFill>
                  <a:srgbClr val="1155CC"/>
                </a:solidFill>
              </a:rPr>
              <a:t>SELECT</a:t>
            </a:r>
            <a:r>
              <a:rPr lang="pt-BR" sz="2800">
                <a:solidFill>
                  <a:schemeClr val="dk1"/>
                </a:solidFill>
              </a:rPr>
              <a:t>* </a:t>
            </a:r>
            <a:r>
              <a:rPr lang="pt-BR" sz="2800">
                <a:solidFill>
                  <a:srgbClr val="1155CC"/>
                </a:solidFill>
              </a:rPr>
              <a:t>FROM </a:t>
            </a:r>
            <a:r>
              <a:rPr lang="pt-BR" sz="2800">
                <a:solidFill>
                  <a:schemeClr val="dk1"/>
                </a:solidFill>
              </a:rPr>
              <a:t>Vendas</a:t>
            </a:r>
            <a:endParaRPr sz="2800"/>
          </a:p>
          <a:p>
            <a:pPr indent="0" lvl="0" marL="457200" rtl="0" algn="l">
              <a:spcBef>
                <a:spcPts val="0"/>
              </a:spcBef>
              <a:spcAft>
                <a:spcPts val="0"/>
              </a:spcAft>
              <a:buNone/>
            </a:pPr>
            <a:r>
              <a:rPr lang="pt-BR" sz="2800">
                <a:solidFill>
                  <a:srgbClr val="1155CC"/>
                </a:solidFill>
              </a:rPr>
              <a:t>SELECT </a:t>
            </a:r>
            <a:r>
              <a:rPr lang="pt-BR" sz="2800">
                <a:solidFill>
                  <a:schemeClr val="dk1"/>
                </a:solidFill>
              </a:rPr>
              <a:t>* </a:t>
            </a:r>
            <a:r>
              <a:rPr lang="pt-BR" sz="2800">
                <a:solidFill>
                  <a:srgbClr val="1155CC"/>
                </a:solidFill>
              </a:rPr>
              <a:t>FROM </a:t>
            </a:r>
            <a:r>
              <a:rPr lang="pt-BR" sz="2800">
                <a:solidFill>
                  <a:schemeClr val="dk1"/>
                </a:solidFill>
              </a:rPr>
              <a:t>Saldo_Valores_Vendas</a:t>
            </a:r>
            <a:endParaRPr sz="2800">
              <a:solidFill>
                <a:schemeClr val="dk1"/>
              </a:solidFill>
            </a:endParaRPr>
          </a:p>
          <a:p>
            <a:pPr indent="0" lvl="0" marL="457200" rtl="0" algn="l">
              <a:spcBef>
                <a:spcPts val="0"/>
              </a:spcBef>
              <a:spcAft>
                <a:spcPts val="0"/>
              </a:spcAft>
              <a:buClr>
                <a:schemeClr val="dk1"/>
              </a:buClr>
              <a:buSzPts val="1100"/>
              <a:buFont typeface="Arial"/>
              <a:buNone/>
            </a:pPr>
            <a:r>
              <a:rPr lang="pt-BR" sz="2800">
                <a:solidFill>
                  <a:srgbClr val="1155CC"/>
                </a:solidFill>
              </a:rPr>
              <a:t>SELECT </a:t>
            </a:r>
            <a:r>
              <a:rPr lang="pt-BR" sz="2800">
                <a:solidFill>
                  <a:schemeClr val="dk1"/>
                </a:solidFill>
              </a:rPr>
              <a:t>* </a:t>
            </a:r>
            <a:r>
              <a:rPr lang="pt-BR" sz="2800">
                <a:solidFill>
                  <a:srgbClr val="1155CC"/>
                </a:solidFill>
              </a:rPr>
              <a:t>FROM </a:t>
            </a:r>
            <a:r>
              <a:rPr lang="pt-BR" sz="2800">
                <a:solidFill>
                  <a:schemeClr val="dk1"/>
                </a:solidFill>
              </a:rPr>
              <a:t>Logs_Venda</a:t>
            </a:r>
            <a:endParaRPr sz="2800">
              <a:solidFill>
                <a:schemeClr val="dk1"/>
              </a:solidFill>
            </a:endParaRPr>
          </a:p>
          <a:p>
            <a:pPr indent="0" lvl="0" marL="457200" marR="0" rtl="0" algn="l">
              <a:lnSpc>
                <a:spcPct val="100000"/>
              </a:lnSpc>
              <a:spcBef>
                <a:spcPts val="0"/>
              </a:spcBef>
              <a:spcAft>
                <a:spcPts val="0"/>
              </a:spcAft>
              <a:buNone/>
            </a:pPr>
            <a:r>
              <a:t/>
            </a:r>
            <a:endParaRPr sz="2800"/>
          </a:p>
        </p:txBody>
      </p:sp>
      <p:sp>
        <p:nvSpPr>
          <p:cNvPr id="218" name="Google Shape;218;p27"/>
          <p:cNvSpPr txBox="1"/>
          <p:nvPr/>
        </p:nvSpPr>
        <p:spPr>
          <a:xfrm>
            <a:off x="1104275" y="9562"/>
            <a:ext cx="8412600" cy="1108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224" name="Google Shape;224;p28"/>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225" name="Google Shape;225;p28"/>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226" name="Google Shape;226;p28"/>
          <p:cNvSpPr txBox="1"/>
          <p:nvPr/>
        </p:nvSpPr>
        <p:spPr>
          <a:xfrm>
            <a:off x="812800" y="1264424"/>
            <a:ext cx="11196320" cy="48320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Explicação:</a:t>
            </a:r>
            <a:endParaRPr/>
          </a:p>
          <a:p>
            <a:pPr indent="0" lvl="0" marL="0" marR="0" rtl="0" algn="l">
              <a:lnSpc>
                <a:spcPct val="100000"/>
              </a:lnSpc>
              <a:spcBef>
                <a:spcPts val="0"/>
              </a:spcBef>
              <a:spcAft>
                <a:spcPts val="0"/>
              </a:spcAft>
              <a:buNone/>
            </a:pPr>
            <a:r>
              <a:t/>
            </a:r>
            <a:endParaRPr b="1"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BEFORE UPDATE: A trigger será executada antes de qualquer atualização na tabela clientes.</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OLD: Referência aos valores antigos da linha antes da atualização.</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NEW: Referência aos novos valores da linha após a atualização.</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NOW(): Função que retorna a data e hora atuais.</a:t>
            </a:r>
            <a:endParaRPr b="0" i="0" sz="1400" u="none" cap="none" strike="noStrike">
              <a:solidFill>
                <a:srgbClr val="000000"/>
              </a:solidFill>
              <a:latin typeface="Arial"/>
              <a:ea typeface="Arial"/>
              <a:cs typeface="Arial"/>
              <a:sym typeface="Arial"/>
            </a:endParaRPr>
          </a:p>
        </p:txBody>
      </p:sp>
      <p:sp>
        <p:nvSpPr>
          <p:cNvPr id="227" name="Google Shape;227;p28"/>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233" name="Google Shape;233;p29"/>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234" name="Google Shape;234;p29"/>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235" name="Google Shape;235;p29"/>
          <p:cNvSpPr txBox="1"/>
          <p:nvPr/>
        </p:nvSpPr>
        <p:spPr>
          <a:xfrm>
            <a:off x="812800" y="1264424"/>
            <a:ext cx="11196320" cy="48320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5. Tipos de Triggers</a:t>
            </a:r>
            <a:endParaRPr/>
          </a:p>
          <a:p>
            <a:pPr indent="0" lvl="0" marL="0" marR="0" rtl="0" algn="l">
              <a:lnSpc>
                <a:spcPct val="100000"/>
              </a:lnSpc>
              <a:spcBef>
                <a:spcPts val="0"/>
              </a:spcBef>
              <a:spcAft>
                <a:spcPts val="0"/>
              </a:spcAft>
              <a:buNone/>
            </a:pPr>
            <a:r>
              <a:t/>
            </a: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As triggers podem ser classificadas de acordo com o momento em que são disparadas:</a:t>
            </a:r>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BEFORE Trigger: Executada antes da ação (INSERT, UPDATE ou DELETE) ser realizada. Usada para validação ou modificação de dados antes da operação.</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AFTER Trigger: Executada após a ação ser realizada. Usada para ações que dependem da conclusão da operação, como atualizar outras tabelas ou registros de auditoria.</a:t>
            </a:r>
            <a:endParaRPr b="0" i="0" sz="1400" u="none" cap="none" strike="noStrike">
              <a:solidFill>
                <a:srgbClr val="000000"/>
              </a:solidFill>
              <a:latin typeface="Arial"/>
              <a:ea typeface="Arial"/>
              <a:cs typeface="Arial"/>
              <a:sym typeface="Arial"/>
            </a:endParaRPr>
          </a:p>
        </p:txBody>
      </p:sp>
      <p:sp>
        <p:nvSpPr>
          <p:cNvPr id="236" name="Google Shape;236;p29"/>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242" name="Google Shape;242;p30"/>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243" name="Google Shape;243;p30"/>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244" name="Google Shape;244;p30"/>
          <p:cNvSpPr txBox="1"/>
          <p:nvPr/>
        </p:nvSpPr>
        <p:spPr>
          <a:xfrm>
            <a:off x="812800" y="1264424"/>
            <a:ext cx="11196320" cy="35393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7. Considerações sobre Performance</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Algumas boas práticas incluem:</a:t>
            </a:r>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Evitar lógicas complexas dentro de triggers.</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Testar o impacto da trigger em ambientes de produção simulada.</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Monitorar a performance do banco de dados periodicamente.</a:t>
            </a:r>
            <a:endParaRPr b="0" i="0" sz="2800" u="none" cap="none" strike="noStrike">
              <a:solidFill>
                <a:srgbClr val="000000"/>
              </a:solidFill>
              <a:latin typeface="Arial"/>
              <a:ea typeface="Arial"/>
              <a:cs typeface="Arial"/>
              <a:sym typeface="Arial"/>
            </a:endParaRPr>
          </a:p>
        </p:txBody>
      </p:sp>
      <p:sp>
        <p:nvSpPr>
          <p:cNvPr id="245" name="Google Shape;245;p30"/>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89" name="Google Shape;89;p13"/>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90" name="Google Shape;90;p13"/>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91" name="Google Shape;91;p13"/>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Banco de Dados</a:t>
            </a:r>
            <a:endParaRPr b="0" i="0" sz="1400" u="none" cap="none" strike="noStrike">
              <a:solidFill>
                <a:srgbClr val="000000"/>
              </a:solidFill>
              <a:latin typeface="Arial"/>
              <a:ea typeface="Arial"/>
              <a:cs typeface="Arial"/>
              <a:sym typeface="Arial"/>
            </a:endParaRPr>
          </a:p>
        </p:txBody>
      </p:sp>
      <p:sp>
        <p:nvSpPr>
          <p:cNvPr id="92" name="Google Shape;92;p13"/>
          <p:cNvSpPr txBox="1"/>
          <p:nvPr/>
        </p:nvSpPr>
        <p:spPr>
          <a:xfrm>
            <a:off x="-13439" y="2308337"/>
            <a:ext cx="12192000" cy="17542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pt-BR" sz="3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t/>
            </a:r>
            <a:endParaRPr b="0" i="0" sz="3600" u="none" cap="none" strike="noStrike">
              <a:solidFill>
                <a:srgbClr val="111A2B"/>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3600"/>
              <a:buFont typeface="Arial"/>
              <a:buNone/>
            </a:pPr>
            <a:r>
              <a:rPr b="0" i="0" lang="pt-BR" sz="3600" u="none" cap="none" strike="noStrike">
                <a:solidFill>
                  <a:srgbClr val="111A2B"/>
                </a:solidFill>
                <a:latin typeface="Roboto"/>
                <a:ea typeface="Roboto"/>
                <a:cs typeface="Roboto"/>
                <a:sym typeface="Roboto"/>
              </a:rPr>
              <a:t>Triggers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251" name="Google Shape;251;p31"/>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252" name="Google Shape;252;p31"/>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253" name="Google Shape;253;p31"/>
          <p:cNvSpPr txBox="1"/>
          <p:nvPr/>
        </p:nvSpPr>
        <p:spPr>
          <a:xfrm>
            <a:off x="812800" y="1264424"/>
            <a:ext cx="11196320" cy="44011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8. Conclusão</a:t>
            </a:r>
            <a:endParaRPr/>
          </a:p>
          <a:p>
            <a:pPr indent="0" lvl="0" marL="0" marR="0" rtl="0" algn="l">
              <a:lnSpc>
                <a:spcPct val="100000"/>
              </a:lnSpc>
              <a:spcBef>
                <a:spcPts val="0"/>
              </a:spcBef>
              <a:spcAft>
                <a:spcPts val="0"/>
              </a:spcAft>
              <a:buNone/>
            </a:pPr>
            <a:r>
              <a:t/>
            </a:r>
            <a:endParaRPr b="1"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As triggers são ferramentas poderosas para automatizar operações em bancos de dados e garantir a integridade dos dados. Elas podem ser usadas para uma variedade de tarefas, como auditoria, validação e manutenção de dados. No entanto, é importante usá-las com cuidado para não prejudicar a performance do sistema.</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Agora, você pode praticar criando triggers no seu próprio banco de dados, utilizando os exemplos e conceitos abordados nesta aula!</a:t>
            </a:r>
            <a:endParaRPr b="0" i="0" sz="1400" u="none" cap="none" strike="noStrike">
              <a:solidFill>
                <a:srgbClr val="000000"/>
              </a:solidFill>
              <a:latin typeface="Arial"/>
              <a:ea typeface="Arial"/>
              <a:cs typeface="Arial"/>
              <a:sym typeface="Arial"/>
            </a:endParaRPr>
          </a:p>
        </p:txBody>
      </p:sp>
      <p:sp>
        <p:nvSpPr>
          <p:cNvPr id="254" name="Google Shape;254;p31"/>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261" name="Google Shape;261;p3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98" name="Google Shape;98;p14"/>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99" name="Google Shape;99;p14"/>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00" name="Google Shape;100;p14"/>
          <p:cNvSpPr txBox="1"/>
          <p:nvPr/>
        </p:nvSpPr>
        <p:spPr>
          <a:xfrm>
            <a:off x="812800" y="1264424"/>
            <a:ext cx="11196320" cy="26776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pt-BR" sz="2800" u="none" cap="none" strike="noStrike">
                <a:solidFill>
                  <a:srgbClr val="000000"/>
                </a:solidFill>
                <a:latin typeface="Arial"/>
                <a:ea typeface="Arial"/>
                <a:cs typeface="Arial"/>
                <a:sym typeface="Arial"/>
              </a:rPr>
              <a:t>Objetivo</a:t>
            </a:r>
            <a:r>
              <a:rPr b="0" i="0" lang="pt-BR" sz="2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Nesta aula, vamos aprender o que são triggers em bancos de dados, como elas funcionam e como podemos usá-las para automatizar ações e garantir a integridade dos dados em sistemas de banco de dados relacionais.</a:t>
            </a:r>
            <a:endParaRPr b="0" i="0" sz="1400" u="none" cap="none" strike="noStrike">
              <a:solidFill>
                <a:srgbClr val="000000"/>
              </a:solidFill>
              <a:latin typeface="Arial"/>
              <a:ea typeface="Arial"/>
              <a:cs typeface="Arial"/>
              <a:sym typeface="Arial"/>
            </a:endParaRPr>
          </a:p>
        </p:txBody>
      </p:sp>
      <p:sp>
        <p:nvSpPr>
          <p:cNvPr id="101" name="Google Shape;101;p14"/>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07" name="Google Shape;107;p15"/>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08" name="Google Shape;108;p15"/>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09" name="Google Shape;109;p15"/>
          <p:cNvSpPr txBox="1"/>
          <p:nvPr/>
        </p:nvSpPr>
        <p:spPr>
          <a:xfrm>
            <a:off x="812800" y="1264424"/>
            <a:ext cx="11196320" cy="39702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1. O que é uma Trigger?</a:t>
            </a:r>
            <a:r>
              <a:rPr b="0" i="0" lang="pt-BR" sz="2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Uma trigger (ou gatilho) é um tipo de procedimento armazenado que é automaticamente executado ou "disparado" em resposta a certos eventos em uma tabela ou visão de um banco de dados. Esse evento pode ser uma operação de INSERT, UPDATE ou DELETE. As triggers são usadas para realizar tarefas automáticas, como validar dados, auditar mudanças, manter integridade referencial ou mesmo automatizar processos complexos no banco de dados.</a:t>
            </a:r>
            <a:endParaRPr b="0" i="0" sz="1400" u="none" cap="none" strike="noStrike">
              <a:solidFill>
                <a:srgbClr val="000000"/>
              </a:solidFill>
              <a:latin typeface="Arial"/>
              <a:ea typeface="Arial"/>
              <a:cs typeface="Arial"/>
              <a:sym typeface="Arial"/>
            </a:endParaRPr>
          </a:p>
        </p:txBody>
      </p:sp>
      <p:sp>
        <p:nvSpPr>
          <p:cNvPr id="110" name="Google Shape;110;p15"/>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16" name="Google Shape;116;p16"/>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17" name="Google Shape;117;p16"/>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18" name="Google Shape;118;p16"/>
          <p:cNvSpPr txBox="1"/>
          <p:nvPr/>
        </p:nvSpPr>
        <p:spPr>
          <a:xfrm>
            <a:off x="812800" y="1264424"/>
            <a:ext cx="11196320" cy="48320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2. Quando Utilizar uma Trigger?</a:t>
            </a:r>
            <a:r>
              <a:rPr b="0" i="0" lang="pt-BR" sz="2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Triggers são úteis em diversas situações, como:Auditoria: Para registrar modificações feitas em tabelas, como quem fez a mudança e quando.</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Validação de dados: Para verificar ou modificar dados antes ou depois de uma operação.</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Cálculos automáticos: Para atualizar campos automaticamente quando outros campos são modificados.</a:t>
            </a:r>
            <a:endParaRPr b="0" i="0" sz="1400" u="none" cap="none" strike="noStrike">
              <a:solidFill>
                <a:srgbClr val="000000"/>
              </a:solidFill>
              <a:latin typeface="Arial"/>
              <a:ea typeface="Arial"/>
              <a:cs typeface="Arial"/>
              <a:sym typeface="Arial"/>
            </a:endParaRPr>
          </a:p>
        </p:txBody>
      </p:sp>
      <p:sp>
        <p:nvSpPr>
          <p:cNvPr id="119" name="Google Shape;119;p16"/>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25" name="Google Shape;125;p17"/>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26" name="Google Shape;126;p17"/>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27" name="Google Shape;127;p17"/>
          <p:cNvSpPr txBox="1"/>
          <p:nvPr/>
        </p:nvSpPr>
        <p:spPr>
          <a:xfrm>
            <a:off x="812800" y="1264424"/>
            <a:ext cx="11196320" cy="39702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2. Quando Utilizar uma Trigger?</a:t>
            </a:r>
            <a:r>
              <a:rPr b="0" i="0" lang="pt-BR" sz="2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Integração: Para acionar outros sistemas ou processos quando alterações no banco de dados ocorrerem.</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Manutenção de integridade referencial: Embora as constraints (restrições) de integridade sejam usadas para garantir a consistência dos dados, triggers podem ajudar em situações mais complexas.</a:t>
            </a:r>
            <a:endParaRPr b="0" i="0" sz="1400" u="none" cap="none" strike="noStrike">
              <a:solidFill>
                <a:srgbClr val="000000"/>
              </a:solidFill>
              <a:latin typeface="Arial"/>
              <a:ea typeface="Arial"/>
              <a:cs typeface="Arial"/>
              <a:sym typeface="Arial"/>
            </a:endParaRPr>
          </a:p>
        </p:txBody>
      </p:sp>
      <p:sp>
        <p:nvSpPr>
          <p:cNvPr id="128" name="Google Shape;128;p17"/>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34" name="Google Shape;134;p18"/>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35" name="Google Shape;135;p18"/>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36" name="Google Shape;136;p18"/>
          <p:cNvSpPr txBox="1"/>
          <p:nvPr/>
        </p:nvSpPr>
        <p:spPr>
          <a:xfrm>
            <a:off x="812800" y="1264424"/>
            <a:ext cx="11196300" cy="3663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3. Sintaxe Básica das Triggers</a:t>
            </a:r>
            <a:r>
              <a:rPr b="0" i="0" lang="pt-BR" sz="28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As triggers podem ser criadas com a seguinte estrutura:</a:t>
            </a:r>
            <a:endParaRPr/>
          </a:p>
          <a:p>
            <a:pPr indent="0" lvl="0" marL="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pt-BR" sz="2000" u="none" cap="none" strike="noStrike">
                <a:solidFill>
                  <a:srgbClr val="FF66CC"/>
                </a:solidFill>
                <a:latin typeface="Arial"/>
                <a:ea typeface="Arial"/>
                <a:cs typeface="Arial"/>
                <a:sym typeface="Arial"/>
              </a:rPr>
              <a:t>CREATE</a:t>
            </a:r>
            <a:r>
              <a:rPr b="0" i="0" lang="pt-BR" sz="2000" u="none" cap="none" strike="noStrike">
                <a:solidFill>
                  <a:srgbClr val="757070"/>
                </a:solidFill>
                <a:latin typeface="Arial"/>
                <a:ea typeface="Arial"/>
                <a:cs typeface="Arial"/>
                <a:sym typeface="Arial"/>
              </a:rPr>
              <a:t> </a:t>
            </a:r>
            <a:r>
              <a:rPr b="0" i="0" lang="pt-BR" sz="2000" u="none" cap="none" strike="noStrike">
                <a:solidFill>
                  <a:srgbClr val="FF66CC"/>
                </a:solidFill>
                <a:latin typeface="Arial"/>
                <a:ea typeface="Arial"/>
                <a:cs typeface="Arial"/>
                <a:sym typeface="Arial"/>
              </a:rPr>
              <a:t>TRIGGER</a:t>
            </a:r>
            <a:r>
              <a:rPr b="0" i="0" lang="pt-BR" sz="2000" u="none" cap="none" strike="noStrike">
                <a:solidFill>
                  <a:srgbClr val="757070"/>
                </a:solidFill>
                <a:latin typeface="Arial"/>
                <a:ea typeface="Arial"/>
                <a:cs typeface="Arial"/>
                <a:sym typeface="Arial"/>
              </a:rPr>
              <a:t> nome_da_trigger</a:t>
            </a:r>
            <a:endParaRPr b="0" i="0" sz="2000" u="none" cap="none" strike="noStrike">
              <a:solidFill>
                <a:srgbClr val="757070"/>
              </a:solidFill>
              <a:latin typeface="Arial"/>
              <a:ea typeface="Arial"/>
              <a:cs typeface="Arial"/>
              <a:sym typeface="Arial"/>
            </a:endParaRPr>
          </a:p>
          <a:p>
            <a:pPr indent="0" lvl="0" marL="0" marR="0" rtl="0" algn="l">
              <a:lnSpc>
                <a:spcPct val="100000"/>
              </a:lnSpc>
              <a:spcBef>
                <a:spcPts val="0"/>
              </a:spcBef>
              <a:spcAft>
                <a:spcPts val="0"/>
              </a:spcAft>
              <a:buNone/>
            </a:pPr>
            <a:r>
              <a:rPr b="0" i="0" lang="pt-BR" sz="2000" u="none" cap="none" strike="noStrike">
                <a:solidFill>
                  <a:srgbClr val="757070"/>
                </a:solidFill>
                <a:latin typeface="Arial"/>
                <a:ea typeface="Arial"/>
                <a:cs typeface="Arial"/>
                <a:sym typeface="Arial"/>
              </a:rPr>
              <a:t>    </a:t>
            </a:r>
            <a:r>
              <a:rPr b="0" i="0" lang="pt-BR" sz="2000" u="none" cap="none" strike="noStrike">
                <a:solidFill>
                  <a:srgbClr val="FF66CC"/>
                </a:solidFill>
                <a:latin typeface="Arial"/>
                <a:ea typeface="Arial"/>
                <a:cs typeface="Arial"/>
                <a:sym typeface="Arial"/>
              </a:rPr>
              <a:t>ON</a:t>
            </a:r>
            <a:r>
              <a:rPr b="0" i="0" lang="pt-BR" sz="2000" u="none" cap="none" strike="noStrike">
                <a:solidFill>
                  <a:srgbClr val="757070"/>
                </a:solidFill>
                <a:latin typeface="Arial"/>
                <a:ea typeface="Arial"/>
                <a:cs typeface="Arial"/>
                <a:sym typeface="Arial"/>
              </a:rPr>
              <a:t> nome_da_tabela</a:t>
            </a:r>
            <a:endParaRPr b="0" i="0" sz="2000" u="none" cap="none" strike="noStrike">
              <a:solidFill>
                <a:srgbClr val="757070"/>
              </a:solidFill>
              <a:latin typeface="Arial"/>
              <a:ea typeface="Arial"/>
              <a:cs typeface="Arial"/>
              <a:sym typeface="Arial"/>
            </a:endParaRPr>
          </a:p>
          <a:p>
            <a:pPr indent="0" lvl="0" marL="0" marR="0" rtl="0" algn="l">
              <a:lnSpc>
                <a:spcPct val="100000"/>
              </a:lnSpc>
              <a:spcBef>
                <a:spcPts val="0"/>
              </a:spcBef>
              <a:spcAft>
                <a:spcPts val="0"/>
              </a:spcAft>
              <a:buNone/>
            </a:pPr>
            <a:r>
              <a:rPr b="0" i="0" lang="pt-BR" sz="2000" u="none" cap="none" strike="noStrike">
                <a:solidFill>
                  <a:srgbClr val="757070"/>
                </a:solidFill>
                <a:latin typeface="Arial"/>
                <a:ea typeface="Arial"/>
                <a:cs typeface="Arial"/>
                <a:sym typeface="Arial"/>
              </a:rPr>
              <a:t>    </a:t>
            </a:r>
            <a:r>
              <a:rPr b="0" i="0" lang="pt-BR" sz="2000" u="none" cap="none" strike="noStrike">
                <a:solidFill>
                  <a:srgbClr val="FF66CC"/>
                </a:solidFill>
                <a:latin typeface="Arial"/>
                <a:ea typeface="Arial"/>
                <a:cs typeface="Arial"/>
                <a:sym typeface="Arial"/>
              </a:rPr>
              <a:t>FOR</a:t>
            </a:r>
            <a:r>
              <a:rPr b="0" i="0" lang="pt-BR" sz="2000" u="none" cap="none" strike="noStrike">
                <a:solidFill>
                  <a:srgbClr val="757070"/>
                </a:solidFill>
                <a:latin typeface="Arial"/>
                <a:ea typeface="Arial"/>
                <a:cs typeface="Arial"/>
                <a:sym typeface="Arial"/>
              </a:rPr>
              <a:t> </a:t>
            </a:r>
            <a:r>
              <a:rPr b="0" i="0" lang="pt-BR" sz="2000" u="none" cap="none" strike="noStrike">
                <a:solidFill>
                  <a:srgbClr val="FF66CC"/>
                </a:solidFill>
                <a:latin typeface="Arial"/>
                <a:ea typeface="Arial"/>
                <a:cs typeface="Arial"/>
                <a:sym typeface="Arial"/>
              </a:rPr>
              <a:t>EACH</a:t>
            </a:r>
            <a:r>
              <a:rPr b="0" i="0" lang="pt-BR" sz="2000" u="none" cap="none" strike="noStrike">
                <a:solidFill>
                  <a:srgbClr val="757070"/>
                </a:solidFill>
                <a:latin typeface="Arial"/>
                <a:ea typeface="Arial"/>
                <a:cs typeface="Arial"/>
                <a:sym typeface="Arial"/>
              </a:rPr>
              <a:t> </a:t>
            </a:r>
            <a:r>
              <a:rPr b="0" i="0" lang="pt-BR" sz="2000" u="none" cap="none" strike="noStrike">
                <a:solidFill>
                  <a:srgbClr val="FFC000"/>
                </a:solidFill>
                <a:latin typeface="Arial"/>
                <a:ea typeface="Arial"/>
                <a:cs typeface="Arial"/>
                <a:sym typeface="Arial"/>
              </a:rPr>
              <a:t>ROW</a:t>
            </a:r>
            <a:endParaRPr/>
          </a:p>
          <a:p>
            <a:pPr indent="0" lvl="0" marL="0" marR="0" rtl="0" algn="l">
              <a:lnSpc>
                <a:spcPct val="100000"/>
              </a:lnSpc>
              <a:spcBef>
                <a:spcPts val="0"/>
              </a:spcBef>
              <a:spcAft>
                <a:spcPts val="0"/>
              </a:spcAft>
              <a:buNone/>
            </a:pPr>
            <a:r>
              <a:rPr b="0" i="0" lang="pt-BR" sz="2000" u="none" cap="none" strike="noStrike">
                <a:solidFill>
                  <a:srgbClr val="757070"/>
                </a:solidFill>
                <a:latin typeface="Arial"/>
                <a:ea typeface="Arial"/>
                <a:cs typeface="Arial"/>
                <a:sym typeface="Arial"/>
              </a:rPr>
              <a:t>    [</a:t>
            </a:r>
            <a:r>
              <a:rPr b="0" i="0" lang="pt-BR" sz="2000" u="none" cap="none" strike="noStrike">
                <a:solidFill>
                  <a:srgbClr val="FF66CC"/>
                </a:solidFill>
                <a:latin typeface="Arial"/>
                <a:ea typeface="Arial"/>
                <a:cs typeface="Arial"/>
                <a:sym typeface="Arial"/>
              </a:rPr>
              <a:t>BEGIN</a:t>
            </a:r>
            <a:endParaRPr/>
          </a:p>
          <a:p>
            <a:pPr indent="0" lvl="0" marL="0" marR="0" rtl="0" algn="l">
              <a:lnSpc>
                <a:spcPct val="100000"/>
              </a:lnSpc>
              <a:spcBef>
                <a:spcPts val="0"/>
              </a:spcBef>
              <a:spcAft>
                <a:spcPts val="0"/>
              </a:spcAft>
              <a:buNone/>
            </a:pPr>
            <a:r>
              <a:rPr b="0" i="0" lang="pt-BR" sz="2000" u="none" cap="none" strike="noStrike">
                <a:solidFill>
                  <a:srgbClr val="757070"/>
                </a:solidFill>
                <a:latin typeface="Arial"/>
                <a:ea typeface="Arial"/>
                <a:cs typeface="Arial"/>
                <a:sym typeface="Arial"/>
              </a:rPr>
              <a:t>       	 -- Lógica da trigger </a:t>
            </a:r>
            <a:endParaRPr/>
          </a:p>
          <a:p>
            <a:pPr indent="0" lvl="0" marL="0" marR="0" rtl="0" algn="l">
              <a:lnSpc>
                <a:spcPct val="100000"/>
              </a:lnSpc>
              <a:spcBef>
                <a:spcPts val="0"/>
              </a:spcBef>
              <a:spcAft>
                <a:spcPts val="0"/>
              </a:spcAft>
              <a:buNone/>
            </a:pPr>
            <a:r>
              <a:rPr b="0" i="0" lang="pt-BR" sz="2000" u="none" cap="none" strike="noStrike">
                <a:solidFill>
                  <a:srgbClr val="757070"/>
                </a:solidFill>
                <a:latin typeface="Arial"/>
                <a:ea typeface="Arial"/>
                <a:cs typeface="Arial"/>
                <a:sym typeface="Arial"/>
              </a:rPr>
              <a:t>   </a:t>
            </a:r>
            <a:r>
              <a:rPr b="0" i="0" lang="pt-BR" sz="2000" u="none" cap="none" strike="noStrike">
                <a:solidFill>
                  <a:srgbClr val="FF66CC"/>
                </a:solidFill>
                <a:latin typeface="Arial"/>
                <a:ea typeface="Arial"/>
                <a:cs typeface="Arial"/>
                <a:sym typeface="Arial"/>
              </a:rPr>
              <a:t>END</a:t>
            </a:r>
            <a:r>
              <a:rPr b="0" i="0" lang="pt-BR" sz="2000" u="none" cap="none" strike="noStrike">
                <a:solidFill>
                  <a:srgbClr val="757070"/>
                </a:solidFill>
                <a:latin typeface="Arial"/>
                <a:ea typeface="Arial"/>
                <a:cs typeface="Arial"/>
                <a:sym typeface="Arial"/>
              </a:rPr>
              <a:t>;]</a:t>
            </a:r>
            <a:endParaRPr b="0" i="0" sz="2000" u="none" cap="none" strike="noStrike">
              <a:solidFill>
                <a:srgbClr val="757070"/>
              </a:solidFill>
              <a:latin typeface="Arial"/>
              <a:ea typeface="Arial"/>
              <a:cs typeface="Arial"/>
              <a:sym typeface="Arial"/>
            </a:endParaRPr>
          </a:p>
        </p:txBody>
      </p:sp>
      <p:sp>
        <p:nvSpPr>
          <p:cNvPr id="137" name="Google Shape;137;p18"/>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43" name="Google Shape;143;p19"/>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44" name="Google Shape;144;p19"/>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45" name="Google Shape;145;p19"/>
          <p:cNvSpPr txBox="1"/>
          <p:nvPr/>
        </p:nvSpPr>
        <p:spPr>
          <a:xfrm>
            <a:off x="812800" y="1264424"/>
            <a:ext cx="11196320" cy="48320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pt-BR" sz="2800" u="none" cap="none" strike="noStrike">
                <a:solidFill>
                  <a:srgbClr val="000000"/>
                </a:solidFill>
                <a:latin typeface="Arial"/>
                <a:ea typeface="Arial"/>
                <a:cs typeface="Arial"/>
                <a:sym typeface="Arial"/>
              </a:rPr>
              <a:t>Explicação dos Componentes: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CREATE TRIGGER nome_da_trigger: Cria uma nova trigger com o nome especificado.</a:t>
            </a:r>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BEFORE | AFTER: Define se a trigger será executada antes ou depois da ação (INSERT, UPDATE ou DELETE).</a:t>
            </a:r>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   INSERT | UPDATE | DELETE: O evento que vai acionar a    </a:t>
            </a:r>
            <a:endParaRPr/>
          </a:p>
          <a:p>
            <a:pPr indent="0" lvl="0" marL="0" marR="0" rtl="0" algn="l">
              <a:lnSpc>
                <a:spcPct val="100000"/>
              </a:lnSpc>
              <a:spcBef>
                <a:spcPts val="0"/>
              </a:spcBef>
              <a:spcAft>
                <a:spcPts val="0"/>
              </a:spcAft>
              <a:buNone/>
            </a:pPr>
            <a:r>
              <a:rPr b="0" i="0" lang="pt-BR" sz="2800" u="none" cap="none" strike="noStrike">
                <a:solidFill>
                  <a:srgbClr val="000000"/>
                </a:solidFill>
                <a:latin typeface="Arial"/>
                <a:ea typeface="Arial"/>
                <a:cs typeface="Arial"/>
                <a:sym typeface="Arial"/>
              </a:rPr>
              <a:t>        trigger.</a:t>
            </a:r>
            <a:endParaRPr/>
          </a:p>
          <a:p>
            <a:pPr indent="-457200" lvl="2"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   INSERT: Dispara quando uma nova linha é inserida.</a:t>
            </a:r>
            <a:endParaRPr/>
          </a:p>
          <a:p>
            <a:pPr indent="-457200" lvl="2"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   UPDATE: Dispara quando uma linha existente é modificada.</a:t>
            </a:r>
            <a:endParaRPr/>
          </a:p>
          <a:p>
            <a:pPr indent="-457200" lvl="2"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   DELETE: Dispara quando uma linha é removida.</a:t>
            </a:r>
            <a:endParaRPr b="0" i="0" sz="1400" u="none" cap="none" strike="noStrike">
              <a:solidFill>
                <a:srgbClr val="000000"/>
              </a:solidFill>
              <a:latin typeface="Arial"/>
              <a:ea typeface="Arial"/>
              <a:cs typeface="Arial"/>
              <a:sym typeface="Arial"/>
            </a:endParaRPr>
          </a:p>
        </p:txBody>
      </p:sp>
      <p:sp>
        <p:nvSpPr>
          <p:cNvPr id="146" name="Google Shape;146;p19"/>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nvSpPr>
        <p:spPr>
          <a:xfrm>
            <a:off x="3852996" y="-137860"/>
            <a:ext cx="4486007" cy="209288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0"/>
              <a:buFont typeface="Arial"/>
              <a:buNone/>
            </a:pPr>
            <a:r>
              <a:rPr b="1" i="0" lang="pt-BR" sz="13000" u="none" cap="none" strike="noStrike">
                <a:solidFill>
                  <a:schemeClr val="lt1"/>
                </a:solidFill>
                <a:latin typeface="Calibri"/>
                <a:ea typeface="Calibri"/>
                <a:cs typeface="Calibri"/>
                <a:sym typeface="Calibri"/>
              </a:rPr>
              <a:t>SENAI</a:t>
            </a:r>
            <a:endParaRPr b="0" i="0" sz="1400" u="none" cap="none" strike="noStrike">
              <a:solidFill>
                <a:srgbClr val="000000"/>
              </a:solidFill>
              <a:latin typeface="Arial"/>
              <a:ea typeface="Arial"/>
              <a:cs typeface="Arial"/>
              <a:sym typeface="Arial"/>
            </a:endParaRPr>
          </a:p>
        </p:txBody>
      </p:sp>
      <p:pic>
        <p:nvPicPr>
          <p:cNvPr id="152" name="Google Shape;152;p20"/>
          <p:cNvPicPr preferRelativeResize="0"/>
          <p:nvPr/>
        </p:nvPicPr>
        <p:blipFill rotWithShape="1">
          <a:blip r:embed="rId3">
            <a:alphaModFix/>
          </a:blip>
          <a:srcRect b="0" l="0" r="0" t="0"/>
          <a:stretch/>
        </p:blipFill>
        <p:spPr>
          <a:xfrm>
            <a:off x="13438" y="9047"/>
            <a:ext cx="12165123" cy="6839905"/>
          </a:xfrm>
          <a:prstGeom prst="rect">
            <a:avLst/>
          </a:prstGeom>
          <a:noFill/>
          <a:ln>
            <a:noFill/>
          </a:ln>
        </p:spPr>
      </p:pic>
      <p:pic>
        <p:nvPicPr>
          <p:cNvPr id="153" name="Google Shape;153;p20"/>
          <p:cNvPicPr preferRelativeResize="0"/>
          <p:nvPr/>
        </p:nvPicPr>
        <p:blipFill rotWithShape="1">
          <a:blip r:embed="rId4">
            <a:alphaModFix/>
          </a:blip>
          <a:srcRect b="0" l="0" r="0" t="0"/>
          <a:stretch/>
        </p:blipFill>
        <p:spPr>
          <a:xfrm>
            <a:off x="9968759" y="4883930"/>
            <a:ext cx="2143424" cy="1867161"/>
          </a:xfrm>
          <a:prstGeom prst="rect">
            <a:avLst/>
          </a:prstGeom>
          <a:noFill/>
          <a:ln>
            <a:noFill/>
          </a:ln>
        </p:spPr>
      </p:pic>
      <p:sp>
        <p:nvSpPr>
          <p:cNvPr id="154" name="Google Shape;154;p20"/>
          <p:cNvSpPr txBox="1"/>
          <p:nvPr/>
        </p:nvSpPr>
        <p:spPr>
          <a:xfrm>
            <a:off x="812800" y="1264424"/>
            <a:ext cx="11196320" cy="39702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ON nome_da_tabela: Define a tabela onde a trigger será aplicada.</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FOR EACH ROW: Indica que a trigger será executada para cada linha afetada pela operação (para múltiplas linhas, a trigger será chamada uma vez por linha).</a:t>
            </a:r>
            <a:endParaRPr/>
          </a:p>
          <a:p>
            <a:pPr indent="-279400" lvl="0" marL="45720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2800"/>
              <a:buFont typeface="Arial"/>
              <a:buChar char="•"/>
            </a:pPr>
            <a:r>
              <a:rPr b="0" i="0" lang="pt-BR" sz="2800" u="none" cap="none" strike="noStrike">
                <a:solidFill>
                  <a:srgbClr val="000000"/>
                </a:solidFill>
                <a:latin typeface="Arial"/>
                <a:ea typeface="Arial"/>
                <a:cs typeface="Arial"/>
                <a:sym typeface="Arial"/>
              </a:rPr>
              <a:t>BEGIN...END: Bloco onde a lógica da trigger é definida (opcional em alguns DBMS).</a:t>
            </a:r>
            <a:endParaRPr b="0" i="0" sz="1400" u="none" cap="none" strike="noStrike">
              <a:solidFill>
                <a:srgbClr val="000000"/>
              </a:solidFill>
              <a:latin typeface="Arial"/>
              <a:ea typeface="Arial"/>
              <a:cs typeface="Arial"/>
              <a:sym typeface="Arial"/>
            </a:endParaRPr>
          </a:p>
        </p:txBody>
      </p:sp>
      <p:sp>
        <p:nvSpPr>
          <p:cNvPr id="155" name="Google Shape;155;p20"/>
          <p:cNvSpPr txBox="1"/>
          <p:nvPr/>
        </p:nvSpPr>
        <p:spPr>
          <a:xfrm>
            <a:off x="1104275" y="9562"/>
            <a:ext cx="8412587" cy="110795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1" i="0" lang="pt-BR" sz="6600" u="none" cap="none" strike="noStrike">
                <a:solidFill>
                  <a:srgbClr val="111A2B"/>
                </a:solidFill>
                <a:latin typeface="Roboto"/>
                <a:ea typeface="Roboto"/>
                <a:cs typeface="Roboto"/>
                <a:sym typeface="Roboto"/>
              </a:rPr>
              <a:t>Programação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