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7" d="100"/>
          <a:sy n="87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F112-ECC6-4CEA-9096-75C7134E0B2D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65E2-C894-4625-96BB-D49E21886D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2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F112-ECC6-4CEA-9096-75C7134E0B2D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65E2-C894-4625-96BB-D49E21886D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9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F112-ECC6-4CEA-9096-75C7134E0B2D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65E2-C894-4625-96BB-D49E21886D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4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F112-ECC6-4CEA-9096-75C7134E0B2D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65E2-C894-4625-96BB-D49E21886D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9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F112-ECC6-4CEA-9096-75C7134E0B2D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65E2-C894-4625-96BB-D49E21886D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2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F112-ECC6-4CEA-9096-75C7134E0B2D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65E2-C894-4625-96BB-D49E21886D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1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F112-ECC6-4CEA-9096-75C7134E0B2D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65E2-C894-4625-96BB-D49E21886D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5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F112-ECC6-4CEA-9096-75C7134E0B2D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65E2-C894-4625-96BB-D49E21886D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6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F112-ECC6-4CEA-9096-75C7134E0B2D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65E2-C894-4625-96BB-D49E21886D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9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F112-ECC6-4CEA-9096-75C7134E0B2D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65E2-C894-4625-96BB-D49E21886D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9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F112-ECC6-4CEA-9096-75C7134E0B2D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65E2-C894-4625-96BB-D49E21886D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4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F112-ECC6-4CEA-9096-75C7134E0B2D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F65E2-C894-4625-96BB-D49E21886D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2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</a:p>
          <a:p>
            <a:r>
              <a:rPr lang="en-US" dirty="0" smtClean="0"/>
              <a:t>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2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r>
              <a:rPr lang="en-US" dirty="0" smtClean="0"/>
              <a:t>An array is a set of similar elements i.e. we can store the data of similar type ( int, float, String, char, long, double). </a:t>
            </a:r>
          </a:p>
          <a:p>
            <a:r>
              <a:rPr lang="en-US" dirty="0" smtClean="0"/>
              <a:t>It’s is always of fixed size because when the array is declared, it gets memory statically allocated.</a:t>
            </a:r>
          </a:p>
          <a:p>
            <a:r>
              <a:rPr lang="en-US" dirty="0" smtClean="0"/>
              <a:t>Representation of the memory allocation of an array :-</a:t>
            </a:r>
          </a:p>
          <a:p>
            <a:pPr marL="0" indent="0">
              <a:buNone/>
            </a:pPr>
            <a:r>
              <a:rPr lang="en-US" sz="2000" dirty="0" smtClean="0"/>
              <a:t>Suppose we have an array A, having 5 elements of integer type. So when the array A is declared, it will allocate 5 frames in memory of 4 bytes.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2001                    2005                   2009                    2013                   2017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 0                            1                         2                           3                          4</a:t>
            </a:r>
          </a:p>
          <a:p>
            <a:pPr marL="0" indent="0">
              <a:buNone/>
            </a:pPr>
            <a:r>
              <a:rPr lang="en-US" sz="2000" dirty="0" smtClean="0"/>
              <a:t>Here, we started the indexing with base value 0.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301692"/>
              </p:ext>
            </p:extLst>
          </p:nvPr>
        </p:nvGraphicFramePr>
        <p:xfrm>
          <a:off x="1524000" y="52789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byte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byte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 byte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 byte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 byte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1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Operations on Array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Array:-</a:t>
            </a:r>
          </a:p>
          <a:p>
            <a:pPr marL="0" indent="0">
              <a:buNone/>
            </a:pPr>
            <a:r>
              <a:rPr lang="en-US" sz="2000" dirty="0" smtClean="0"/>
              <a:t>Syntax (Java):-  for empty array </a:t>
            </a:r>
            <a:r>
              <a:rPr lang="en-US" sz="2000" dirty="0" smtClean="0">
                <a:sym typeface="Wingdings" panose="05000000000000000000" pitchFamily="2" charset="2"/>
              </a:rPr>
              <a:t> it can be done in two ways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                                                            1) declaration and then definition: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                                                                int arr[];     //declaring array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                                                                int arr[]=new int [20];   //allocating memory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                                                             2) declaring and defining in one step: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                                                                 int[] arr= new int[20];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                          initializing the array  int[] arr={1,2,3,4,5};</a:t>
            </a:r>
          </a:p>
        </p:txBody>
      </p:sp>
    </p:spTree>
    <p:extLst>
      <p:ext uri="{BB962C8B-B14F-4D97-AF65-F5344CB8AC3E}">
        <p14:creationId xmlns:p14="http://schemas.microsoft.com/office/powerpoint/2010/main" val="141949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406400"/>
            <a:ext cx="10642600" cy="5770563"/>
          </a:xfrm>
        </p:spPr>
        <p:txBody>
          <a:bodyPr/>
          <a:lstStyle/>
          <a:p>
            <a:r>
              <a:rPr lang="en-US" dirty="0" smtClean="0"/>
              <a:t>Inserting element in array:</a:t>
            </a:r>
          </a:p>
          <a:p>
            <a:pPr marL="0" indent="0">
              <a:buNone/>
            </a:pPr>
            <a:r>
              <a:rPr lang="en-US" sz="2000" dirty="0" smtClean="0"/>
              <a:t>It has three cases: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At the beginning :-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1800" dirty="0" smtClean="0"/>
              <a:t>  Let us suppose we have an array A={3,9,6,7}, we have to insert 8 in the beginning of the array. So we can directly say:   A[0] </a:t>
            </a:r>
            <a:r>
              <a:rPr lang="en-US" sz="1800" dirty="0" smtClean="0">
                <a:sym typeface="Wingdings" panose="05000000000000000000" pitchFamily="2" charset="2"/>
              </a:rPr>
              <a:t>8. But, behind the scene is different, it will first shift the elements to the right of the array, then will insert the 8 at A[0].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      </a:t>
            </a:r>
          </a:p>
          <a:p>
            <a:pPr marL="0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2) At the end:-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        Let us suppose we have  an array A ={2,4,8,10}, we have to insert 12 at the end. So we will traverse to the end first then check if there is a space to store, if yes, then we will insert the element, otherwise compiler will throw the index out of bound error.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31512"/>
              </p:ext>
            </p:extLst>
          </p:nvPr>
        </p:nvGraphicFramePr>
        <p:xfrm>
          <a:off x="1562100" y="2637366"/>
          <a:ext cx="37307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150"/>
                <a:gridCol w="746150"/>
                <a:gridCol w="746150"/>
                <a:gridCol w="746150"/>
                <a:gridCol w="7461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Curved Up Arrow 15"/>
          <p:cNvSpPr/>
          <p:nvPr/>
        </p:nvSpPr>
        <p:spPr>
          <a:xfrm>
            <a:off x="1993900" y="3008206"/>
            <a:ext cx="685800" cy="192881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>
            <a:off x="2755900" y="3008205"/>
            <a:ext cx="685800" cy="192881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Up Arrow 17"/>
          <p:cNvSpPr/>
          <p:nvPr/>
        </p:nvSpPr>
        <p:spPr>
          <a:xfrm>
            <a:off x="3517900" y="3043527"/>
            <a:ext cx="787400" cy="157559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Up Arrow 18"/>
          <p:cNvSpPr/>
          <p:nvPr/>
        </p:nvSpPr>
        <p:spPr>
          <a:xfrm>
            <a:off x="4419600" y="3008205"/>
            <a:ext cx="774700" cy="192881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2858"/>
              </p:ext>
            </p:extLst>
          </p:nvPr>
        </p:nvGraphicFramePr>
        <p:xfrm>
          <a:off x="1524000" y="3386506"/>
          <a:ext cx="3749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08"/>
                <a:gridCol w="749808"/>
                <a:gridCol w="749808"/>
                <a:gridCol w="749808"/>
                <a:gridCol w="749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32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700"/>
            <a:ext cx="10515600" cy="5783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3) At the specific position:-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1800" dirty="0" smtClean="0"/>
              <a:t>Let us have an array A={1,2,3,4,5}, now we want to insert 9 at third position in the array A.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First we will go to the 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position that is A[2], then will start shifting the elements to its right, at last will insert the element.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Time Complexity – O(1)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62751"/>
              </p:ext>
            </p:extLst>
          </p:nvPr>
        </p:nvGraphicFramePr>
        <p:xfrm>
          <a:off x="1016000" y="2286000"/>
          <a:ext cx="4754880" cy="39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/>
                <a:gridCol w="792480"/>
                <a:gridCol w="792480"/>
                <a:gridCol w="792480"/>
                <a:gridCol w="792480"/>
                <a:gridCol w="792480"/>
              </a:tblGrid>
              <a:tr h="3920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Curved Down Arrow 4"/>
          <p:cNvSpPr/>
          <p:nvPr/>
        </p:nvSpPr>
        <p:spPr>
          <a:xfrm>
            <a:off x="2921000" y="1993900"/>
            <a:ext cx="762000" cy="2032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>
            <a:off x="3822700" y="1993900"/>
            <a:ext cx="711200" cy="1905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>
            <a:off x="4673600" y="1993900"/>
            <a:ext cx="736600" cy="2032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01789"/>
              </p:ext>
            </p:extLst>
          </p:nvPr>
        </p:nvGraphicFramePr>
        <p:xfrm>
          <a:off x="1016000" y="3099911"/>
          <a:ext cx="4846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  <a:gridCol w="807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43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700"/>
            <a:ext cx="10515600" cy="5783263"/>
          </a:xfrm>
        </p:spPr>
        <p:txBody>
          <a:bodyPr/>
          <a:lstStyle/>
          <a:p>
            <a:r>
              <a:rPr lang="en-US" dirty="0" smtClean="0"/>
              <a:t>Deletion in array</a:t>
            </a:r>
          </a:p>
          <a:p>
            <a:pPr marL="0" indent="0">
              <a:buNone/>
            </a:pPr>
            <a:r>
              <a:rPr lang="en-US" sz="2000" dirty="0" smtClean="0"/>
              <a:t>It has three cases: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At the beginning: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1800" dirty="0" smtClean="0"/>
              <a:t>Let us have an array A={2,3,4,5}, we want to delete 2.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2) At the end:</a:t>
            </a:r>
          </a:p>
          <a:p>
            <a:pPr marL="0" indent="0">
              <a:buNone/>
            </a:pPr>
            <a:r>
              <a:rPr lang="en-US" sz="1800" dirty="0" smtClean="0"/>
              <a:t>      Let us have an array a={5,4,6,7,8}, we want to delete 8.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90231"/>
              </p:ext>
            </p:extLst>
          </p:nvPr>
        </p:nvGraphicFramePr>
        <p:xfrm>
          <a:off x="1384300" y="2286000"/>
          <a:ext cx="4572000" cy="37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3793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Curved Up Arrow 4"/>
          <p:cNvSpPr/>
          <p:nvPr/>
        </p:nvSpPr>
        <p:spPr>
          <a:xfrm rot="10800000">
            <a:off x="2197100" y="2070100"/>
            <a:ext cx="596900" cy="215900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 rot="10800000">
            <a:off x="3321050" y="2070100"/>
            <a:ext cx="609600" cy="215900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 rot="10800000">
            <a:off x="4457698" y="2070100"/>
            <a:ext cx="628651" cy="177800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38847"/>
              </p:ext>
            </p:extLst>
          </p:nvPr>
        </p:nvGraphicFramePr>
        <p:xfrm>
          <a:off x="1384300" y="2860243"/>
          <a:ext cx="4389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92109"/>
              </p:ext>
            </p:extLst>
          </p:nvPr>
        </p:nvGraphicFramePr>
        <p:xfrm>
          <a:off x="1249803" y="4186766"/>
          <a:ext cx="5303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04"/>
                <a:gridCol w="1060704"/>
                <a:gridCol w="1060704"/>
                <a:gridCol w="1060704"/>
                <a:gridCol w="10607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60939"/>
              </p:ext>
            </p:extLst>
          </p:nvPr>
        </p:nvGraphicFramePr>
        <p:xfrm>
          <a:off x="1249803" y="4837434"/>
          <a:ext cx="5303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04"/>
                <a:gridCol w="1060704"/>
                <a:gridCol w="1060704"/>
                <a:gridCol w="1060704"/>
                <a:gridCol w="10607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12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7793"/>
            <a:ext cx="10515600" cy="5659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3) At the specific position: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1800" dirty="0" smtClean="0"/>
              <a:t> Let us have an array A={9,6,4,3,2},we want to delete 6.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Time complexity – O(1)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396072"/>
              </p:ext>
            </p:extLst>
          </p:nvPr>
        </p:nvGraphicFramePr>
        <p:xfrm>
          <a:off x="1139633" y="1457796"/>
          <a:ext cx="4937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52"/>
                <a:gridCol w="987552"/>
                <a:gridCol w="987552"/>
                <a:gridCol w="987552"/>
                <a:gridCol w="9875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19967"/>
              </p:ext>
            </p:extLst>
          </p:nvPr>
        </p:nvGraphicFramePr>
        <p:xfrm>
          <a:off x="1139633" y="2262028"/>
          <a:ext cx="4937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1234440"/>
                <a:gridCol w="1234440"/>
                <a:gridCol w="1234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Curved Down Arrow 6"/>
          <p:cNvSpPr/>
          <p:nvPr/>
        </p:nvSpPr>
        <p:spPr>
          <a:xfrm rot="10800000">
            <a:off x="2864386" y="1828636"/>
            <a:ext cx="517792" cy="165253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3909027" y="1828636"/>
            <a:ext cx="596871" cy="165253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0800000">
            <a:off x="4897013" y="1839489"/>
            <a:ext cx="677521" cy="1544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7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6607"/>
            <a:ext cx="10515600" cy="5780356"/>
          </a:xfrm>
        </p:spPr>
        <p:txBody>
          <a:bodyPr/>
          <a:lstStyle/>
          <a:p>
            <a:r>
              <a:rPr lang="en-US" dirty="0" smtClean="0"/>
              <a:t>Searching</a:t>
            </a:r>
          </a:p>
          <a:p>
            <a:pPr marL="0" indent="0">
              <a:buNone/>
            </a:pPr>
            <a:r>
              <a:rPr lang="en-US" sz="2000" dirty="0" smtClean="0"/>
              <a:t>In searching, we traverse through the array and compare the element to be search with each element of array.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Let us have an array A={5,9,8,4,2}, we want to search 4.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We will compare it each element, then we found the element at A[3] index.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smtClean="0"/>
              <a:t>Time complexity- O(n)</a:t>
            </a:r>
            <a:endParaRPr lang="en-US" sz="1800" dirty="0"/>
          </a:p>
        </p:txBody>
      </p:sp>
      <p:sp>
        <p:nvSpPr>
          <p:cNvPr id="6" name="Oval 5"/>
          <p:cNvSpPr/>
          <p:nvPr/>
        </p:nvSpPr>
        <p:spPr>
          <a:xfrm>
            <a:off x="4307595" y="2105925"/>
            <a:ext cx="352540" cy="286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94454"/>
              </p:ext>
            </p:extLst>
          </p:nvPr>
        </p:nvGraphicFramePr>
        <p:xfrm>
          <a:off x="963364" y="2063724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1005840"/>
                <a:gridCol w="1005840"/>
                <a:gridCol w="1005840"/>
                <a:gridCol w="1005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1399142" y="2522862"/>
            <a:ext cx="2831335" cy="165253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07595" y="2105925"/>
            <a:ext cx="352540" cy="286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9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611</Words>
  <Application>Microsoft Office PowerPoint</Application>
  <PresentationFormat>Widescreen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Data Structure fundamentals</vt:lpstr>
      <vt:lpstr>Introduction</vt:lpstr>
      <vt:lpstr>Operations on Array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fundamentals</dc:title>
  <dc:creator>Microsoft account</dc:creator>
  <cp:lastModifiedBy>Microsoft account</cp:lastModifiedBy>
  <cp:revision>14</cp:revision>
  <dcterms:created xsi:type="dcterms:W3CDTF">2022-10-06T14:10:59Z</dcterms:created>
  <dcterms:modified xsi:type="dcterms:W3CDTF">2022-10-06T16:18:40Z</dcterms:modified>
</cp:coreProperties>
</file>