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5" r:id="rId2"/>
    <p:sldId id="453" r:id="rId3"/>
    <p:sldId id="454" r:id="rId4"/>
    <p:sldId id="456" r:id="rId5"/>
    <p:sldId id="457" r:id="rId6"/>
    <p:sldId id="458" r:id="rId7"/>
    <p:sldId id="459" r:id="rId8"/>
    <p:sldId id="460" r:id="rId9"/>
    <p:sldId id="461" r:id="rId10"/>
    <p:sldId id="462" r:id="rId11"/>
    <p:sldId id="463" r:id="rId12"/>
    <p:sldId id="464" r:id="rId13"/>
    <p:sldId id="465" r:id="rId14"/>
    <p:sldId id="466" r:id="rId15"/>
    <p:sldId id="467" r:id="rId16"/>
    <p:sldId id="4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6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020A-3415-5C6A-E813-6DADEB087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345F8-E476-9C52-9BE4-31EBAB140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A2FD9-02D0-CB6E-716C-5DC8EAE8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2DCE-835B-4DFE-A7E1-378B0CA2A56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35A5B-8DCF-583D-9AA4-132FD6E8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34CB4-7DD7-866B-AAE7-E2CEF8A7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FE67-C7A4-4A28-9FB4-4293B1C0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02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3145-B5A1-1193-4F14-494C0EB27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10938-4252-4A56-E91A-D9690EA95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5F946-0E15-102F-4991-45A66562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2DCE-835B-4DFE-A7E1-378B0CA2A56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73656-DC8A-93CF-1159-62030335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A2FFE-7125-A368-D009-19FAD299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FE67-C7A4-4A28-9FB4-4293B1C0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5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E81BAC-5CE1-2210-46DB-F32D53105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61CD3-8CB0-D951-6B25-33BB60A6D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E294B-4257-43AE-EC7F-DADC85D8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2DCE-835B-4DFE-A7E1-378B0CA2A56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2C77C-E96B-6520-3F7B-1421F5F3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FFA39-EA6C-D7E1-BE5B-275AD76D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FE67-C7A4-4A28-9FB4-4293B1C0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5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FE20D-92A3-5F39-5DF0-81F218CC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D1A9D-4C58-72C8-C982-2F88C2888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726DB-2D27-5849-2A46-6B651B046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2DCE-835B-4DFE-A7E1-378B0CA2A56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9B728-AE45-44F9-88E0-270883EF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29EAB-F293-32C0-EE8D-13413146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FE67-C7A4-4A28-9FB4-4293B1C0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2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D321E-661C-AD67-26DC-F2FE404F7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6CE59-969D-FC76-8AB6-DC0B36C2A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7EC75-03A5-E8E6-7B40-428732ED7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2DCE-835B-4DFE-A7E1-378B0CA2A56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BCAB6-BDAA-5F1D-0334-79645E66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B56A2-F3C7-4584-9BAE-28AB368C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FE67-C7A4-4A28-9FB4-4293B1C0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A822-6E66-2F9E-E15B-009D7C19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FC8AE-3739-F850-00D0-D622B58FA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C1A6F-43B4-EAB2-9284-DCABA75CE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B6DE6-D3A7-2F4A-AAF1-F4BB8D7B1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2DCE-835B-4DFE-A7E1-378B0CA2A56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60C95-13E5-BD64-CFC8-ED013B2A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A7165-DDF2-B1B2-D4A0-DD72AB44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FE67-C7A4-4A28-9FB4-4293B1C0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3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7B52-95C0-47DC-D083-273DE3A01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A1983-0544-F754-01C1-779B42E3F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853B2-72EC-BEF4-A95E-757F51A62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67E6B-42F9-9A6C-A657-6D24FA1C0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EE8AE-5758-04BE-3EE8-68900CCBC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76C61-9987-BF0C-18B3-27F65ECE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2DCE-835B-4DFE-A7E1-378B0CA2A56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47E69D-989B-70EF-1496-CD8BFC2B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E358D-474F-8BC4-EABF-AC44F3F0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FE67-C7A4-4A28-9FB4-4293B1C0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1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E36E-0332-0334-090C-9CE02A30B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4B07C-A061-56D7-6C32-47FB2E9B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2DCE-835B-4DFE-A7E1-378B0CA2A56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3A1FC-5C74-49F4-22FB-1A5CC7C9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4738A0-2111-9B5B-9798-11CBA8A70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FE67-C7A4-4A28-9FB4-4293B1C0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6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41EF1-B806-05D2-DBD4-65CE6D32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2DCE-835B-4DFE-A7E1-378B0CA2A56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50EE3-2CB3-84C6-031E-BEF87AFB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480D3-8ACD-B161-08F4-B97F19BC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FE67-C7A4-4A28-9FB4-4293B1C0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5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094A-01A1-B33A-4EB2-D551EEDE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DB31-4826-C78E-3ECF-40B817021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6216D-AFE7-0C25-88C0-A48EDAE3F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43B5B-7C11-6CF6-BD03-40E593D1D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2DCE-835B-4DFE-A7E1-378B0CA2A56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D16FC-D63C-441E-A361-B4C43FEA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43734-15CB-2245-0B68-395DC598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FE67-C7A4-4A28-9FB4-4293B1C0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8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13D0-A055-AF92-F58C-430BA793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026C08-E4A1-9FB9-D99F-5CCD7D53B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68BDF-83E6-5D3E-B10D-0A9BC5E5C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F89D2-E631-4FC8-08C1-FE1456FCC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2DCE-835B-4DFE-A7E1-378B0CA2A56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86928-C9E7-E9E8-1BF9-A9BDAAC6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C0403-6C87-FE3A-13A5-9BB014282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FE67-C7A4-4A28-9FB4-4293B1C0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7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71F98-9696-2D18-39FA-CF1AC5C68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471CF-46E1-6837-FF0C-FC701D666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5F81D-5508-0841-46A4-24125BB20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522DCE-835B-4DFE-A7E1-378B0CA2A56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1682F-8CC0-6976-5C00-89FCB1628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77175-2D86-83D6-CCE7-2C73167AB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9FE67-C7A4-4A28-9FB4-4293B1C0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7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CFB63-3206-BBE5-6F29-731A1B43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Python! Day 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8E22E-38E1-9361-6D07-88C0741BA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Higher order functions</a:t>
            </a:r>
          </a:p>
          <a:p>
            <a:r>
              <a:rPr lang="en-US" sz="2200" dirty="0"/>
              <a:t>Event listeners</a:t>
            </a:r>
          </a:p>
          <a:p>
            <a:r>
              <a:rPr lang="en-US" sz="2200" dirty="0"/>
              <a:t>Etch-a-sketch program</a:t>
            </a:r>
          </a:p>
          <a:p>
            <a:r>
              <a:rPr lang="en-US" sz="2200" dirty="0"/>
              <a:t>Turtle race program</a:t>
            </a:r>
          </a:p>
          <a:p>
            <a:r>
              <a:rPr lang="en-US" sz="2200" dirty="0"/>
              <a:t>Begin snake game</a:t>
            </a:r>
          </a:p>
          <a:p>
            <a:endParaRPr lang="en-US" sz="2200" dirty="0"/>
          </a:p>
        </p:txBody>
      </p:sp>
      <p:pic>
        <p:nvPicPr>
          <p:cNvPr id="5" name="Picture 4" descr="Game controller">
            <a:extLst>
              <a:ext uri="{FF2B5EF4-FFF2-40B4-BE49-F238E27FC236}">
                <a16:creationId xmlns:a16="http://schemas.microsoft.com/office/drawing/2014/main" id="{123A5F76-16E3-8D79-5F2E-A639112C2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5" r="7910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0316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0C93-7ED4-0501-12FE-33CD00693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5" y="609598"/>
            <a:ext cx="6587518" cy="133084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Project: Turtle 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8AD9A-5DCF-DD66-2489-4F48E6062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5" y="2194101"/>
            <a:ext cx="6587518" cy="390858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the next project, let’s write a program that asks the user to bet on a turtle race and then simulates a turtle race between 6 differently-colored turtles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start this program, let’s change the size of the screen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do that we can use the setup() method which looks like this: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screen_name.setup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(width, height)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Let’s make the screen 500 wide and 400 tall, so we can write: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screen_name.setup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(500, 400)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161D18-04EA-CFE6-717B-79F0FC274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580" y="892665"/>
            <a:ext cx="2792519" cy="24015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B80A72-B7A1-9C78-A1E5-8BD91AD89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580" y="3517743"/>
            <a:ext cx="2792519" cy="242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89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E560F-D685-4CB4-B0BA-731FEC49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The Screen Coordinate System</a:t>
            </a:r>
          </a:p>
        </p:txBody>
      </p:sp>
      <p:pic>
        <p:nvPicPr>
          <p:cNvPr id="5" name="Picture 4" descr="A graph with numbers and a circle&#10;&#10;Description automatically generated with medium confidence">
            <a:extLst>
              <a:ext uri="{FF2B5EF4-FFF2-40B4-BE49-F238E27FC236}">
                <a16:creationId xmlns:a16="http://schemas.microsoft.com/office/drawing/2014/main" id="{291529C4-BDD6-D063-8C33-EDE73D7B3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7" b="-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0E3D2-A1FA-9464-83DC-F9FC7BB88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/>
              <a:t>To continue with this project, it will be good to understand the screen coordinate system</a:t>
            </a:r>
          </a:p>
          <a:p>
            <a:r>
              <a:rPr lang="en-US" sz="1800"/>
              <a:t>In this system, the middle of the screen is (0, 0), when both the horizontal and vertical positions equal 0</a:t>
            </a:r>
          </a:p>
          <a:p>
            <a:r>
              <a:rPr lang="en-US" sz="1800"/>
              <a:t>So, if the screen is 500 wide, the left edge of the screen would be (-250, 0) because the horizontal position is -250 and the vertical position is 0 </a:t>
            </a:r>
          </a:p>
        </p:txBody>
      </p:sp>
    </p:spTree>
    <p:extLst>
      <p:ext uri="{BB962C8B-B14F-4D97-AF65-F5344CB8AC3E}">
        <p14:creationId xmlns:p14="http://schemas.microsoft.com/office/powerpoint/2010/main" val="2004279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F450-09F4-0EB7-33F6-03E9F79B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609597"/>
            <a:ext cx="8903433" cy="1330841"/>
          </a:xfrm>
        </p:spPr>
        <p:txBody>
          <a:bodyPr>
            <a:normAutofit/>
          </a:bodyPr>
          <a:lstStyle/>
          <a:p>
            <a:r>
              <a:rPr lang="en-US" dirty="0"/>
              <a:t>Turtle Race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D6EB7-EF4C-42D6-12F9-BD3707FAB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8" y="2194100"/>
            <a:ext cx="5126303" cy="3908588"/>
          </a:xfrm>
        </p:spPr>
        <p:txBody>
          <a:bodyPr>
            <a:normAutofit/>
          </a:bodyPr>
          <a:lstStyle/>
          <a:p>
            <a:r>
              <a:rPr lang="en-US" sz="2000"/>
              <a:t>So, if we want our turtles to race across the screen, we should probably send them to the left side of the screen</a:t>
            </a:r>
          </a:p>
          <a:p>
            <a:r>
              <a:rPr lang="en-US" sz="2000"/>
              <a:t>Like this: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pitchFamily="49" charset="0"/>
              </a:rPr>
              <a:t>turtle_name.penup()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pitchFamily="49" charset="0"/>
              </a:rPr>
              <a:t>turtle_name.goto(-230, 0)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CC7275-42C6-AA6B-EFA0-E03F527247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5" r="2" b="2"/>
          <a:stretch/>
        </p:blipFill>
        <p:spPr>
          <a:xfrm>
            <a:off x="7016376" y="2183362"/>
            <a:ext cx="4357896" cy="373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87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D71626-9C04-D07D-0385-FE319BD11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277911"/>
            <a:ext cx="4777381" cy="413243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109A2-6CC5-65A1-BAB6-C60725AC6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3437" y="1471469"/>
            <a:ext cx="5923370" cy="3731710"/>
          </a:xfrm>
        </p:spPr>
        <p:txBody>
          <a:bodyPr>
            <a:normAutofit/>
          </a:bodyPr>
          <a:lstStyle/>
          <a:p>
            <a:r>
              <a:rPr lang="en-US" sz="1800" dirty="0"/>
              <a:t>Next, for our turtle race, let’s create a list of all the turtle colors and another list to hold all of the turtles: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colors = [“red”, “orange”, “yellow”, “green”, “blue”, purple]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turtles = []</a:t>
            </a:r>
          </a:p>
          <a:p>
            <a:r>
              <a:rPr lang="en-US" sz="1800" dirty="0"/>
              <a:t>Now, let’s write a for loop to create all of these turtles: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for color in colors: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	t = Turtle(“turtle”)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 err="1">
                <a:latin typeface="Lucida Console" panose="020B0609040504020204" pitchFamily="49" charset="0"/>
              </a:rPr>
              <a:t>t.color</a:t>
            </a:r>
            <a:r>
              <a:rPr lang="en-US" sz="1200" dirty="0">
                <a:latin typeface="Lucida Console" panose="020B0609040504020204" pitchFamily="49" charset="0"/>
              </a:rPr>
              <a:t>(“color”)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 err="1">
                <a:latin typeface="Lucida Console" panose="020B0609040504020204" pitchFamily="49" charset="0"/>
              </a:rPr>
              <a:t>t.penup</a:t>
            </a:r>
            <a:r>
              <a:rPr lang="en-US" sz="1200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 err="1">
                <a:latin typeface="Lucida Console" panose="020B0609040504020204" pitchFamily="49" charset="0"/>
              </a:rPr>
              <a:t>vertical_position</a:t>
            </a:r>
            <a:r>
              <a:rPr lang="en-US" sz="1200" dirty="0">
                <a:latin typeface="Lucida Console" panose="020B0609040504020204" pitchFamily="49" charset="0"/>
              </a:rPr>
              <a:t> = 30 * </a:t>
            </a:r>
            <a:r>
              <a:rPr lang="en-US" sz="1200" dirty="0" err="1">
                <a:latin typeface="Lucida Console" panose="020B0609040504020204" pitchFamily="49" charset="0"/>
              </a:rPr>
              <a:t>len</a:t>
            </a:r>
            <a:r>
              <a:rPr lang="en-US" sz="1200" dirty="0">
                <a:latin typeface="Lucida Console" panose="020B0609040504020204" pitchFamily="49" charset="0"/>
              </a:rPr>
              <a:t>(turtles) - 100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 err="1">
                <a:latin typeface="Lucida Console" panose="020B0609040504020204" pitchFamily="49" charset="0"/>
              </a:rPr>
              <a:t>t.goto</a:t>
            </a:r>
            <a:r>
              <a:rPr lang="en-US" sz="1200" dirty="0">
                <a:latin typeface="Lucida Console" panose="020B0609040504020204" pitchFamily="49" charset="0"/>
              </a:rPr>
              <a:t>(-230, </a:t>
            </a:r>
            <a:r>
              <a:rPr lang="en-US" sz="1200" dirty="0" err="1">
                <a:latin typeface="Lucida Console" panose="020B0609040504020204" pitchFamily="49" charset="0"/>
              </a:rPr>
              <a:t>vertical_position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 err="1">
                <a:latin typeface="Lucida Console" panose="020B0609040504020204" pitchFamily="49" charset="0"/>
              </a:rPr>
              <a:t>turtles.append</a:t>
            </a:r>
            <a:r>
              <a:rPr lang="en-US" sz="1200" dirty="0">
                <a:latin typeface="Lucida Console" panose="020B0609040504020204" pitchFamily="49" charset="0"/>
              </a:rPr>
              <a:t>(t)</a:t>
            </a:r>
          </a:p>
        </p:txBody>
      </p:sp>
    </p:spTree>
    <p:extLst>
      <p:ext uri="{BB962C8B-B14F-4D97-AF65-F5344CB8AC3E}">
        <p14:creationId xmlns:p14="http://schemas.microsoft.com/office/powerpoint/2010/main" val="3887326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Turtle Race Stock Photo 476271394 | Shutterstock">
            <a:extLst>
              <a:ext uri="{FF2B5EF4-FFF2-40B4-BE49-F238E27FC236}">
                <a16:creationId xmlns:a16="http://schemas.microsoft.com/office/drawing/2014/main" id="{9D10E1E7-C34B-E91D-977C-7EB04B80FC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49"/>
          <a:stretch/>
        </p:blipFill>
        <p:spPr bwMode="auto">
          <a:xfrm>
            <a:off x="380765" y="1543658"/>
            <a:ext cx="4777381" cy="355622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2B2B-35B9-DF36-4EF8-1C6A4B02C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246" y="1485093"/>
            <a:ext cx="6437301" cy="4610949"/>
          </a:xfrm>
        </p:spPr>
        <p:txBody>
          <a:bodyPr>
            <a:normAutofit/>
          </a:bodyPr>
          <a:lstStyle/>
          <a:p>
            <a:r>
              <a:rPr lang="en-US" sz="1600" dirty="0"/>
              <a:t>Next, let’s create a while loop that, while the race is active, randomly moves each turtle forward over and over:</a:t>
            </a:r>
          </a:p>
          <a:p>
            <a:pPr marL="0" indent="0">
              <a:buNone/>
            </a:pPr>
            <a:r>
              <a:rPr lang="en-US" sz="1300" dirty="0" err="1">
                <a:latin typeface="Lucida Console" panose="020B0609040504020204" pitchFamily="49" charset="0"/>
              </a:rPr>
              <a:t>race_is_active</a:t>
            </a:r>
            <a:r>
              <a:rPr lang="en-US" sz="1300" dirty="0">
                <a:latin typeface="Lucida Console" panose="020B0609040504020204" pitchFamily="49" charset="0"/>
              </a:rPr>
              <a:t> = True</a:t>
            </a:r>
          </a:p>
          <a:p>
            <a:pPr marL="0" indent="0">
              <a:buNone/>
            </a:pPr>
            <a:r>
              <a:rPr lang="en-US" sz="1300" dirty="0">
                <a:latin typeface="Lucida Console" panose="020B0609040504020204" pitchFamily="49" charset="0"/>
              </a:rPr>
              <a:t>while </a:t>
            </a:r>
            <a:r>
              <a:rPr lang="en-US" sz="1300" dirty="0" err="1">
                <a:latin typeface="Lucida Console" panose="020B0609040504020204" pitchFamily="49" charset="0"/>
              </a:rPr>
              <a:t>race_is_active</a:t>
            </a:r>
            <a:r>
              <a:rPr lang="en-US" sz="1300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300" dirty="0">
                <a:latin typeface="Lucida Console" panose="020B0609040504020204" pitchFamily="49" charset="0"/>
              </a:rPr>
              <a:t>	for turtle in turtles:</a:t>
            </a:r>
          </a:p>
          <a:p>
            <a:pPr marL="0" indent="0">
              <a:buNone/>
            </a:pPr>
            <a:r>
              <a:rPr lang="en-US" sz="1300" dirty="0">
                <a:latin typeface="Lucida Console" panose="020B0609040504020204" pitchFamily="49" charset="0"/>
              </a:rPr>
              <a:t>		</a:t>
            </a:r>
            <a:r>
              <a:rPr lang="en-US" sz="1300" dirty="0" err="1">
                <a:latin typeface="Lucida Console" panose="020B0609040504020204" pitchFamily="49" charset="0"/>
              </a:rPr>
              <a:t>move_distance</a:t>
            </a:r>
            <a:r>
              <a:rPr lang="en-US" sz="1300" dirty="0">
                <a:latin typeface="Lucida Console" panose="020B0609040504020204" pitchFamily="49" charset="0"/>
              </a:rPr>
              <a:t> = random.randint(0, 10)</a:t>
            </a:r>
          </a:p>
          <a:p>
            <a:pPr marL="0" indent="0">
              <a:buNone/>
            </a:pPr>
            <a:r>
              <a:rPr lang="en-US" sz="1300" dirty="0">
                <a:latin typeface="Lucida Console" panose="020B0609040504020204" pitchFamily="49" charset="0"/>
              </a:rPr>
              <a:t>		</a:t>
            </a:r>
            <a:r>
              <a:rPr lang="en-US" sz="1300" dirty="0" err="1">
                <a:latin typeface="Lucida Console" panose="020B0609040504020204" pitchFamily="49" charset="0"/>
              </a:rPr>
              <a:t>turtle.forward</a:t>
            </a:r>
            <a:r>
              <a:rPr lang="en-US" sz="1300" dirty="0">
                <a:latin typeface="Lucida Console" panose="020B0609040504020204" pitchFamily="49" charset="0"/>
              </a:rPr>
              <a:t>(</a:t>
            </a:r>
            <a:r>
              <a:rPr lang="en-US" sz="1300" dirty="0" err="1">
                <a:latin typeface="Lucida Console" panose="020B0609040504020204" pitchFamily="49" charset="0"/>
              </a:rPr>
              <a:t>move_distance</a:t>
            </a:r>
            <a:r>
              <a:rPr lang="en-US" sz="13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300" dirty="0">
                <a:latin typeface="Lucida Console" panose="020B060904050402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300" dirty="0">
                <a:latin typeface="Lucida Console" panose="020B0609040504020204" pitchFamily="49" charset="0"/>
              </a:rPr>
              <a:t>		if </a:t>
            </a:r>
            <a:r>
              <a:rPr lang="en-US" sz="1300" dirty="0" err="1">
                <a:latin typeface="Lucida Console" panose="020B0609040504020204" pitchFamily="49" charset="0"/>
              </a:rPr>
              <a:t>turtle.position</a:t>
            </a:r>
            <a:r>
              <a:rPr lang="en-US" sz="1300" dirty="0">
                <a:latin typeface="Lucida Console" panose="020B0609040504020204" pitchFamily="49" charset="0"/>
              </a:rPr>
              <a:t>[0] &gt;= 230:</a:t>
            </a:r>
          </a:p>
          <a:p>
            <a:pPr marL="0" indent="0">
              <a:buNone/>
            </a:pPr>
            <a:r>
              <a:rPr lang="en-US" sz="1300" dirty="0">
                <a:latin typeface="Lucida Console" panose="020B0609040504020204" pitchFamily="49" charset="0"/>
              </a:rPr>
              <a:t>			</a:t>
            </a:r>
            <a:r>
              <a:rPr lang="en-US" sz="1300" dirty="0" err="1">
                <a:latin typeface="Lucida Console" panose="020B0609040504020204" pitchFamily="49" charset="0"/>
              </a:rPr>
              <a:t>winning_color</a:t>
            </a:r>
            <a:r>
              <a:rPr lang="en-US" sz="1300" dirty="0">
                <a:latin typeface="Lucida Console" panose="020B0609040504020204" pitchFamily="49" charset="0"/>
              </a:rPr>
              <a:t> = </a:t>
            </a:r>
            <a:r>
              <a:rPr lang="en-US" sz="1300" dirty="0" err="1">
                <a:latin typeface="Lucida Console" panose="020B0609040504020204" pitchFamily="49" charset="0"/>
              </a:rPr>
              <a:t>turtle.color</a:t>
            </a:r>
            <a:r>
              <a:rPr lang="en-US" sz="1300" dirty="0">
                <a:latin typeface="Lucida Console" panose="020B0609040504020204" pitchFamily="49" charset="0"/>
              </a:rPr>
              <a:t>()[0]</a:t>
            </a:r>
          </a:p>
          <a:p>
            <a:pPr marL="0" indent="0">
              <a:buNone/>
            </a:pPr>
            <a:r>
              <a:rPr lang="en-US" sz="1300" dirty="0">
                <a:latin typeface="Lucida Console" panose="020B0609040504020204" pitchFamily="49" charset="0"/>
              </a:rPr>
              <a:t>			print(</a:t>
            </a:r>
            <a:r>
              <a:rPr lang="en-US" sz="1300" dirty="0" err="1">
                <a:latin typeface="Lucida Console" panose="020B0609040504020204" pitchFamily="49" charset="0"/>
              </a:rPr>
              <a:t>winning_color</a:t>
            </a:r>
            <a:r>
              <a:rPr lang="en-US" sz="1300" dirty="0">
                <a:latin typeface="Lucida Console" panose="020B0609040504020204" pitchFamily="49" charset="0"/>
              </a:rPr>
              <a:t> + “ wins!”)</a:t>
            </a:r>
          </a:p>
          <a:p>
            <a:pPr marL="0" indent="0">
              <a:buNone/>
            </a:pPr>
            <a:r>
              <a:rPr lang="en-US" sz="1300" dirty="0">
                <a:latin typeface="Lucida Console" panose="020B0609040504020204" pitchFamily="49" charset="0"/>
              </a:rPr>
              <a:t>			</a:t>
            </a:r>
            <a:r>
              <a:rPr lang="en-US" sz="1300" dirty="0" err="1">
                <a:latin typeface="Lucida Console" panose="020B0609040504020204" pitchFamily="49" charset="0"/>
              </a:rPr>
              <a:t>race_is_active</a:t>
            </a:r>
            <a:r>
              <a:rPr lang="en-US" sz="1300" dirty="0">
                <a:latin typeface="Lucida Console" panose="020B0609040504020204" pitchFamily="49" charset="0"/>
              </a:rPr>
              <a:t> = False</a:t>
            </a:r>
          </a:p>
        </p:txBody>
      </p:sp>
    </p:spTree>
    <p:extLst>
      <p:ext uri="{BB962C8B-B14F-4D97-AF65-F5344CB8AC3E}">
        <p14:creationId xmlns:p14="http://schemas.microsoft.com/office/powerpoint/2010/main" val="1719611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2D3AEC-8460-C35B-56EB-40C075360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2137839"/>
            <a:ext cx="4777381" cy="241257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1F1B9-205A-F771-7328-1F00DBE33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sz="1800" dirty="0"/>
              <a:t>Then, we need to allow the user to bet on a turtle before the game starts</a:t>
            </a:r>
          </a:p>
          <a:p>
            <a:r>
              <a:rPr lang="en-US" sz="1800" dirty="0"/>
              <a:t>To do this, we can use the screen’s </a:t>
            </a:r>
            <a:r>
              <a:rPr lang="en-US" sz="1800" dirty="0" err="1"/>
              <a:t>textinput</a:t>
            </a:r>
            <a:r>
              <a:rPr lang="en-US" sz="1800" dirty="0"/>
              <a:t>() method that looks like this: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screen_name.textinput(title, prompt)</a:t>
            </a:r>
          </a:p>
          <a:p>
            <a:r>
              <a:rPr lang="en-US" sz="1800" dirty="0"/>
              <a:t>This gives the user a popup text box to type words into</a:t>
            </a:r>
          </a:p>
          <a:p>
            <a:r>
              <a:rPr lang="en-US" sz="1800" dirty="0"/>
              <a:t>For the turtle race program, we can write this: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user_bet = screen_name.textinput(“Make a Bet”, “Enter a turtle color to bet on: “) </a:t>
            </a:r>
          </a:p>
        </p:txBody>
      </p:sp>
    </p:spTree>
    <p:extLst>
      <p:ext uri="{BB962C8B-B14F-4D97-AF65-F5344CB8AC3E}">
        <p14:creationId xmlns:p14="http://schemas.microsoft.com/office/powerpoint/2010/main" val="334416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44654-2DFE-11FE-E4DA-E14B4A6CF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1500" dirty="0"/>
              <a:t>Finally, we need to tell the user if their bet was correct at the end of the race:</a:t>
            </a:r>
          </a:p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while </a:t>
            </a:r>
            <a:r>
              <a:rPr lang="en-US" sz="1500" dirty="0" err="1">
                <a:latin typeface="Lucida Console" panose="020B0609040504020204" pitchFamily="49" charset="0"/>
              </a:rPr>
              <a:t>race_is_active</a:t>
            </a:r>
            <a:r>
              <a:rPr lang="en-US" sz="1500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	for turtle in turtles:</a:t>
            </a:r>
          </a:p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		</a:t>
            </a:r>
            <a:r>
              <a:rPr lang="en-US" sz="1500" dirty="0" err="1">
                <a:latin typeface="Lucida Console" panose="020B0609040504020204" pitchFamily="49" charset="0"/>
              </a:rPr>
              <a:t>move_distance</a:t>
            </a:r>
            <a:r>
              <a:rPr lang="en-US" sz="1500" dirty="0">
                <a:latin typeface="Lucida Console" panose="020B0609040504020204" pitchFamily="49" charset="0"/>
              </a:rPr>
              <a:t> = random.randint(0, 10)</a:t>
            </a:r>
          </a:p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		</a:t>
            </a:r>
            <a:r>
              <a:rPr lang="en-US" sz="1500" dirty="0" err="1">
                <a:latin typeface="Lucida Console" panose="020B0609040504020204" pitchFamily="49" charset="0"/>
              </a:rPr>
              <a:t>turtle.forward</a:t>
            </a:r>
            <a:r>
              <a:rPr lang="en-US" sz="1500" dirty="0">
                <a:latin typeface="Lucida Console" panose="020B0609040504020204" pitchFamily="49" charset="0"/>
              </a:rPr>
              <a:t>(</a:t>
            </a:r>
            <a:r>
              <a:rPr lang="en-US" sz="1500" dirty="0" err="1">
                <a:latin typeface="Lucida Console" panose="020B0609040504020204" pitchFamily="49" charset="0"/>
              </a:rPr>
              <a:t>move_distance</a:t>
            </a:r>
            <a:r>
              <a:rPr lang="en-US" sz="15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		if </a:t>
            </a:r>
            <a:r>
              <a:rPr lang="en-US" sz="1500" dirty="0" err="1">
                <a:latin typeface="Lucida Console" panose="020B0609040504020204" pitchFamily="49" charset="0"/>
              </a:rPr>
              <a:t>turtle.position</a:t>
            </a:r>
            <a:r>
              <a:rPr lang="en-US" sz="1500" dirty="0">
                <a:latin typeface="Lucida Console" panose="020B0609040504020204" pitchFamily="49" charset="0"/>
              </a:rPr>
              <a:t>[0] &gt;= 230:</a:t>
            </a:r>
          </a:p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			</a:t>
            </a:r>
            <a:r>
              <a:rPr lang="en-US" sz="1500" dirty="0" err="1">
                <a:latin typeface="Lucida Console" panose="020B0609040504020204" pitchFamily="49" charset="0"/>
              </a:rPr>
              <a:t>winning_color</a:t>
            </a:r>
            <a:r>
              <a:rPr lang="en-US" sz="1500" dirty="0">
                <a:latin typeface="Lucida Console" panose="020B0609040504020204" pitchFamily="49" charset="0"/>
              </a:rPr>
              <a:t> = </a:t>
            </a:r>
            <a:r>
              <a:rPr lang="en-US" sz="1500" dirty="0" err="1">
                <a:latin typeface="Lucida Console" panose="020B0609040504020204" pitchFamily="49" charset="0"/>
              </a:rPr>
              <a:t>turtle.color</a:t>
            </a:r>
            <a:r>
              <a:rPr lang="en-US" sz="1500" dirty="0">
                <a:latin typeface="Lucida Console" panose="020B0609040504020204" pitchFamily="49" charset="0"/>
              </a:rPr>
              <a:t>()[0]</a:t>
            </a:r>
          </a:p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			</a:t>
            </a:r>
            <a:r>
              <a:rPr lang="en-US" sz="1500" dirty="0" err="1">
                <a:latin typeface="Lucida Console" panose="020B0609040504020204" pitchFamily="49" charset="0"/>
              </a:rPr>
              <a:t>race_is_active</a:t>
            </a:r>
            <a:r>
              <a:rPr lang="en-US" sz="1500" dirty="0">
                <a:latin typeface="Lucida Console" panose="020B0609040504020204" pitchFamily="49" charset="0"/>
              </a:rPr>
              <a:t> = False</a:t>
            </a:r>
          </a:p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			if </a:t>
            </a:r>
            <a:r>
              <a:rPr lang="en-US" sz="1500" dirty="0" err="1">
                <a:latin typeface="Lucida Console" panose="020B0609040504020204" pitchFamily="49" charset="0"/>
              </a:rPr>
              <a:t>winning_color</a:t>
            </a:r>
            <a:r>
              <a:rPr lang="en-US" sz="1500" dirty="0">
                <a:latin typeface="Lucida Console" panose="020B0609040504020204" pitchFamily="49" charset="0"/>
              </a:rPr>
              <a:t> == user_bet:</a:t>
            </a:r>
          </a:p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				print(“You win!” The “ + </a:t>
            </a:r>
            <a:r>
              <a:rPr lang="en-US" sz="1500" dirty="0" err="1">
                <a:latin typeface="Lucida Console" panose="020B0609040504020204" pitchFamily="49" charset="0"/>
              </a:rPr>
              <a:t>winning_color</a:t>
            </a:r>
            <a:r>
              <a:rPr lang="en-US" sz="1500" dirty="0">
                <a:latin typeface="Lucida Console" panose="020B0609040504020204" pitchFamily="49" charset="0"/>
              </a:rPr>
              <a:t> + “ turtle won.”) 			else:</a:t>
            </a:r>
          </a:p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				print(“You lost. The “ + </a:t>
            </a:r>
            <a:r>
              <a:rPr lang="en-US" sz="1500" dirty="0" err="1">
                <a:latin typeface="Lucida Console" panose="020B0609040504020204" pitchFamily="49" charset="0"/>
              </a:rPr>
              <a:t>winning_color</a:t>
            </a:r>
            <a:r>
              <a:rPr lang="en-US" sz="1500" dirty="0">
                <a:latin typeface="Lucida Console" panose="020B0609040504020204" pitchFamily="49" charset="0"/>
              </a:rPr>
              <a:t> + “ turtle won.”)</a:t>
            </a:r>
          </a:p>
          <a:p>
            <a:pPr marL="0" indent="0">
              <a:buNone/>
            </a:pPr>
            <a:endParaRPr lang="en-US" sz="1500" dirty="0"/>
          </a:p>
        </p:txBody>
      </p:sp>
      <p:pic>
        <p:nvPicPr>
          <p:cNvPr id="16388" name="Picture 4" descr="Turtle Racing Is Nothing To Shellibrate - Wildcare Foundation">
            <a:extLst>
              <a:ext uri="{FF2B5EF4-FFF2-40B4-BE49-F238E27FC236}">
                <a16:creationId xmlns:a16="http://schemas.microsoft.com/office/drawing/2014/main" id="{72E2F1C5-9768-3BA0-EF50-6465CD5A0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361" y="2068385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22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51F9-E164-84DC-74D9-230D77BE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Warm-up: Spirograph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AA3C0-8683-A1DC-F2B2-2548C086A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Let’s create a spirograph design</a:t>
            </a:r>
          </a:p>
          <a:p>
            <a:r>
              <a:rPr lang="en-US" sz="2000" dirty="0"/>
              <a:t>For this one, we’ll create a design with a certain number of circles overlapping with each other</a:t>
            </a:r>
          </a:p>
          <a:p>
            <a:pPr lvl="1"/>
            <a:r>
              <a:rPr lang="en-US" sz="2000" dirty="0"/>
              <a:t>All circles will have a radius of 100</a:t>
            </a:r>
          </a:p>
          <a:p>
            <a:r>
              <a:rPr lang="en-US" sz="2000" dirty="0"/>
              <a:t>Let’s also make the color change randomly between circles</a:t>
            </a:r>
          </a:p>
          <a:p>
            <a:r>
              <a:rPr lang="en-US" sz="2000" dirty="0"/>
              <a:t>For this, we’ll need to use the </a:t>
            </a:r>
            <a:r>
              <a:rPr lang="en-US" sz="2000" dirty="0" err="1"/>
              <a:t>turtle.circle</a:t>
            </a:r>
            <a:r>
              <a:rPr lang="en-US" sz="2000" dirty="0"/>
              <a:t>() method</a:t>
            </a:r>
          </a:p>
        </p:txBody>
      </p:sp>
      <p:pic>
        <p:nvPicPr>
          <p:cNvPr id="5" name="Picture 4" descr="A colorful circle with many lines&#10;&#10;Description automatically generated">
            <a:extLst>
              <a:ext uri="{FF2B5EF4-FFF2-40B4-BE49-F238E27FC236}">
                <a16:creationId xmlns:a16="http://schemas.microsoft.com/office/drawing/2014/main" id="{111849B6-DD57-065D-C07E-A30500AF51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1" r="4" b="4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he Original Spirograph Design Set - YouTube">
            <a:extLst>
              <a:ext uri="{FF2B5EF4-FFF2-40B4-BE49-F238E27FC236}">
                <a16:creationId xmlns:a16="http://schemas.microsoft.com/office/drawing/2014/main" id="{BE2DF6E5-C508-8E99-7885-703495D9A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353" y="684033"/>
            <a:ext cx="4555700" cy="2562581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03188C8-9293-3DF1-9D5E-21FE600BE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8353" y="3533622"/>
            <a:ext cx="4555700" cy="2718107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6A0BFA-D31A-DCD5-B9AF-210549126302}"/>
              </a:ext>
            </a:extLst>
          </p:cNvPr>
          <p:cNvSpPr txBox="1"/>
          <p:nvPr/>
        </p:nvSpPr>
        <p:spPr>
          <a:xfrm>
            <a:off x="6151294" y="1946684"/>
            <a:ext cx="53972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We should start by setting the speed to the fastest 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Let’s make our function take the gap between the circles as an input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We can use that to calculate the number of circles the program needs to draw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Let’s also use our new random_color() function to pick a random color </a:t>
            </a:r>
          </a:p>
        </p:txBody>
      </p:sp>
    </p:spTree>
    <p:extLst>
      <p:ext uri="{BB962C8B-B14F-4D97-AF65-F5344CB8AC3E}">
        <p14:creationId xmlns:p14="http://schemas.microsoft.com/office/powerpoint/2010/main" val="247051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EAE5-DC6D-14EC-3269-1DA12CC9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Event Listeners</a:t>
            </a:r>
          </a:p>
        </p:txBody>
      </p:sp>
      <p:pic>
        <p:nvPicPr>
          <p:cNvPr id="5" name="Picture 4" descr="Hands on ears">
            <a:extLst>
              <a:ext uri="{FF2B5EF4-FFF2-40B4-BE49-F238E27FC236}">
                <a16:creationId xmlns:a16="http://schemas.microsoft.com/office/drawing/2014/main" id="{61B09F53-8429-1844-5CA0-AD9C237BB3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3" r="47918" b="-1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D000-890B-A1ED-3767-8595CCC03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To start on this next project, let’s start by opening up a new project file</a:t>
            </a:r>
          </a:p>
          <a:p>
            <a:r>
              <a:rPr lang="en-US" sz="2000" dirty="0"/>
              <a:t>Next, let’s set up this new file so we can use the turtle</a:t>
            </a:r>
          </a:p>
          <a:p>
            <a:r>
              <a:rPr lang="en-US" sz="2000" dirty="0"/>
              <a:t>For this next project, we’ll need to learn how to use event listeners</a:t>
            </a:r>
          </a:p>
          <a:p>
            <a:r>
              <a:rPr lang="en-US" sz="2000" dirty="0"/>
              <a:t>Event listeners listen to see if the player does something like press a key so our turtle program can respond to the user</a:t>
            </a:r>
          </a:p>
          <a:p>
            <a:r>
              <a:rPr lang="en-US" sz="2000" dirty="0"/>
              <a:t>We can use event listeners to create turtle programs that the user can interact with</a:t>
            </a:r>
          </a:p>
          <a:p>
            <a:pPr lvl="1"/>
            <a:r>
              <a:rPr lang="en-US" sz="2000" dirty="0"/>
              <a:t>Eventually, we can use this to make games too</a:t>
            </a:r>
          </a:p>
        </p:txBody>
      </p:sp>
    </p:spTree>
    <p:extLst>
      <p:ext uri="{BB962C8B-B14F-4D97-AF65-F5344CB8AC3E}">
        <p14:creationId xmlns:p14="http://schemas.microsoft.com/office/powerpoint/2010/main" val="1788562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7A4C-C3A1-9885-3649-096CF9CA1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Setting Up Event Listeners</a:t>
            </a:r>
          </a:p>
        </p:txBody>
      </p:sp>
      <p:pic>
        <p:nvPicPr>
          <p:cNvPr id="10242" name="Picture 2" descr="Does The 'Close Door' Button Actually Work?">
            <a:extLst>
              <a:ext uri="{FF2B5EF4-FFF2-40B4-BE49-F238E27FC236}">
                <a16:creationId xmlns:a16="http://schemas.microsoft.com/office/drawing/2014/main" id="{7B25484F-D8E6-3A75-F3DC-1315C54343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1" r="21461" b="-1"/>
          <a:stretch/>
        </p:blipFill>
        <p:spPr bwMode="auto">
          <a:xfrm>
            <a:off x="-1" y="10"/>
            <a:ext cx="51511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B162C-503B-6F31-2316-E80DD979C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2000" dirty="0"/>
              <a:t>To set up an event listener, first, we need to tell the screen that it should be listening for user input</a:t>
            </a:r>
          </a:p>
          <a:p>
            <a:r>
              <a:rPr lang="en-US" sz="2000" dirty="0"/>
              <a:t>To do that, we can write: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screen_name.listen()</a:t>
            </a:r>
          </a:p>
          <a:p>
            <a:r>
              <a:rPr lang="en-US" sz="2000" dirty="0"/>
              <a:t>Now, the screen can detect user actions</a:t>
            </a:r>
          </a:p>
          <a:p>
            <a:r>
              <a:rPr lang="en-US" sz="2000" dirty="0"/>
              <a:t>Next, we need to write the code that will respond to the user’s actions</a:t>
            </a:r>
          </a:p>
          <a:p>
            <a:r>
              <a:rPr lang="en-US" sz="2000" dirty="0"/>
              <a:t>Let’s say that whenever the user presses the up arrow, we want the turtle to move forward</a:t>
            </a:r>
          </a:p>
        </p:txBody>
      </p:sp>
    </p:spTree>
    <p:extLst>
      <p:ext uri="{BB962C8B-B14F-4D97-AF65-F5344CB8AC3E}">
        <p14:creationId xmlns:p14="http://schemas.microsoft.com/office/powerpoint/2010/main" val="109274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D3AEA-CCE3-9DBA-897D-68664EAD2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000" dirty="0"/>
              <a:t>First, let’s write a function that moves the turtle forward: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def move_forward():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turtle_name.forward(10)</a:t>
            </a:r>
          </a:p>
          <a:p>
            <a:r>
              <a:rPr lang="en-US" sz="2000" dirty="0"/>
              <a:t>Next, we use the onkeypress() method of the screen</a:t>
            </a:r>
          </a:p>
          <a:p>
            <a:r>
              <a:rPr lang="en-US" sz="2000" dirty="0"/>
              <a:t>The onkeypress() method looks like this: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screen_name.onkeypress(key, function)</a:t>
            </a:r>
          </a:p>
          <a:p>
            <a:r>
              <a:rPr lang="en-US" sz="2000" dirty="0"/>
              <a:t>So, if we want to use it in this program, it will look something like this: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screen_name.onkeypress(“Up”, move_forward)</a:t>
            </a:r>
          </a:p>
          <a:p>
            <a:pPr lvl="1"/>
            <a:r>
              <a:rPr lang="en-US" sz="2000" dirty="0"/>
              <a:t>Note that we do not put parentheses after the move_forward function like normal</a:t>
            </a:r>
          </a:p>
        </p:txBody>
      </p:sp>
      <p:pic>
        <p:nvPicPr>
          <p:cNvPr id="11268" name="Picture 4" descr="What Are Function Keys?">
            <a:extLst>
              <a:ext uri="{FF2B5EF4-FFF2-40B4-BE49-F238E27FC236}">
                <a16:creationId xmlns:a16="http://schemas.microsoft.com/office/drawing/2014/main" id="{168D903E-20DC-52F2-0A58-AAAE0A79A9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2" b="-3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1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7ECA-D855-4D9C-E3E3-720DE20DA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286D1-59CE-5B40-9351-04AEFCF72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 lnSpcReduction="10000"/>
          </a:bodyPr>
          <a:lstStyle/>
          <a:p>
            <a:r>
              <a:rPr lang="en-US" sz="1900" dirty="0"/>
              <a:t>Notice that when we write this:</a:t>
            </a:r>
          </a:p>
          <a:p>
            <a:pPr marL="0" indent="0">
              <a:buNone/>
            </a:pPr>
            <a:r>
              <a:rPr lang="en-US" sz="1900" dirty="0">
                <a:latin typeface="Lucida Console" panose="020B0609040504020204" pitchFamily="49" charset="0"/>
              </a:rPr>
              <a:t>screen_name.onkeypress(“Up”, move_forward)</a:t>
            </a:r>
          </a:p>
          <a:p>
            <a:r>
              <a:rPr lang="en-US" sz="1900" dirty="0"/>
              <a:t>We are using a function as an input to another function</a:t>
            </a:r>
          </a:p>
          <a:p>
            <a:r>
              <a:rPr lang="en-US" sz="1900" dirty="0"/>
              <a:t>Doing this is called using “higher-order functions”</a:t>
            </a:r>
          </a:p>
          <a:p>
            <a:r>
              <a:rPr lang="en-US" sz="1900" dirty="0"/>
              <a:t>This allows one function to call another function specified by the function’s inputs</a:t>
            </a:r>
          </a:p>
          <a:p>
            <a:r>
              <a:rPr lang="en-US" sz="1900" dirty="0"/>
              <a:t>Note that the inner function (in this case, the move_forward function) cannot have any inputs or parameters for this code to work</a:t>
            </a:r>
          </a:p>
          <a:p>
            <a:endParaRPr lang="en-US" sz="1900" dirty="0"/>
          </a:p>
          <a:p>
            <a:endParaRPr lang="en-US" sz="1900" dirty="0"/>
          </a:p>
        </p:txBody>
      </p:sp>
      <p:pic>
        <p:nvPicPr>
          <p:cNvPr id="12290" name="Picture 2" descr="Higher Order Functions in Javascript | Geek Culture">
            <a:extLst>
              <a:ext uri="{FF2B5EF4-FFF2-40B4-BE49-F238E27FC236}">
                <a16:creationId xmlns:a16="http://schemas.microsoft.com/office/drawing/2014/main" id="{FBCF54E8-6001-619D-C856-9885A71E6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2716105"/>
            <a:ext cx="4788505" cy="269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413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37D9-7F19-94E3-BD53-2405858A9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25" y="609600"/>
            <a:ext cx="5816361" cy="1330839"/>
          </a:xfrm>
        </p:spPr>
        <p:txBody>
          <a:bodyPr>
            <a:normAutofit/>
          </a:bodyPr>
          <a:lstStyle/>
          <a:p>
            <a:r>
              <a:rPr lang="en-US" dirty="0"/>
              <a:t>Project: Etch-a-Sketch</a:t>
            </a:r>
          </a:p>
        </p:txBody>
      </p:sp>
      <p:pic>
        <p:nvPicPr>
          <p:cNvPr id="13314" name="Picture 2" descr="Etch A Sketch Becomes a Symbol of Second Chances - The New York Times">
            <a:extLst>
              <a:ext uri="{FF2B5EF4-FFF2-40B4-BE49-F238E27FC236}">
                <a16:creationId xmlns:a16="http://schemas.microsoft.com/office/drawing/2014/main" id="{CDC3672D-5589-DEE8-1985-18AC1CA1E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899" y="1994724"/>
            <a:ext cx="4029075" cy="3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5C9DC-1489-CCF9-62F6-BDDFD45DD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1625" y="2194101"/>
            <a:ext cx="5816362" cy="3908587"/>
          </a:xfrm>
        </p:spPr>
        <p:txBody>
          <a:bodyPr>
            <a:normAutofit/>
          </a:bodyPr>
          <a:lstStyle/>
          <a:p>
            <a:r>
              <a:rPr lang="en-US" sz="1900" dirty="0"/>
              <a:t>Now that we know how to make the turtle respond to user input, let’s put this to use and create an etch-a-sketch program</a:t>
            </a:r>
          </a:p>
          <a:p>
            <a:r>
              <a:rPr lang="en-US" sz="1900" dirty="0"/>
              <a:t>This program will allow the user to draw lines and designs with the turtle</a:t>
            </a:r>
          </a:p>
          <a:p>
            <a:r>
              <a:rPr lang="en-US" sz="1900" dirty="0"/>
              <a:t>What the user will be able to do:</a:t>
            </a:r>
          </a:p>
          <a:p>
            <a:pPr lvl="1"/>
            <a:r>
              <a:rPr lang="en-US" sz="1900" dirty="0"/>
              <a:t>Press the up arrow to move forward</a:t>
            </a:r>
          </a:p>
          <a:p>
            <a:pPr lvl="1"/>
            <a:r>
              <a:rPr lang="en-US" sz="1900" dirty="0"/>
              <a:t> Press the down arrow to move backward</a:t>
            </a:r>
          </a:p>
          <a:p>
            <a:pPr lvl="1"/>
            <a:r>
              <a:rPr lang="en-US" sz="1900" dirty="0"/>
              <a:t>Press the right arrow to turn right</a:t>
            </a:r>
          </a:p>
          <a:p>
            <a:pPr lvl="1"/>
            <a:r>
              <a:rPr lang="en-US" sz="1900" dirty="0"/>
              <a:t>Press the left arrow to turn left</a:t>
            </a:r>
          </a:p>
          <a:p>
            <a:pPr lvl="1"/>
            <a:r>
              <a:rPr lang="en-US" sz="1900" dirty="0"/>
              <a:t>Press c to clear the screen and return the turtle to the middle of the screen</a:t>
            </a:r>
          </a:p>
        </p:txBody>
      </p:sp>
    </p:spTree>
    <p:extLst>
      <p:ext uri="{BB962C8B-B14F-4D97-AF65-F5344CB8AC3E}">
        <p14:creationId xmlns:p14="http://schemas.microsoft.com/office/powerpoint/2010/main" val="666249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0E06-4843-517B-2531-AE5BF0A75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3" y="670559"/>
            <a:ext cx="4683321" cy="2148841"/>
          </a:xfrm>
        </p:spPr>
        <p:txBody>
          <a:bodyPr anchor="t">
            <a:normAutofit/>
          </a:bodyPr>
          <a:lstStyle/>
          <a:p>
            <a:r>
              <a:rPr lang="en-US" dirty="0"/>
              <a:t>Creating Multiple Instances of an Object</a:t>
            </a:r>
          </a:p>
        </p:txBody>
      </p:sp>
      <p:pic>
        <p:nvPicPr>
          <p:cNvPr id="14338" name="Picture 2" descr="Many Turtles Sunbathing On A Rock In A Lake In Narita, Japan Stock Photo,  Picture and Royalty Free Image. Image 29914893.">
            <a:extLst>
              <a:ext uri="{FF2B5EF4-FFF2-40B4-BE49-F238E27FC236}">
                <a16:creationId xmlns:a16="http://schemas.microsoft.com/office/drawing/2014/main" id="{641F00D1-29B9-C34E-385B-FB9836286A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8" b="4454"/>
          <a:stretch/>
        </p:blipFill>
        <p:spPr bwMode="auto">
          <a:xfrm>
            <a:off x="1" y="3105151"/>
            <a:ext cx="6448424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12147-F329-4D44-CE4A-227386C68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7004" y="670559"/>
            <a:ext cx="4555782" cy="5445076"/>
          </a:xfrm>
        </p:spPr>
        <p:txBody>
          <a:bodyPr anchor="t">
            <a:normAutofit/>
          </a:bodyPr>
          <a:lstStyle/>
          <a:p>
            <a:r>
              <a:rPr lang="en-US" sz="2000" dirty="0"/>
              <a:t>We have done this before in our cat and dog project, but using a class like the turtle class, we can create many turtle objects instead of just one</a:t>
            </a:r>
          </a:p>
          <a:p>
            <a:r>
              <a:rPr lang="en-US" sz="2000" dirty="0"/>
              <a:t>For example, if we write:</a:t>
            </a:r>
          </a:p>
          <a:p>
            <a:pPr marL="0" indent="0"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tim</a:t>
            </a:r>
            <a:r>
              <a:rPr lang="en-US" sz="2000" dirty="0">
                <a:latin typeface="Lucida Console" panose="020B0609040504020204" pitchFamily="49" charset="0"/>
              </a:rPr>
              <a:t> = Turtle(“turtle”)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tom = Turtle(“arrow”)</a:t>
            </a:r>
          </a:p>
          <a:p>
            <a:r>
              <a:rPr lang="en-US" sz="2000" dirty="0"/>
              <a:t>We can create two turtles, one shaped like an arrow and another shaped like a turtle</a:t>
            </a:r>
          </a:p>
          <a:p>
            <a:r>
              <a:rPr lang="en-US" sz="2000" dirty="0"/>
              <a:t>Notice how we can change the shape of the turtle by putting the specified turtle shape as an input</a:t>
            </a:r>
          </a:p>
          <a:p>
            <a:pPr lvl="1"/>
            <a:r>
              <a:rPr lang="en-US" sz="2000" dirty="0"/>
              <a:t>This saves some time and makes our code more efficient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4935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1378</Words>
  <Application>Microsoft Office PowerPoint</Application>
  <PresentationFormat>Widescreen</PresentationFormat>
  <Paragraphs>120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Lucida Console</vt:lpstr>
      <vt:lpstr>Office Theme</vt:lpstr>
      <vt:lpstr>Python! Day 13</vt:lpstr>
      <vt:lpstr>Warm-up: Spirograph</vt:lpstr>
      <vt:lpstr>PowerPoint Presentation</vt:lpstr>
      <vt:lpstr>Event Listeners</vt:lpstr>
      <vt:lpstr>Setting Up Event Listeners</vt:lpstr>
      <vt:lpstr>PowerPoint Presentation</vt:lpstr>
      <vt:lpstr>Higher Order Functions</vt:lpstr>
      <vt:lpstr>Project: Etch-a-Sketch</vt:lpstr>
      <vt:lpstr>Creating Multiple Instances of an Object</vt:lpstr>
      <vt:lpstr>Project: Turtle Race</vt:lpstr>
      <vt:lpstr>The Screen Coordinate System</vt:lpstr>
      <vt:lpstr>Turtle Race Continued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Python! Day 13</dc:title>
  <dc:creator>Tavishi Bhatia</dc:creator>
  <cp:lastModifiedBy>Tavishi Bhatia</cp:lastModifiedBy>
  <cp:revision>1</cp:revision>
  <dcterms:created xsi:type="dcterms:W3CDTF">2024-05-08T01:07:02Z</dcterms:created>
  <dcterms:modified xsi:type="dcterms:W3CDTF">2024-05-08T01:07:12Z</dcterms:modified>
</cp:coreProperties>
</file>