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84" r:id="rId2"/>
    <p:sldId id="469" r:id="rId3"/>
    <p:sldId id="470" r:id="rId4"/>
    <p:sldId id="471" r:id="rId5"/>
    <p:sldId id="472" r:id="rId6"/>
    <p:sldId id="473" r:id="rId7"/>
    <p:sldId id="474" r:id="rId8"/>
    <p:sldId id="475" r:id="rId9"/>
    <p:sldId id="476" r:id="rId10"/>
    <p:sldId id="477" r:id="rId11"/>
    <p:sldId id="478" r:id="rId12"/>
    <p:sldId id="479" r:id="rId13"/>
    <p:sldId id="480" r:id="rId14"/>
    <p:sldId id="481" r:id="rId15"/>
    <p:sldId id="482" r:id="rId16"/>
    <p:sldId id="485" r:id="rId17"/>
    <p:sldId id="483" r:id="rId18"/>
    <p:sldId id="486" r:id="rId19"/>
    <p:sldId id="487" r:id="rId20"/>
    <p:sldId id="48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96" y="1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E2399B-413D-441E-A97D-D0616135E908}"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4F1F29F8-9B25-4F38-AC6D-5BF542EECC19}">
      <dgm:prSet/>
      <dgm:spPr/>
      <dgm:t>
        <a:bodyPr/>
        <a:lstStyle/>
        <a:p>
          <a:r>
            <a:rPr lang="en-US"/>
            <a:t>Create a snake body</a:t>
          </a:r>
        </a:p>
      </dgm:t>
    </dgm:pt>
    <dgm:pt modelId="{7683B44F-A35A-4237-A5C9-18F579C4B6FB}" type="parTrans" cxnId="{B7B2ECA7-D8A2-459E-BCE5-99C7125E96D0}">
      <dgm:prSet/>
      <dgm:spPr/>
      <dgm:t>
        <a:bodyPr/>
        <a:lstStyle/>
        <a:p>
          <a:endParaRPr lang="en-US"/>
        </a:p>
      </dgm:t>
    </dgm:pt>
    <dgm:pt modelId="{2FCA1149-FAD4-4150-B2BF-2116DBDFD18C}" type="sibTrans" cxnId="{B7B2ECA7-D8A2-459E-BCE5-99C7125E96D0}">
      <dgm:prSet/>
      <dgm:spPr/>
      <dgm:t>
        <a:bodyPr/>
        <a:lstStyle/>
        <a:p>
          <a:endParaRPr lang="en-US"/>
        </a:p>
      </dgm:t>
    </dgm:pt>
    <dgm:pt modelId="{EFAAC43F-87FF-43B5-BC80-6A0CBB9AB3C6}">
      <dgm:prSet/>
      <dgm:spPr/>
      <dgm:t>
        <a:bodyPr/>
        <a:lstStyle/>
        <a:p>
          <a:r>
            <a:rPr lang="en-US"/>
            <a:t>Move the snake</a:t>
          </a:r>
        </a:p>
      </dgm:t>
    </dgm:pt>
    <dgm:pt modelId="{11159D54-5B71-4EE9-8318-E19F1105ADE8}" type="parTrans" cxnId="{827BD91F-F322-47F3-AE31-0BB49D7F4FE4}">
      <dgm:prSet/>
      <dgm:spPr/>
      <dgm:t>
        <a:bodyPr/>
        <a:lstStyle/>
        <a:p>
          <a:endParaRPr lang="en-US"/>
        </a:p>
      </dgm:t>
    </dgm:pt>
    <dgm:pt modelId="{7A4A3E8F-D393-43F9-9348-521AB77210A6}" type="sibTrans" cxnId="{827BD91F-F322-47F3-AE31-0BB49D7F4FE4}">
      <dgm:prSet/>
      <dgm:spPr/>
      <dgm:t>
        <a:bodyPr/>
        <a:lstStyle/>
        <a:p>
          <a:endParaRPr lang="en-US"/>
        </a:p>
      </dgm:t>
    </dgm:pt>
    <dgm:pt modelId="{C2FD0DE3-C4BC-4D89-BA73-144171ED9B9F}">
      <dgm:prSet/>
      <dgm:spPr/>
      <dgm:t>
        <a:bodyPr/>
        <a:lstStyle/>
        <a:p>
          <a:r>
            <a:rPr lang="en-US"/>
            <a:t>Create snake food</a:t>
          </a:r>
        </a:p>
      </dgm:t>
    </dgm:pt>
    <dgm:pt modelId="{56B46629-7AED-419E-B22D-7A804F0410DC}" type="parTrans" cxnId="{F9D855BB-C4C7-49F3-AF6C-7CCCEF02FDE5}">
      <dgm:prSet/>
      <dgm:spPr/>
      <dgm:t>
        <a:bodyPr/>
        <a:lstStyle/>
        <a:p>
          <a:endParaRPr lang="en-US"/>
        </a:p>
      </dgm:t>
    </dgm:pt>
    <dgm:pt modelId="{0BA82423-91B3-48FA-A468-FD8A93DB002F}" type="sibTrans" cxnId="{F9D855BB-C4C7-49F3-AF6C-7CCCEF02FDE5}">
      <dgm:prSet/>
      <dgm:spPr/>
      <dgm:t>
        <a:bodyPr/>
        <a:lstStyle/>
        <a:p>
          <a:endParaRPr lang="en-US"/>
        </a:p>
      </dgm:t>
    </dgm:pt>
    <dgm:pt modelId="{C61E33E9-B781-443D-9D11-6A058EE62FD0}">
      <dgm:prSet/>
      <dgm:spPr/>
      <dgm:t>
        <a:bodyPr/>
        <a:lstStyle/>
        <a:p>
          <a:r>
            <a:rPr lang="en-US"/>
            <a:t>Detect collisions with the food</a:t>
          </a:r>
        </a:p>
      </dgm:t>
    </dgm:pt>
    <dgm:pt modelId="{C0E31DBC-70D3-44F0-A29A-B204F877B3BB}" type="parTrans" cxnId="{F8E21FF5-7111-443C-971E-157A8C2ECB02}">
      <dgm:prSet/>
      <dgm:spPr/>
      <dgm:t>
        <a:bodyPr/>
        <a:lstStyle/>
        <a:p>
          <a:endParaRPr lang="en-US"/>
        </a:p>
      </dgm:t>
    </dgm:pt>
    <dgm:pt modelId="{6A2BF51D-0E86-4D26-93FC-BF2906F409A3}" type="sibTrans" cxnId="{F8E21FF5-7111-443C-971E-157A8C2ECB02}">
      <dgm:prSet/>
      <dgm:spPr/>
      <dgm:t>
        <a:bodyPr/>
        <a:lstStyle/>
        <a:p>
          <a:endParaRPr lang="en-US"/>
        </a:p>
      </dgm:t>
    </dgm:pt>
    <dgm:pt modelId="{587F19BF-694F-40E1-93CC-272AE7B4DD2B}">
      <dgm:prSet/>
      <dgm:spPr/>
      <dgm:t>
        <a:bodyPr/>
        <a:lstStyle/>
        <a:p>
          <a:r>
            <a:rPr lang="en-US"/>
            <a:t>Create a scoreboard</a:t>
          </a:r>
        </a:p>
      </dgm:t>
    </dgm:pt>
    <dgm:pt modelId="{30D387A8-BD4F-42C9-AC83-2289D1511C83}" type="parTrans" cxnId="{2F2A59CC-3FE3-4186-A989-FAABCE98B6DC}">
      <dgm:prSet/>
      <dgm:spPr/>
      <dgm:t>
        <a:bodyPr/>
        <a:lstStyle/>
        <a:p>
          <a:endParaRPr lang="en-US"/>
        </a:p>
      </dgm:t>
    </dgm:pt>
    <dgm:pt modelId="{909C3FC3-2564-48DD-A06A-D0092D345ADA}" type="sibTrans" cxnId="{2F2A59CC-3FE3-4186-A989-FAABCE98B6DC}">
      <dgm:prSet/>
      <dgm:spPr/>
      <dgm:t>
        <a:bodyPr/>
        <a:lstStyle/>
        <a:p>
          <a:endParaRPr lang="en-US"/>
        </a:p>
      </dgm:t>
    </dgm:pt>
    <dgm:pt modelId="{5CD1EACC-FF1D-4031-9107-FCED1D333F4B}">
      <dgm:prSet/>
      <dgm:spPr/>
      <dgm:t>
        <a:bodyPr/>
        <a:lstStyle/>
        <a:p>
          <a:r>
            <a:rPr lang="en-US"/>
            <a:t>Detect collisions with the wall</a:t>
          </a:r>
        </a:p>
      </dgm:t>
    </dgm:pt>
    <dgm:pt modelId="{FDE5C17A-D4EB-430E-8221-A3D39890FE19}" type="parTrans" cxnId="{A8516EA3-B783-42EB-ABDC-AB4606FA5836}">
      <dgm:prSet/>
      <dgm:spPr/>
      <dgm:t>
        <a:bodyPr/>
        <a:lstStyle/>
        <a:p>
          <a:endParaRPr lang="en-US"/>
        </a:p>
      </dgm:t>
    </dgm:pt>
    <dgm:pt modelId="{82A5500C-934E-4F07-B9CF-3FB887A74792}" type="sibTrans" cxnId="{A8516EA3-B783-42EB-ABDC-AB4606FA5836}">
      <dgm:prSet/>
      <dgm:spPr/>
      <dgm:t>
        <a:bodyPr/>
        <a:lstStyle/>
        <a:p>
          <a:endParaRPr lang="en-US"/>
        </a:p>
      </dgm:t>
    </dgm:pt>
    <dgm:pt modelId="{DD3C3E13-79CE-461A-A90E-1F79204EFFEC}">
      <dgm:prSet/>
      <dgm:spPr/>
      <dgm:t>
        <a:bodyPr/>
        <a:lstStyle/>
        <a:p>
          <a:r>
            <a:rPr lang="en-US"/>
            <a:t>Detect collisions with the tail</a:t>
          </a:r>
        </a:p>
      </dgm:t>
    </dgm:pt>
    <dgm:pt modelId="{F2682FE6-4B25-458F-8DE6-770E3B1A059F}" type="parTrans" cxnId="{14B68639-895D-4CAA-B34F-5484CEF10E41}">
      <dgm:prSet/>
      <dgm:spPr/>
      <dgm:t>
        <a:bodyPr/>
        <a:lstStyle/>
        <a:p>
          <a:endParaRPr lang="en-US"/>
        </a:p>
      </dgm:t>
    </dgm:pt>
    <dgm:pt modelId="{31AE0D19-8FEE-4C96-85FF-44EA8A2B2ADE}" type="sibTrans" cxnId="{14B68639-895D-4CAA-B34F-5484CEF10E41}">
      <dgm:prSet/>
      <dgm:spPr/>
      <dgm:t>
        <a:bodyPr/>
        <a:lstStyle/>
        <a:p>
          <a:endParaRPr lang="en-US"/>
        </a:p>
      </dgm:t>
    </dgm:pt>
    <dgm:pt modelId="{72EA1DCA-7A2A-415A-8AAE-7FABD4DDBD2E}" type="pres">
      <dgm:prSet presAssocID="{7EE2399B-413D-441E-A97D-D0616135E908}" presName="Name0" presStyleCnt="0">
        <dgm:presLayoutVars>
          <dgm:dir/>
          <dgm:resizeHandles val="exact"/>
        </dgm:presLayoutVars>
      </dgm:prSet>
      <dgm:spPr/>
    </dgm:pt>
    <dgm:pt modelId="{5B1644CD-A735-439A-AA5C-88B6C48884DB}" type="pres">
      <dgm:prSet presAssocID="{4F1F29F8-9B25-4F38-AC6D-5BF542EECC19}" presName="node" presStyleLbl="node1" presStyleIdx="0" presStyleCnt="7">
        <dgm:presLayoutVars>
          <dgm:bulletEnabled val="1"/>
        </dgm:presLayoutVars>
      </dgm:prSet>
      <dgm:spPr/>
    </dgm:pt>
    <dgm:pt modelId="{77FE12E4-0E30-4C80-BCF0-D045B874D154}" type="pres">
      <dgm:prSet presAssocID="{2FCA1149-FAD4-4150-B2BF-2116DBDFD18C}" presName="sibTrans" presStyleLbl="sibTrans1D1" presStyleIdx="0" presStyleCnt="6"/>
      <dgm:spPr/>
    </dgm:pt>
    <dgm:pt modelId="{FA99B10F-774B-4C8B-9F1E-5B8422C89604}" type="pres">
      <dgm:prSet presAssocID="{2FCA1149-FAD4-4150-B2BF-2116DBDFD18C}" presName="connectorText" presStyleLbl="sibTrans1D1" presStyleIdx="0" presStyleCnt="6"/>
      <dgm:spPr/>
    </dgm:pt>
    <dgm:pt modelId="{95A53BD2-2A45-41B6-BA73-81ADA4EE8406}" type="pres">
      <dgm:prSet presAssocID="{EFAAC43F-87FF-43B5-BC80-6A0CBB9AB3C6}" presName="node" presStyleLbl="node1" presStyleIdx="1" presStyleCnt="7">
        <dgm:presLayoutVars>
          <dgm:bulletEnabled val="1"/>
        </dgm:presLayoutVars>
      </dgm:prSet>
      <dgm:spPr/>
    </dgm:pt>
    <dgm:pt modelId="{E467AD71-E53B-4C04-BC4A-48D3EAEB3D02}" type="pres">
      <dgm:prSet presAssocID="{7A4A3E8F-D393-43F9-9348-521AB77210A6}" presName="sibTrans" presStyleLbl="sibTrans1D1" presStyleIdx="1" presStyleCnt="6"/>
      <dgm:spPr/>
    </dgm:pt>
    <dgm:pt modelId="{A8DDDF3F-ABE5-4BCA-8B8D-6D258B54FF40}" type="pres">
      <dgm:prSet presAssocID="{7A4A3E8F-D393-43F9-9348-521AB77210A6}" presName="connectorText" presStyleLbl="sibTrans1D1" presStyleIdx="1" presStyleCnt="6"/>
      <dgm:spPr/>
    </dgm:pt>
    <dgm:pt modelId="{C2AAAA8C-4C0B-433D-A710-ABB1D172BA08}" type="pres">
      <dgm:prSet presAssocID="{C2FD0DE3-C4BC-4D89-BA73-144171ED9B9F}" presName="node" presStyleLbl="node1" presStyleIdx="2" presStyleCnt="7">
        <dgm:presLayoutVars>
          <dgm:bulletEnabled val="1"/>
        </dgm:presLayoutVars>
      </dgm:prSet>
      <dgm:spPr/>
    </dgm:pt>
    <dgm:pt modelId="{A936A093-78FE-4936-B973-B16004BF152F}" type="pres">
      <dgm:prSet presAssocID="{0BA82423-91B3-48FA-A468-FD8A93DB002F}" presName="sibTrans" presStyleLbl="sibTrans1D1" presStyleIdx="2" presStyleCnt="6"/>
      <dgm:spPr/>
    </dgm:pt>
    <dgm:pt modelId="{3BE9BD35-90E7-4923-AA0B-FC0CFA38C4D6}" type="pres">
      <dgm:prSet presAssocID="{0BA82423-91B3-48FA-A468-FD8A93DB002F}" presName="connectorText" presStyleLbl="sibTrans1D1" presStyleIdx="2" presStyleCnt="6"/>
      <dgm:spPr/>
    </dgm:pt>
    <dgm:pt modelId="{D6DBAADB-64D7-44AD-8655-30E9CCCEE47C}" type="pres">
      <dgm:prSet presAssocID="{C61E33E9-B781-443D-9D11-6A058EE62FD0}" presName="node" presStyleLbl="node1" presStyleIdx="3" presStyleCnt="7">
        <dgm:presLayoutVars>
          <dgm:bulletEnabled val="1"/>
        </dgm:presLayoutVars>
      </dgm:prSet>
      <dgm:spPr/>
    </dgm:pt>
    <dgm:pt modelId="{8828A22E-8D82-4606-81DE-25D2A4FE6339}" type="pres">
      <dgm:prSet presAssocID="{6A2BF51D-0E86-4D26-93FC-BF2906F409A3}" presName="sibTrans" presStyleLbl="sibTrans1D1" presStyleIdx="3" presStyleCnt="6"/>
      <dgm:spPr/>
    </dgm:pt>
    <dgm:pt modelId="{09CA7FA5-0476-4D8C-B807-4A65ECBC7C54}" type="pres">
      <dgm:prSet presAssocID="{6A2BF51D-0E86-4D26-93FC-BF2906F409A3}" presName="connectorText" presStyleLbl="sibTrans1D1" presStyleIdx="3" presStyleCnt="6"/>
      <dgm:spPr/>
    </dgm:pt>
    <dgm:pt modelId="{5225B77D-787E-4D50-8924-C7B1C270EC24}" type="pres">
      <dgm:prSet presAssocID="{587F19BF-694F-40E1-93CC-272AE7B4DD2B}" presName="node" presStyleLbl="node1" presStyleIdx="4" presStyleCnt="7">
        <dgm:presLayoutVars>
          <dgm:bulletEnabled val="1"/>
        </dgm:presLayoutVars>
      </dgm:prSet>
      <dgm:spPr/>
    </dgm:pt>
    <dgm:pt modelId="{731C50D7-466A-4C4A-9853-594F379E471F}" type="pres">
      <dgm:prSet presAssocID="{909C3FC3-2564-48DD-A06A-D0092D345ADA}" presName="sibTrans" presStyleLbl="sibTrans1D1" presStyleIdx="4" presStyleCnt="6"/>
      <dgm:spPr/>
    </dgm:pt>
    <dgm:pt modelId="{8D85AD4C-E175-4466-BB34-1C8F76E864E6}" type="pres">
      <dgm:prSet presAssocID="{909C3FC3-2564-48DD-A06A-D0092D345ADA}" presName="connectorText" presStyleLbl="sibTrans1D1" presStyleIdx="4" presStyleCnt="6"/>
      <dgm:spPr/>
    </dgm:pt>
    <dgm:pt modelId="{2C608CEF-733B-4C27-8E89-423346E6AD73}" type="pres">
      <dgm:prSet presAssocID="{5CD1EACC-FF1D-4031-9107-FCED1D333F4B}" presName="node" presStyleLbl="node1" presStyleIdx="5" presStyleCnt="7">
        <dgm:presLayoutVars>
          <dgm:bulletEnabled val="1"/>
        </dgm:presLayoutVars>
      </dgm:prSet>
      <dgm:spPr/>
    </dgm:pt>
    <dgm:pt modelId="{14947A12-2333-4A20-B6FB-1272EF7158A5}" type="pres">
      <dgm:prSet presAssocID="{82A5500C-934E-4F07-B9CF-3FB887A74792}" presName="sibTrans" presStyleLbl="sibTrans1D1" presStyleIdx="5" presStyleCnt="6"/>
      <dgm:spPr/>
    </dgm:pt>
    <dgm:pt modelId="{D9CCCB05-CB55-46CD-B180-A6C3C9D5857A}" type="pres">
      <dgm:prSet presAssocID="{82A5500C-934E-4F07-B9CF-3FB887A74792}" presName="connectorText" presStyleLbl="sibTrans1D1" presStyleIdx="5" presStyleCnt="6"/>
      <dgm:spPr/>
    </dgm:pt>
    <dgm:pt modelId="{FB4D4859-1ADD-4954-9EFC-19B5166E24E9}" type="pres">
      <dgm:prSet presAssocID="{DD3C3E13-79CE-461A-A90E-1F79204EFFEC}" presName="node" presStyleLbl="node1" presStyleIdx="6" presStyleCnt="7">
        <dgm:presLayoutVars>
          <dgm:bulletEnabled val="1"/>
        </dgm:presLayoutVars>
      </dgm:prSet>
      <dgm:spPr/>
    </dgm:pt>
  </dgm:ptLst>
  <dgm:cxnLst>
    <dgm:cxn modelId="{1845A406-8DAB-4C2C-8E12-D7B8B80417C4}" type="presOf" srcId="{82A5500C-934E-4F07-B9CF-3FB887A74792}" destId="{D9CCCB05-CB55-46CD-B180-A6C3C9D5857A}" srcOrd="1" destOrd="0" presId="urn:microsoft.com/office/officeart/2016/7/layout/RepeatingBendingProcessNew"/>
    <dgm:cxn modelId="{3BB77C08-6CC7-4C26-9B37-17129B95B90A}" type="presOf" srcId="{DD3C3E13-79CE-461A-A90E-1F79204EFFEC}" destId="{FB4D4859-1ADD-4954-9EFC-19B5166E24E9}" srcOrd="0" destOrd="0" presId="urn:microsoft.com/office/officeart/2016/7/layout/RepeatingBendingProcessNew"/>
    <dgm:cxn modelId="{827BD91F-F322-47F3-AE31-0BB49D7F4FE4}" srcId="{7EE2399B-413D-441E-A97D-D0616135E908}" destId="{EFAAC43F-87FF-43B5-BC80-6A0CBB9AB3C6}" srcOrd="1" destOrd="0" parTransId="{11159D54-5B71-4EE9-8318-E19F1105ADE8}" sibTransId="{7A4A3E8F-D393-43F9-9348-521AB77210A6}"/>
    <dgm:cxn modelId="{2E2FE223-910D-4A7B-8C8C-0495BC46B06E}" type="presOf" srcId="{7A4A3E8F-D393-43F9-9348-521AB77210A6}" destId="{A8DDDF3F-ABE5-4BCA-8B8D-6D258B54FF40}" srcOrd="1" destOrd="0" presId="urn:microsoft.com/office/officeart/2016/7/layout/RepeatingBendingProcessNew"/>
    <dgm:cxn modelId="{2B190525-2772-4CCD-9ABE-4D2F9ECD52A7}" type="presOf" srcId="{0BA82423-91B3-48FA-A468-FD8A93DB002F}" destId="{A936A093-78FE-4936-B973-B16004BF152F}" srcOrd="0" destOrd="0" presId="urn:microsoft.com/office/officeart/2016/7/layout/RepeatingBendingProcessNew"/>
    <dgm:cxn modelId="{745C3B26-E5A3-4307-A03E-25D788B22DDA}" type="presOf" srcId="{7EE2399B-413D-441E-A97D-D0616135E908}" destId="{72EA1DCA-7A2A-415A-8AAE-7FABD4DDBD2E}" srcOrd="0" destOrd="0" presId="urn:microsoft.com/office/officeart/2016/7/layout/RepeatingBendingProcessNew"/>
    <dgm:cxn modelId="{F5236129-5630-4388-8741-8BB0E70022B8}" type="presOf" srcId="{6A2BF51D-0E86-4D26-93FC-BF2906F409A3}" destId="{8828A22E-8D82-4606-81DE-25D2A4FE6339}" srcOrd="0" destOrd="0" presId="urn:microsoft.com/office/officeart/2016/7/layout/RepeatingBendingProcessNew"/>
    <dgm:cxn modelId="{167B0032-BF63-4491-9F2A-D97A2498CCE5}" type="presOf" srcId="{82A5500C-934E-4F07-B9CF-3FB887A74792}" destId="{14947A12-2333-4A20-B6FB-1272EF7158A5}" srcOrd="0" destOrd="0" presId="urn:microsoft.com/office/officeart/2016/7/layout/RepeatingBendingProcessNew"/>
    <dgm:cxn modelId="{14B68639-895D-4CAA-B34F-5484CEF10E41}" srcId="{7EE2399B-413D-441E-A97D-D0616135E908}" destId="{DD3C3E13-79CE-461A-A90E-1F79204EFFEC}" srcOrd="6" destOrd="0" parTransId="{F2682FE6-4B25-458F-8DE6-770E3B1A059F}" sibTransId="{31AE0D19-8FEE-4C96-85FF-44EA8A2B2ADE}"/>
    <dgm:cxn modelId="{C030A262-F587-473C-9AB1-EE67AF7264C3}" type="presOf" srcId="{C2FD0DE3-C4BC-4D89-BA73-144171ED9B9F}" destId="{C2AAAA8C-4C0B-433D-A710-ABB1D172BA08}" srcOrd="0" destOrd="0" presId="urn:microsoft.com/office/officeart/2016/7/layout/RepeatingBendingProcessNew"/>
    <dgm:cxn modelId="{E17F626D-200F-416A-956E-442B8BF56E94}" type="presOf" srcId="{C61E33E9-B781-443D-9D11-6A058EE62FD0}" destId="{D6DBAADB-64D7-44AD-8655-30E9CCCEE47C}" srcOrd="0" destOrd="0" presId="urn:microsoft.com/office/officeart/2016/7/layout/RepeatingBendingProcessNew"/>
    <dgm:cxn modelId="{0D6CC352-15BE-4CC4-BA1C-082CFB89E4D0}" type="presOf" srcId="{6A2BF51D-0E86-4D26-93FC-BF2906F409A3}" destId="{09CA7FA5-0476-4D8C-B807-4A65ECBC7C54}" srcOrd="1" destOrd="0" presId="urn:microsoft.com/office/officeart/2016/7/layout/RepeatingBendingProcessNew"/>
    <dgm:cxn modelId="{893FAB73-CA70-4FBF-B9C2-03338FE0259E}" type="presOf" srcId="{4F1F29F8-9B25-4F38-AC6D-5BF542EECC19}" destId="{5B1644CD-A735-439A-AA5C-88B6C48884DB}" srcOrd="0" destOrd="0" presId="urn:microsoft.com/office/officeart/2016/7/layout/RepeatingBendingProcessNew"/>
    <dgm:cxn modelId="{04186956-CDB4-48E0-8217-267D26589CDD}" type="presOf" srcId="{5CD1EACC-FF1D-4031-9107-FCED1D333F4B}" destId="{2C608CEF-733B-4C27-8E89-423346E6AD73}" srcOrd="0" destOrd="0" presId="urn:microsoft.com/office/officeart/2016/7/layout/RepeatingBendingProcessNew"/>
    <dgm:cxn modelId="{CB33DA7B-3ED7-4DDF-9E00-3338283DAE30}" type="presOf" srcId="{909C3FC3-2564-48DD-A06A-D0092D345ADA}" destId="{731C50D7-466A-4C4A-9853-594F379E471F}" srcOrd="0" destOrd="0" presId="urn:microsoft.com/office/officeart/2016/7/layout/RepeatingBendingProcessNew"/>
    <dgm:cxn modelId="{07AA937D-573F-40FE-A4A5-42E12A31D754}" type="presOf" srcId="{587F19BF-694F-40E1-93CC-272AE7B4DD2B}" destId="{5225B77D-787E-4D50-8924-C7B1C270EC24}" srcOrd="0" destOrd="0" presId="urn:microsoft.com/office/officeart/2016/7/layout/RepeatingBendingProcessNew"/>
    <dgm:cxn modelId="{387C8284-2F11-4A3D-921B-6A116BB711C0}" type="presOf" srcId="{7A4A3E8F-D393-43F9-9348-521AB77210A6}" destId="{E467AD71-E53B-4C04-BC4A-48D3EAEB3D02}" srcOrd="0" destOrd="0" presId="urn:microsoft.com/office/officeart/2016/7/layout/RepeatingBendingProcessNew"/>
    <dgm:cxn modelId="{9121EF8F-95AF-4E06-8A52-0C46EDBA0FD3}" type="presOf" srcId="{0BA82423-91B3-48FA-A468-FD8A93DB002F}" destId="{3BE9BD35-90E7-4923-AA0B-FC0CFA38C4D6}" srcOrd="1" destOrd="0" presId="urn:microsoft.com/office/officeart/2016/7/layout/RepeatingBendingProcessNew"/>
    <dgm:cxn modelId="{6733569A-1D82-4C0C-9829-299157384003}" type="presOf" srcId="{2FCA1149-FAD4-4150-B2BF-2116DBDFD18C}" destId="{77FE12E4-0E30-4C80-BCF0-D045B874D154}" srcOrd="0" destOrd="0" presId="urn:microsoft.com/office/officeart/2016/7/layout/RepeatingBendingProcessNew"/>
    <dgm:cxn modelId="{258B3BA3-7C7B-44F7-825F-5717E5FC2EA0}" type="presOf" srcId="{EFAAC43F-87FF-43B5-BC80-6A0CBB9AB3C6}" destId="{95A53BD2-2A45-41B6-BA73-81ADA4EE8406}" srcOrd="0" destOrd="0" presId="urn:microsoft.com/office/officeart/2016/7/layout/RepeatingBendingProcessNew"/>
    <dgm:cxn modelId="{A8516EA3-B783-42EB-ABDC-AB4606FA5836}" srcId="{7EE2399B-413D-441E-A97D-D0616135E908}" destId="{5CD1EACC-FF1D-4031-9107-FCED1D333F4B}" srcOrd="5" destOrd="0" parTransId="{FDE5C17A-D4EB-430E-8221-A3D39890FE19}" sibTransId="{82A5500C-934E-4F07-B9CF-3FB887A74792}"/>
    <dgm:cxn modelId="{B7B2ECA7-D8A2-459E-BCE5-99C7125E96D0}" srcId="{7EE2399B-413D-441E-A97D-D0616135E908}" destId="{4F1F29F8-9B25-4F38-AC6D-5BF542EECC19}" srcOrd="0" destOrd="0" parTransId="{7683B44F-A35A-4237-A5C9-18F579C4B6FB}" sibTransId="{2FCA1149-FAD4-4150-B2BF-2116DBDFD18C}"/>
    <dgm:cxn modelId="{F9D855BB-C4C7-49F3-AF6C-7CCCEF02FDE5}" srcId="{7EE2399B-413D-441E-A97D-D0616135E908}" destId="{C2FD0DE3-C4BC-4D89-BA73-144171ED9B9F}" srcOrd="2" destOrd="0" parTransId="{56B46629-7AED-419E-B22D-7A804F0410DC}" sibTransId="{0BA82423-91B3-48FA-A468-FD8A93DB002F}"/>
    <dgm:cxn modelId="{2F2A59CC-3FE3-4186-A989-FAABCE98B6DC}" srcId="{7EE2399B-413D-441E-A97D-D0616135E908}" destId="{587F19BF-694F-40E1-93CC-272AE7B4DD2B}" srcOrd="4" destOrd="0" parTransId="{30D387A8-BD4F-42C9-AC83-2289D1511C83}" sibTransId="{909C3FC3-2564-48DD-A06A-D0092D345ADA}"/>
    <dgm:cxn modelId="{7879D4DD-5C96-4A57-A9E0-3B9F8CBC5B53}" type="presOf" srcId="{2FCA1149-FAD4-4150-B2BF-2116DBDFD18C}" destId="{FA99B10F-774B-4C8B-9F1E-5B8422C89604}" srcOrd="1" destOrd="0" presId="urn:microsoft.com/office/officeart/2016/7/layout/RepeatingBendingProcessNew"/>
    <dgm:cxn modelId="{9A0E86E7-CA27-4732-9FA4-6D916A488C72}" type="presOf" srcId="{909C3FC3-2564-48DD-A06A-D0092D345ADA}" destId="{8D85AD4C-E175-4466-BB34-1C8F76E864E6}" srcOrd="1" destOrd="0" presId="urn:microsoft.com/office/officeart/2016/7/layout/RepeatingBendingProcessNew"/>
    <dgm:cxn modelId="{F8E21FF5-7111-443C-971E-157A8C2ECB02}" srcId="{7EE2399B-413D-441E-A97D-D0616135E908}" destId="{C61E33E9-B781-443D-9D11-6A058EE62FD0}" srcOrd="3" destOrd="0" parTransId="{C0E31DBC-70D3-44F0-A29A-B204F877B3BB}" sibTransId="{6A2BF51D-0E86-4D26-93FC-BF2906F409A3}"/>
    <dgm:cxn modelId="{6C40601D-ECE2-41B5-81CA-B39837042123}" type="presParOf" srcId="{72EA1DCA-7A2A-415A-8AAE-7FABD4DDBD2E}" destId="{5B1644CD-A735-439A-AA5C-88B6C48884DB}" srcOrd="0" destOrd="0" presId="urn:microsoft.com/office/officeart/2016/7/layout/RepeatingBendingProcessNew"/>
    <dgm:cxn modelId="{D01F2C0F-0980-4821-9063-7D9F8CC5E972}" type="presParOf" srcId="{72EA1DCA-7A2A-415A-8AAE-7FABD4DDBD2E}" destId="{77FE12E4-0E30-4C80-BCF0-D045B874D154}" srcOrd="1" destOrd="0" presId="urn:microsoft.com/office/officeart/2016/7/layout/RepeatingBendingProcessNew"/>
    <dgm:cxn modelId="{1CA53BE4-513C-49DE-A670-5FB9F9E463C6}" type="presParOf" srcId="{77FE12E4-0E30-4C80-BCF0-D045B874D154}" destId="{FA99B10F-774B-4C8B-9F1E-5B8422C89604}" srcOrd="0" destOrd="0" presId="urn:microsoft.com/office/officeart/2016/7/layout/RepeatingBendingProcessNew"/>
    <dgm:cxn modelId="{CCDB2785-22F1-4339-859F-4E5A503C2553}" type="presParOf" srcId="{72EA1DCA-7A2A-415A-8AAE-7FABD4DDBD2E}" destId="{95A53BD2-2A45-41B6-BA73-81ADA4EE8406}" srcOrd="2" destOrd="0" presId="urn:microsoft.com/office/officeart/2016/7/layout/RepeatingBendingProcessNew"/>
    <dgm:cxn modelId="{0F24D266-54EB-46AF-AEC8-8BBA01A228DA}" type="presParOf" srcId="{72EA1DCA-7A2A-415A-8AAE-7FABD4DDBD2E}" destId="{E467AD71-E53B-4C04-BC4A-48D3EAEB3D02}" srcOrd="3" destOrd="0" presId="urn:microsoft.com/office/officeart/2016/7/layout/RepeatingBendingProcessNew"/>
    <dgm:cxn modelId="{8BAC14A5-53A4-4364-8F00-6AD470F54548}" type="presParOf" srcId="{E467AD71-E53B-4C04-BC4A-48D3EAEB3D02}" destId="{A8DDDF3F-ABE5-4BCA-8B8D-6D258B54FF40}" srcOrd="0" destOrd="0" presId="urn:microsoft.com/office/officeart/2016/7/layout/RepeatingBendingProcessNew"/>
    <dgm:cxn modelId="{CE55C6B6-4269-4BAF-85E7-3A5F736FE24B}" type="presParOf" srcId="{72EA1DCA-7A2A-415A-8AAE-7FABD4DDBD2E}" destId="{C2AAAA8C-4C0B-433D-A710-ABB1D172BA08}" srcOrd="4" destOrd="0" presId="urn:microsoft.com/office/officeart/2016/7/layout/RepeatingBendingProcessNew"/>
    <dgm:cxn modelId="{34E0EB13-8CA5-436B-8897-7DA419A40CAC}" type="presParOf" srcId="{72EA1DCA-7A2A-415A-8AAE-7FABD4DDBD2E}" destId="{A936A093-78FE-4936-B973-B16004BF152F}" srcOrd="5" destOrd="0" presId="urn:microsoft.com/office/officeart/2016/7/layout/RepeatingBendingProcessNew"/>
    <dgm:cxn modelId="{C2EF3C98-5100-4545-882C-843CC9C4F59C}" type="presParOf" srcId="{A936A093-78FE-4936-B973-B16004BF152F}" destId="{3BE9BD35-90E7-4923-AA0B-FC0CFA38C4D6}" srcOrd="0" destOrd="0" presId="urn:microsoft.com/office/officeart/2016/7/layout/RepeatingBendingProcessNew"/>
    <dgm:cxn modelId="{687693A2-0552-413A-8017-46F98F6CD8B5}" type="presParOf" srcId="{72EA1DCA-7A2A-415A-8AAE-7FABD4DDBD2E}" destId="{D6DBAADB-64D7-44AD-8655-30E9CCCEE47C}" srcOrd="6" destOrd="0" presId="urn:microsoft.com/office/officeart/2016/7/layout/RepeatingBendingProcessNew"/>
    <dgm:cxn modelId="{344BEB88-7541-4A64-BD0D-D0C08E7A465D}" type="presParOf" srcId="{72EA1DCA-7A2A-415A-8AAE-7FABD4DDBD2E}" destId="{8828A22E-8D82-4606-81DE-25D2A4FE6339}" srcOrd="7" destOrd="0" presId="urn:microsoft.com/office/officeart/2016/7/layout/RepeatingBendingProcessNew"/>
    <dgm:cxn modelId="{C9B67081-98EA-46BB-9371-85C502004833}" type="presParOf" srcId="{8828A22E-8D82-4606-81DE-25D2A4FE6339}" destId="{09CA7FA5-0476-4D8C-B807-4A65ECBC7C54}" srcOrd="0" destOrd="0" presId="urn:microsoft.com/office/officeart/2016/7/layout/RepeatingBendingProcessNew"/>
    <dgm:cxn modelId="{7AB7BB65-7224-4582-9BB3-1FFD72E2A83F}" type="presParOf" srcId="{72EA1DCA-7A2A-415A-8AAE-7FABD4DDBD2E}" destId="{5225B77D-787E-4D50-8924-C7B1C270EC24}" srcOrd="8" destOrd="0" presId="urn:microsoft.com/office/officeart/2016/7/layout/RepeatingBendingProcessNew"/>
    <dgm:cxn modelId="{BFB3D9B1-92A6-4C29-ABF9-CB3578C9B465}" type="presParOf" srcId="{72EA1DCA-7A2A-415A-8AAE-7FABD4DDBD2E}" destId="{731C50D7-466A-4C4A-9853-594F379E471F}" srcOrd="9" destOrd="0" presId="urn:microsoft.com/office/officeart/2016/7/layout/RepeatingBendingProcessNew"/>
    <dgm:cxn modelId="{69B1186F-3EDA-4E0A-9889-A95A2D22A166}" type="presParOf" srcId="{731C50D7-466A-4C4A-9853-594F379E471F}" destId="{8D85AD4C-E175-4466-BB34-1C8F76E864E6}" srcOrd="0" destOrd="0" presId="urn:microsoft.com/office/officeart/2016/7/layout/RepeatingBendingProcessNew"/>
    <dgm:cxn modelId="{D91A50E0-2EA8-4FF5-8F52-9B504FDFB76C}" type="presParOf" srcId="{72EA1DCA-7A2A-415A-8AAE-7FABD4DDBD2E}" destId="{2C608CEF-733B-4C27-8E89-423346E6AD73}" srcOrd="10" destOrd="0" presId="urn:microsoft.com/office/officeart/2016/7/layout/RepeatingBendingProcessNew"/>
    <dgm:cxn modelId="{E52228E4-E528-4423-8FAC-77D5F0CA326A}" type="presParOf" srcId="{72EA1DCA-7A2A-415A-8AAE-7FABD4DDBD2E}" destId="{14947A12-2333-4A20-B6FB-1272EF7158A5}" srcOrd="11" destOrd="0" presId="urn:microsoft.com/office/officeart/2016/7/layout/RepeatingBendingProcessNew"/>
    <dgm:cxn modelId="{7732869C-2E91-4DF6-8858-02E0C66EA422}" type="presParOf" srcId="{14947A12-2333-4A20-B6FB-1272EF7158A5}" destId="{D9CCCB05-CB55-46CD-B180-A6C3C9D5857A}" srcOrd="0" destOrd="0" presId="urn:microsoft.com/office/officeart/2016/7/layout/RepeatingBendingProcessNew"/>
    <dgm:cxn modelId="{6C2DA3EC-E007-4E84-BFD7-C44B48FB3FAA}" type="presParOf" srcId="{72EA1DCA-7A2A-415A-8AAE-7FABD4DDBD2E}" destId="{FB4D4859-1ADD-4954-9EFC-19B5166E24E9}"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FE12E4-0E30-4C80-BCF0-D045B874D154}">
      <dsp:nvSpPr>
        <dsp:cNvPr id="0" name=""/>
        <dsp:cNvSpPr/>
      </dsp:nvSpPr>
      <dsp:spPr>
        <a:xfrm>
          <a:off x="2692642" y="507769"/>
          <a:ext cx="391643" cy="91440"/>
        </a:xfrm>
        <a:custGeom>
          <a:avLst/>
          <a:gdLst/>
          <a:ahLst/>
          <a:cxnLst/>
          <a:rect l="0" t="0" r="0" b="0"/>
          <a:pathLst>
            <a:path>
              <a:moveTo>
                <a:pt x="0" y="45720"/>
              </a:moveTo>
              <a:lnTo>
                <a:pt x="391643"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7907" y="551377"/>
        <a:ext cx="21112" cy="4222"/>
      </dsp:txXfrm>
    </dsp:sp>
    <dsp:sp modelId="{5B1644CD-A735-439A-AA5C-88B6C48884DB}">
      <dsp:nvSpPr>
        <dsp:cNvPr id="0" name=""/>
        <dsp:cNvSpPr/>
      </dsp:nvSpPr>
      <dsp:spPr>
        <a:xfrm>
          <a:off x="858602" y="2737"/>
          <a:ext cx="1835839" cy="110150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58" tIns="94426" rIns="89958" bIns="94426" numCol="1" spcCol="1270" anchor="ctr" anchorCtr="0">
          <a:noAutofit/>
        </a:bodyPr>
        <a:lstStyle/>
        <a:p>
          <a:pPr marL="0" lvl="0" indent="0" algn="ctr" defTabSz="933450">
            <a:lnSpc>
              <a:spcPct val="90000"/>
            </a:lnSpc>
            <a:spcBef>
              <a:spcPct val="0"/>
            </a:spcBef>
            <a:spcAft>
              <a:spcPct val="35000"/>
            </a:spcAft>
            <a:buNone/>
          </a:pPr>
          <a:r>
            <a:rPr lang="en-US" sz="2100" kern="1200"/>
            <a:t>Create a snake body</a:t>
          </a:r>
        </a:p>
      </dsp:txBody>
      <dsp:txXfrm>
        <a:off x="858602" y="2737"/>
        <a:ext cx="1835839" cy="1101503"/>
      </dsp:txXfrm>
    </dsp:sp>
    <dsp:sp modelId="{E467AD71-E53B-4C04-BC4A-48D3EAEB3D02}">
      <dsp:nvSpPr>
        <dsp:cNvPr id="0" name=""/>
        <dsp:cNvSpPr/>
      </dsp:nvSpPr>
      <dsp:spPr>
        <a:xfrm>
          <a:off x="1776522" y="1102440"/>
          <a:ext cx="2258082" cy="391643"/>
        </a:xfrm>
        <a:custGeom>
          <a:avLst/>
          <a:gdLst/>
          <a:ahLst/>
          <a:cxnLst/>
          <a:rect l="0" t="0" r="0" b="0"/>
          <a:pathLst>
            <a:path>
              <a:moveTo>
                <a:pt x="2258082" y="0"/>
              </a:moveTo>
              <a:lnTo>
                <a:pt x="2258082" y="212921"/>
              </a:lnTo>
              <a:lnTo>
                <a:pt x="0" y="212921"/>
              </a:lnTo>
              <a:lnTo>
                <a:pt x="0" y="391643"/>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48133" y="1296151"/>
        <a:ext cx="114861" cy="4222"/>
      </dsp:txXfrm>
    </dsp:sp>
    <dsp:sp modelId="{95A53BD2-2A45-41B6-BA73-81ADA4EE8406}">
      <dsp:nvSpPr>
        <dsp:cNvPr id="0" name=""/>
        <dsp:cNvSpPr/>
      </dsp:nvSpPr>
      <dsp:spPr>
        <a:xfrm>
          <a:off x="3116685" y="2737"/>
          <a:ext cx="1835839" cy="110150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58" tIns="94426" rIns="89958" bIns="94426" numCol="1" spcCol="1270" anchor="ctr" anchorCtr="0">
          <a:noAutofit/>
        </a:bodyPr>
        <a:lstStyle/>
        <a:p>
          <a:pPr marL="0" lvl="0" indent="0" algn="ctr" defTabSz="933450">
            <a:lnSpc>
              <a:spcPct val="90000"/>
            </a:lnSpc>
            <a:spcBef>
              <a:spcPct val="0"/>
            </a:spcBef>
            <a:spcAft>
              <a:spcPct val="35000"/>
            </a:spcAft>
            <a:buNone/>
          </a:pPr>
          <a:r>
            <a:rPr lang="en-US" sz="2100" kern="1200"/>
            <a:t>Move the snake</a:t>
          </a:r>
        </a:p>
      </dsp:txBody>
      <dsp:txXfrm>
        <a:off x="3116685" y="2737"/>
        <a:ext cx="1835839" cy="1101503"/>
      </dsp:txXfrm>
    </dsp:sp>
    <dsp:sp modelId="{A936A093-78FE-4936-B973-B16004BF152F}">
      <dsp:nvSpPr>
        <dsp:cNvPr id="0" name=""/>
        <dsp:cNvSpPr/>
      </dsp:nvSpPr>
      <dsp:spPr>
        <a:xfrm>
          <a:off x="2692642" y="2031516"/>
          <a:ext cx="391643" cy="91440"/>
        </a:xfrm>
        <a:custGeom>
          <a:avLst/>
          <a:gdLst/>
          <a:ahLst/>
          <a:cxnLst/>
          <a:rect l="0" t="0" r="0" b="0"/>
          <a:pathLst>
            <a:path>
              <a:moveTo>
                <a:pt x="0" y="45720"/>
              </a:moveTo>
              <a:lnTo>
                <a:pt x="391643" y="45720"/>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7907" y="2075124"/>
        <a:ext cx="21112" cy="4222"/>
      </dsp:txXfrm>
    </dsp:sp>
    <dsp:sp modelId="{C2AAAA8C-4C0B-433D-A710-ABB1D172BA08}">
      <dsp:nvSpPr>
        <dsp:cNvPr id="0" name=""/>
        <dsp:cNvSpPr/>
      </dsp:nvSpPr>
      <dsp:spPr>
        <a:xfrm>
          <a:off x="858602" y="1526484"/>
          <a:ext cx="1835839" cy="1101503"/>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58" tIns="94426" rIns="89958" bIns="94426" numCol="1" spcCol="1270" anchor="ctr" anchorCtr="0">
          <a:noAutofit/>
        </a:bodyPr>
        <a:lstStyle/>
        <a:p>
          <a:pPr marL="0" lvl="0" indent="0" algn="ctr" defTabSz="933450">
            <a:lnSpc>
              <a:spcPct val="90000"/>
            </a:lnSpc>
            <a:spcBef>
              <a:spcPct val="0"/>
            </a:spcBef>
            <a:spcAft>
              <a:spcPct val="35000"/>
            </a:spcAft>
            <a:buNone/>
          </a:pPr>
          <a:r>
            <a:rPr lang="en-US" sz="2100" kern="1200"/>
            <a:t>Create snake food</a:t>
          </a:r>
        </a:p>
      </dsp:txBody>
      <dsp:txXfrm>
        <a:off x="858602" y="1526484"/>
        <a:ext cx="1835839" cy="1101503"/>
      </dsp:txXfrm>
    </dsp:sp>
    <dsp:sp modelId="{8828A22E-8D82-4606-81DE-25D2A4FE6339}">
      <dsp:nvSpPr>
        <dsp:cNvPr id="0" name=""/>
        <dsp:cNvSpPr/>
      </dsp:nvSpPr>
      <dsp:spPr>
        <a:xfrm>
          <a:off x="1776522" y="2626187"/>
          <a:ext cx="2258082" cy="391643"/>
        </a:xfrm>
        <a:custGeom>
          <a:avLst/>
          <a:gdLst/>
          <a:ahLst/>
          <a:cxnLst/>
          <a:rect l="0" t="0" r="0" b="0"/>
          <a:pathLst>
            <a:path>
              <a:moveTo>
                <a:pt x="2258082" y="0"/>
              </a:moveTo>
              <a:lnTo>
                <a:pt x="2258082" y="212921"/>
              </a:lnTo>
              <a:lnTo>
                <a:pt x="0" y="212921"/>
              </a:lnTo>
              <a:lnTo>
                <a:pt x="0" y="391643"/>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48133" y="2819898"/>
        <a:ext cx="114861" cy="4222"/>
      </dsp:txXfrm>
    </dsp:sp>
    <dsp:sp modelId="{D6DBAADB-64D7-44AD-8655-30E9CCCEE47C}">
      <dsp:nvSpPr>
        <dsp:cNvPr id="0" name=""/>
        <dsp:cNvSpPr/>
      </dsp:nvSpPr>
      <dsp:spPr>
        <a:xfrm>
          <a:off x="3116685" y="1526484"/>
          <a:ext cx="1835839" cy="1101503"/>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58" tIns="94426" rIns="89958" bIns="94426" numCol="1" spcCol="1270" anchor="ctr" anchorCtr="0">
          <a:noAutofit/>
        </a:bodyPr>
        <a:lstStyle/>
        <a:p>
          <a:pPr marL="0" lvl="0" indent="0" algn="ctr" defTabSz="933450">
            <a:lnSpc>
              <a:spcPct val="90000"/>
            </a:lnSpc>
            <a:spcBef>
              <a:spcPct val="0"/>
            </a:spcBef>
            <a:spcAft>
              <a:spcPct val="35000"/>
            </a:spcAft>
            <a:buNone/>
          </a:pPr>
          <a:r>
            <a:rPr lang="en-US" sz="2100" kern="1200"/>
            <a:t>Detect collisions with the food</a:t>
          </a:r>
        </a:p>
      </dsp:txBody>
      <dsp:txXfrm>
        <a:off x="3116685" y="1526484"/>
        <a:ext cx="1835839" cy="1101503"/>
      </dsp:txXfrm>
    </dsp:sp>
    <dsp:sp modelId="{731C50D7-466A-4C4A-9853-594F379E471F}">
      <dsp:nvSpPr>
        <dsp:cNvPr id="0" name=""/>
        <dsp:cNvSpPr/>
      </dsp:nvSpPr>
      <dsp:spPr>
        <a:xfrm>
          <a:off x="2692642" y="3555262"/>
          <a:ext cx="391643" cy="91440"/>
        </a:xfrm>
        <a:custGeom>
          <a:avLst/>
          <a:gdLst/>
          <a:ahLst/>
          <a:cxnLst/>
          <a:rect l="0" t="0" r="0" b="0"/>
          <a:pathLst>
            <a:path>
              <a:moveTo>
                <a:pt x="0" y="45720"/>
              </a:moveTo>
              <a:lnTo>
                <a:pt x="391643" y="45720"/>
              </a:lnTo>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7907" y="3598871"/>
        <a:ext cx="21112" cy="4222"/>
      </dsp:txXfrm>
    </dsp:sp>
    <dsp:sp modelId="{5225B77D-787E-4D50-8924-C7B1C270EC24}">
      <dsp:nvSpPr>
        <dsp:cNvPr id="0" name=""/>
        <dsp:cNvSpPr/>
      </dsp:nvSpPr>
      <dsp:spPr>
        <a:xfrm>
          <a:off x="858602" y="3050231"/>
          <a:ext cx="1835839" cy="1101503"/>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58" tIns="94426" rIns="89958" bIns="94426" numCol="1" spcCol="1270" anchor="ctr" anchorCtr="0">
          <a:noAutofit/>
        </a:bodyPr>
        <a:lstStyle/>
        <a:p>
          <a:pPr marL="0" lvl="0" indent="0" algn="ctr" defTabSz="933450">
            <a:lnSpc>
              <a:spcPct val="90000"/>
            </a:lnSpc>
            <a:spcBef>
              <a:spcPct val="0"/>
            </a:spcBef>
            <a:spcAft>
              <a:spcPct val="35000"/>
            </a:spcAft>
            <a:buNone/>
          </a:pPr>
          <a:r>
            <a:rPr lang="en-US" sz="2100" kern="1200"/>
            <a:t>Create a scoreboard</a:t>
          </a:r>
        </a:p>
      </dsp:txBody>
      <dsp:txXfrm>
        <a:off x="858602" y="3050231"/>
        <a:ext cx="1835839" cy="1101503"/>
      </dsp:txXfrm>
    </dsp:sp>
    <dsp:sp modelId="{14947A12-2333-4A20-B6FB-1272EF7158A5}">
      <dsp:nvSpPr>
        <dsp:cNvPr id="0" name=""/>
        <dsp:cNvSpPr/>
      </dsp:nvSpPr>
      <dsp:spPr>
        <a:xfrm>
          <a:off x="1776522" y="4149934"/>
          <a:ext cx="2258082" cy="391643"/>
        </a:xfrm>
        <a:custGeom>
          <a:avLst/>
          <a:gdLst/>
          <a:ahLst/>
          <a:cxnLst/>
          <a:rect l="0" t="0" r="0" b="0"/>
          <a:pathLst>
            <a:path>
              <a:moveTo>
                <a:pt x="2258082" y="0"/>
              </a:moveTo>
              <a:lnTo>
                <a:pt x="2258082" y="212921"/>
              </a:lnTo>
              <a:lnTo>
                <a:pt x="0" y="212921"/>
              </a:lnTo>
              <a:lnTo>
                <a:pt x="0" y="391643"/>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48133" y="4343645"/>
        <a:ext cx="114861" cy="4222"/>
      </dsp:txXfrm>
    </dsp:sp>
    <dsp:sp modelId="{2C608CEF-733B-4C27-8E89-423346E6AD73}">
      <dsp:nvSpPr>
        <dsp:cNvPr id="0" name=""/>
        <dsp:cNvSpPr/>
      </dsp:nvSpPr>
      <dsp:spPr>
        <a:xfrm>
          <a:off x="3116685" y="3050231"/>
          <a:ext cx="1835839" cy="110150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58" tIns="94426" rIns="89958" bIns="94426" numCol="1" spcCol="1270" anchor="ctr" anchorCtr="0">
          <a:noAutofit/>
        </a:bodyPr>
        <a:lstStyle/>
        <a:p>
          <a:pPr marL="0" lvl="0" indent="0" algn="ctr" defTabSz="933450">
            <a:lnSpc>
              <a:spcPct val="90000"/>
            </a:lnSpc>
            <a:spcBef>
              <a:spcPct val="0"/>
            </a:spcBef>
            <a:spcAft>
              <a:spcPct val="35000"/>
            </a:spcAft>
            <a:buNone/>
          </a:pPr>
          <a:r>
            <a:rPr lang="en-US" sz="2100" kern="1200"/>
            <a:t>Detect collisions with the wall</a:t>
          </a:r>
        </a:p>
      </dsp:txBody>
      <dsp:txXfrm>
        <a:off x="3116685" y="3050231"/>
        <a:ext cx="1835839" cy="1101503"/>
      </dsp:txXfrm>
    </dsp:sp>
    <dsp:sp modelId="{FB4D4859-1ADD-4954-9EFC-19B5166E24E9}">
      <dsp:nvSpPr>
        <dsp:cNvPr id="0" name=""/>
        <dsp:cNvSpPr/>
      </dsp:nvSpPr>
      <dsp:spPr>
        <a:xfrm>
          <a:off x="858602" y="4573978"/>
          <a:ext cx="1835839" cy="110150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58" tIns="94426" rIns="89958" bIns="94426" numCol="1" spcCol="1270" anchor="ctr" anchorCtr="0">
          <a:noAutofit/>
        </a:bodyPr>
        <a:lstStyle/>
        <a:p>
          <a:pPr marL="0" lvl="0" indent="0" algn="ctr" defTabSz="933450">
            <a:lnSpc>
              <a:spcPct val="90000"/>
            </a:lnSpc>
            <a:spcBef>
              <a:spcPct val="0"/>
            </a:spcBef>
            <a:spcAft>
              <a:spcPct val="35000"/>
            </a:spcAft>
            <a:buNone/>
          </a:pPr>
          <a:r>
            <a:rPr lang="en-US" sz="2100" kern="1200"/>
            <a:t>Detect collisions with the tail</a:t>
          </a:r>
        </a:p>
      </dsp:txBody>
      <dsp:txXfrm>
        <a:off x="858602" y="4573978"/>
        <a:ext cx="1835839" cy="1101503"/>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9D33F-19AC-49F0-D436-DA0C2005B6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523C76-DC7F-8D1B-CC42-D3B22F983B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B93E49-C5F5-84F6-EF47-498F2A834162}"/>
              </a:ext>
            </a:extLst>
          </p:cNvPr>
          <p:cNvSpPr>
            <a:spLocks noGrp="1"/>
          </p:cNvSpPr>
          <p:nvPr>
            <p:ph type="dt" sz="half" idx="10"/>
          </p:nvPr>
        </p:nvSpPr>
        <p:spPr/>
        <p:txBody>
          <a:bodyPr/>
          <a:lstStyle/>
          <a:p>
            <a:fld id="{62304FCD-ECA9-47AE-AF1D-1ECE1783A0A4}" type="datetimeFigureOut">
              <a:rPr lang="en-US" smtClean="0"/>
              <a:t>5/7/2024</a:t>
            </a:fld>
            <a:endParaRPr lang="en-US"/>
          </a:p>
        </p:txBody>
      </p:sp>
      <p:sp>
        <p:nvSpPr>
          <p:cNvPr id="5" name="Footer Placeholder 4">
            <a:extLst>
              <a:ext uri="{FF2B5EF4-FFF2-40B4-BE49-F238E27FC236}">
                <a16:creationId xmlns:a16="http://schemas.microsoft.com/office/drawing/2014/main" id="{314A1925-83F9-A956-FF3B-E8ABEB39B3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E76579-4761-E92D-1ED4-BC0B2F6C2FE7}"/>
              </a:ext>
            </a:extLst>
          </p:cNvPr>
          <p:cNvSpPr>
            <a:spLocks noGrp="1"/>
          </p:cNvSpPr>
          <p:nvPr>
            <p:ph type="sldNum" sz="quarter" idx="12"/>
          </p:nvPr>
        </p:nvSpPr>
        <p:spPr/>
        <p:txBody>
          <a:bodyPr/>
          <a:lstStyle/>
          <a:p>
            <a:fld id="{E3E2D681-9E66-4F78-A0A2-1E08CB5086FD}" type="slidenum">
              <a:rPr lang="en-US" smtClean="0"/>
              <a:t>‹#›</a:t>
            </a:fld>
            <a:endParaRPr lang="en-US"/>
          </a:p>
        </p:txBody>
      </p:sp>
    </p:spTree>
    <p:extLst>
      <p:ext uri="{BB962C8B-B14F-4D97-AF65-F5344CB8AC3E}">
        <p14:creationId xmlns:p14="http://schemas.microsoft.com/office/powerpoint/2010/main" val="4287979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64620-1025-B882-8A62-621F437CA4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72E614-12ED-28BE-A26A-CD4D580094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D4E111-8C10-4C29-FA53-9B8B7B5DB717}"/>
              </a:ext>
            </a:extLst>
          </p:cNvPr>
          <p:cNvSpPr>
            <a:spLocks noGrp="1"/>
          </p:cNvSpPr>
          <p:nvPr>
            <p:ph type="dt" sz="half" idx="10"/>
          </p:nvPr>
        </p:nvSpPr>
        <p:spPr/>
        <p:txBody>
          <a:bodyPr/>
          <a:lstStyle/>
          <a:p>
            <a:fld id="{62304FCD-ECA9-47AE-AF1D-1ECE1783A0A4}" type="datetimeFigureOut">
              <a:rPr lang="en-US" smtClean="0"/>
              <a:t>5/7/2024</a:t>
            </a:fld>
            <a:endParaRPr lang="en-US"/>
          </a:p>
        </p:txBody>
      </p:sp>
      <p:sp>
        <p:nvSpPr>
          <p:cNvPr id="5" name="Footer Placeholder 4">
            <a:extLst>
              <a:ext uri="{FF2B5EF4-FFF2-40B4-BE49-F238E27FC236}">
                <a16:creationId xmlns:a16="http://schemas.microsoft.com/office/drawing/2014/main" id="{921CED5F-6FF0-3364-04FE-DBF1920842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8D232D-5CE5-6806-1F08-3D47609EBDC8}"/>
              </a:ext>
            </a:extLst>
          </p:cNvPr>
          <p:cNvSpPr>
            <a:spLocks noGrp="1"/>
          </p:cNvSpPr>
          <p:nvPr>
            <p:ph type="sldNum" sz="quarter" idx="12"/>
          </p:nvPr>
        </p:nvSpPr>
        <p:spPr/>
        <p:txBody>
          <a:bodyPr/>
          <a:lstStyle/>
          <a:p>
            <a:fld id="{E3E2D681-9E66-4F78-A0A2-1E08CB5086FD}" type="slidenum">
              <a:rPr lang="en-US" smtClean="0"/>
              <a:t>‹#›</a:t>
            </a:fld>
            <a:endParaRPr lang="en-US"/>
          </a:p>
        </p:txBody>
      </p:sp>
    </p:spTree>
    <p:extLst>
      <p:ext uri="{BB962C8B-B14F-4D97-AF65-F5344CB8AC3E}">
        <p14:creationId xmlns:p14="http://schemas.microsoft.com/office/powerpoint/2010/main" val="2969284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90B506-B771-515E-D054-291FB3DC26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9E2E45-B380-F95A-6623-4E6030F267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B1FC7C-D48C-9D3E-E9F3-2E86674F710E}"/>
              </a:ext>
            </a:extLst>
          </p:cNvPr>
          <p:cNvSpPr>
            <a:spLocks noGrp="1"/>
          </p:cNvSpPr>
          <p:nvPr>
            <p:ph type="dt" sz="half" idx="10"/>
          </p:nvPr>
        </p:nvSpPr>
        <p:spPr/>
        <p:txBody>
          <a:bodyPr/>
          <a:lstStyle/>
          <a:p>
            <a:fld id="{62304FCD-ECA9-47AE-AF1D-1ECE1783A0A4}" type="datetimeFigureOut">
              <a:rPr lang="en-US" smtClean="0"/>
              <a:t>5/7/2024</a:t>
            </a:fld>
            <a:endParaRPr lang="en-US"/>
          </a:p>
        </p:txBody>
      </p:sp>
      <p:sp>
        <p:nvSpPr>
          <p:cNvPr id="5" name="Footer Placeholder 4">
            <a:extLst>
              <a:ext uri="{FF2B5EF4-FFF2-40B4-BE49-F238E27FC236}">
                <a16:creationId xmlns:a16="http://schemas.microsoft.com/office/drawing/2014/main" id="{74B30268-B68C-6B61-7ACA-834D39E21E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6891D4-A41D-73F6-A876-C4A18C85E596}"/>
              </a:ext>
            </a:extLst>
          </p:cNvPr>
          <p:cNvSpPr>
            <a:spLocks noGrp="1"/>
          </p:cNvSpPr>
          <p:nvPr>
            <p:ph type="sldNum" sz="quarter" idx="12"/>
          </p:nvPr>
        </p:nvSpPr>
        <p:spPr/>
        <p:txBody>
          <a:bodyPr/>
          <a:lstStyle/>
          <a:p>
            <a:fld id="{E3E2D681-9E66-4F78-A0A2-1E08CB5086FD}" type="slidenum">
              <a:rPr lang="en-US" smtClean="0"/>
              <a:t>‹#›</a:t>
            </a:fld>
            <a:endParaRPr lang="en-US"/>
          </a:p>
        </p:txBody>
      </p:sp>
    </p:spTree>
    <p:extLst>
      <p:ext uri="{BB962C8B-B14F-4D97-AF65-F5344CB8AC3E}">
        <p14:creationId xmlns:p14="http://schemas.microsoft.com/office/powerpoint/2010/main" val="1373755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7FC59-1CCD-60D9-8523-8B7211D1AD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3A91C7-E7FD-4E73-CD37-58A28A592D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6D2C5E-45E9-3E73-E119-C2106409CD16}"/>
              </a:ext>
            </a:extLst>
          </p:cNvPr>
          <p:cNvSpPr>
            <a:spLocks noGrp="1"/>
          </p:cNvSpPr>
          <p:nvPr>
            <p:ph type="dt" sz="half" idx="10"/>
          </p:nvPr>
        </p:nvSpPr>
        <p:spPr/>
        <p:txBody>
          <a:bodyPr/>
          <a:lstStyle/>
          <a:p>
            <a:fld id="{62304FCD-ECA9-47AE-AF1D-1ECE1783A0A4}" type="datetimeFigureOut">
              <a:rPr lang="en-US" smtClean="0"/>
              <a:t>5/7/2024</a:t>
            </a:fld>
            <a:endParaRPr lang="en-US"/>
          </a:p>
        </p:txBody>
      </p:sp>
      <p:sp>
        <p:nvSpPr>
          <p:cNvPr id="5" name="Footer Placeholder 4">
            <a:extLst>
              <a:ext uri="{FF2B5EF4-FFF2-40B4-BE49-F238E27FC236}">
                <a16:creationId xmlns:a16="http://schemas.microsoft.com/office/drawing/2014/main" id="{938FA0F3-75D3-82C8-FA03-EBD3267E3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18759C-DEC4-324A-904F-C92C97087E53}"/>
              </a:ext>
            </a:extLst>
          </p:cNvPr>
          <p:cNvSpPr>
            <a:spLocks noGrp="1"/>
          </p:cNvSpPr>
          <p:nvPr>
            <p:ph type="sldNum" sz="quarter" idx="12"/>
          </p:nvPr>
        </p:nvSpPr>
        <p:spPr/>
        <p:txBody>
          <a:bodyPr/>
          <a:lstStyle/>
          <a:p>
            <a:fld id="{E3E2D681-9E66-4F78-A0A2-1E08CB5086FD}" type="slidenum">
              <a:rPr lang="en-US" smtClean="0"/>
              <a:t>‹#›</a:t>
            </a:fld>
            <a:endParaRPr lang="en-US"/>
          </a:p>
        </p:txBody>
      </p:sp>
    </p:spTree>
    <p:extLst>
      <p:ext uri="{BB962C8B-B14F-4D97-AF65-F5344CB8AC3E}">
        <p14:creationId xmlns:p14="http://schemas.microsoft.com/office/powerpoint/2010/main" val="2120771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47BA8-3067-A8E5-488A-549EFB02AD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CDD5E8-AE5B-4207-CB11-C07152E63CA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039B1A-6C48-3C8C-34C6-E45CFBAA22E5}"/>
              </a:ext>
            </a:extLst>
          </p:cNvPr>
          <p:cNvSpPr>
            <a:spLocks noGrp="1"/>
          </p:cNvSpPr>
          <p:nvPr>
            <p:ph type="dt" sz="half" idx="10"/>
          </p:nvPr>
        </p:nvSpPr>
        <p:spPr/>
        <p:txBody>
          <a:bodyPr/>
          <a:lstStyle/>
          <a:p>
            <a:fld id="{62304FCD-ECA9-47AE-AF1D-1ECE1783A0A4}" type="datetimeFigureOut">
              <a:rPr lang="en-US" smtClean="0"/>
              <a:t>5/7/2024</a:t>
            </a:fld>
            <a:endParaRPr lang="en-US"/>
          </a:p>
        </p:txBody>
      </p:sp>
      <p:sp>
        <p:nvSpPr>
          <p:cNvPr id="5" name="Footer Placeholder 4">
            <a:extLst>
              <a:ext uri="{FF2B5EF4-FFF2-40B4-BE49-F238E27FC236}">
                <a16:creationId xmlns:a16="http://schemas.microsoft.com/office/drawing/2014/main" id="{D10CEB0C-2E19-2077-E985-C81266A362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2DF9DA-5E62-8368-2278-552C38749529}"/>
              </a:ext>
            </a:extLst>
          </p:cNvPr>
          <p:cNvSpPr>
            <a:spLocks noGrp="1"/>
          </p:cNvSpPr>
          <p:nvPr>
            <p:ph type="sldNum" sz="quarter" idx="12"/>
          </p:nvPr>
        </p:nvSpPr>
        <p:spPr/>
        <p:txBody>
          <a:bodyPr/>
          <a:lstStyle/>
          <a:p>
            <a:fld id="{E3E2D681-9E66-4F78-A0A2-1E08CB5086FD}" type="slidenum">
              <a:rPr lang="en-US" smtClean="0"/>
              <a:t>‹#›</a:t>
            </a:fld>
            <a:endParaRPr lang="en-US"/>
          </a:p>
        </p:txBody>
      </p:sp>
    </p:spTree>
    <p:extLst>
      <p:ext uri="{BB962C8B-B14F-4D97-AF65-F5344CB8AC3E}">
        <p14:creationId xmlns:p14="http://schemas.microsoft.com/office/powerpoint/2010/main" val="3435721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A9285-E4C3-753D-8E56-61517C7AE5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49C344-4D01-8A5D-74BE-93A45074C5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466E15-8B63-E709-F57B-667C887BAA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EF2353-2848-A8DD-840F-BA46182AEE3F}"/>
              </a:ext>
            </a:extLst>
          </p:cNvPr>
          <p:cNvSpPr>
            <a:spLocks noGrp="1"/>
          </p:cNvSpPr>
          <p:nvPr>
            <p:ph type="dt" sz="half" idx="10"/>
          </p:nvPr>
        </p:nvSpPr>
        <p:spPr/>
        <p:txBody>
          <a:bodyPr/>
          <a:lstStyle/>
          <a:p>
            <a:fld id="{62304FCD-ECA9-47AE-AF1D-1ECE1783A0A4}" type="datetimeFigureOut">
              <a:rPr lang="en-US" smtClean="0"/>
              <a:t>5/7/2024</a:t>
            </a:fld>
            <a:endParaRPr lang="en-US"/>
          </a:p>
        </p:txBody>
      </p:sp>
      <p:sp>
        <p:nvSpPr>
          <p:cNvPr id="6" name="Footer Placeholder 5">
            <a:extLst>
              <a:ext uri="{FF2B5EF4-FFF2-40B4-BE49-F238E27FC236}">
                <a16:creationId xmlns:a16="http://schemas.microsoft.com/office/drawing/2014/main" id="{AFC8DABA-BB29-C197-EB8F-E7993B025E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ECC805-3FF4-7AA7-2498-3E6440E990EE}"/>
              </a:ext>
            </a:extLst>
          </p:cNvPr>
          <p:cNvSpPr>
            <a:spLocks noGrp="1"/>
          </p:cNvSpPr>
          <p:nvPr>
            <p:ph type="sldNum" sz="quarter" idx="12"/>
          </p:nvPr>
        </p:nvSpPr>
        <p:spPr/>
        <p:txBody>
          <a:bodyPr/>
          <a:lstStyle/>
          <a:p>
            <a:fld id="{E3E2D681-9E66-4F78-A0A2-1E08CB5086FD}" type="slidenum">
              <a:rPr lang="en-US" smtClean="0"/>
              <a:t>‹#›</a:t>
            </a:fld>
            <a:endParaRPr lang="en-US"/>
          </a:p>
        </p:txBody>
      </p:sp>
    </p:spTree>
    <p:extLst>
      <p:ext uri="{BB962C8B-B14F-4D97-AF65-F5344CB8AC3E}">
        <p14:creationId xmlns:p14="http://schemas.microsoft.com/office/powerpoint/2010/main" val="1184147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F7B6-F6E8-1529-9390-94E1C17458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78BA7F-68C6-1827-1F21-52D129C92D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295717-E2E1-86C0-52CE-0FB7182F37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AB8641-D48D-421C-006B-99E32A2DC3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8DF038-C7FF-8ED0-E6BF-1E8251B578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3A0D52-3FDF-7A39-245D-9287BD360156}"/>
              </a:ext>
            </a:extLst>
          </p:cNvPr>
          <p:cNvSpPr>
            <a:spLocks noGrp="1"/>
          </p:cNvSpPr>
          <p:nvPr>
            <p:ph type="dt" sz="half" idx="10"/>
          </p:nvPr>
        </p:nvSpPr>
        <p:spPr/>
        <p:txBody>
          <a:bodyPr/>
          <a:lstStyle/>
          <a:p>
            <a:fld id="{62304FCD-ECA9-47AE-AF1D-1ECE1783A0A4}" type="datetimeFigureOut">
              <a:rPr lang="en-US" smtClean="0"/>
              <a:t>5/7/2024</a:t>
            </a:fld>
            <a:endParaRPr lang="en-US"/>
          </a:p>
        </p:txBody>
      </p:sp>
      <p:sp>
        <p:nvSpPr>
          <p:cNvPr id="8" name="Footer Placeholder 7">
            <a:extLst>
              <a:ext uri="{FF2B5EF4-FFF2-40B4-BE49-F238E27FC236}">
                <a16:creationId xmlns:a16="http://schemas.microsoft.com/office/drawing/2014/main" id="{AD6126D1-AD19-1664-EA92-E575D49985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C16401-3E43-5B7E-EE6D-E80DD81BFC07}"/>
              </a:ext>
            </a:extLst>
          </p:cNvPr>
          <p:cNvSpPr>
            <a:spLocks noGrp="1"/>
          </p:cNvSpPr>
          <p:nvPr>
            <p:ph type="sldNum" sz="quarter" idx="12"/>
          </p:nvPr>
        </p:nvSpPr>
        <p:spPr/>
        <p:txBody>
          <a:bodyPr/>
          <a:lstStyle/>
          <a:p>
            <a:fld id="{E3E2D681-9E66-4F78-A0A2-1E08CB5086FD}" type="slidenum">
              <a:rPr lang="en-US" smtClean="0"/>
              <a:t>‹#›</a:t>
            </a:fld>
            <a:endParaRPr lang="en-US"/>
          </a:p>
        </p:txBody>
      </p:sp>
    </p:spTree>
    <p:extLst>
      <p:ext uri="{BB962C8B-B14F-4D97-AF65-F5344CB8AC3E}">
        <p14:creationId xmlns:p14="http://schemas.microsoft.com/office/powerpoint/2010/main" val="4219604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40271-4BF0-C161-7948-75F29F493C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782478-816C-107E-5D2C-C5C7285DA8F9}"/>
              </a:ext>
            </a:extLst>
          </p:cNvPr>
          <p:cNvSpPr>
            <a:spLocks noGrp="1"/>
          </p:cNvSpPr>
          <p:nvPr>
            <p:ph type="dt" sz="half" idx="10"/>
          </p:nvPr>
        </p:nvSpPr>
        <p:spPr/>
        <p:txBody>
          <a:bodyPr/>
          <a:lstStyle/>
          <a:p>
            <a:fld id="{62304FCD-ECA9-47AE-AF1D-1ECE1783A0A4}" type="datetimeFigureOut">
              <a:rPr lang="en-US" smtClean="0"/>
              <a:t>5/7/2024</a:t>
            </a:fld>
            <a:endParaRPr lang="en-US"/>
          </a:p>
        </p:txBody>
      </p:sp>
      <p:sp>
        <p:nvSpPr>
          <p:cNvPr id="4" name="Footer Placeholder 3">
            <a:extLst>
              <a:ext uri="{FF2B5EF4-FFF2-40B4-BE49-F238E27FC236}">
                <a16:creationId xmlns:a16="http://schemas.microsoft.com/office/drawing/2014/main" id="{2AA52927-F2EE-7457-0B81-87B3CDAFF4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5B29BC-D9C7-8346-53E8-BEF46F399377}"/>
              </a:ext>
            </a:extLst>
          </p:cNvPr>
          <p:cNvSpPr>
            <a:spLocks noGrp="1"/>
          </p:cNvSpPr>
          <p:nvPr>
            <p:ph type="sldNum" sz="quarter" idx="12"/>
          </p:nvPr>
        </p:nvSpPr>
        <p:spPr/>
        <p:txBody>
          <a:bodyPr/>
          <a:lstStyle/>
          <a:p>
            <a:fld id="{E3E2D681-9E66-4F78-A0A2-1E08CB5086FD}" type="slidenum">
              <a:rPr lang="en-US" smtClean="0"/>
              <a:t>‹#›</a:t>
            </a:fld>
            <a:endParaRPr lang="en-US"/>
          </a:p>
        </p:txBody>
      </p:sp>
    </p:spTree>
    <p:extLst>
      <p:ext uri="{BB962C8B-B14F-4D97-AF65-F5344CB8AC3E}">
        <p14:creationId xmlns:p14="http://schemas.microsoft.com/office/powerpoint/2010/main" val="2016224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BE18DD-00F7-1E56-1926-43A5ACA39E73}"/>
              </a:ext>
            </a:extLst>
          </p:cNvPr>
          <p:cNvSpPr>
            <a:spLocks noGrp="1"/>
          </p:cNvSpPr>
          <p:nvPr>
            <p:ph type="dt" sz="half" idx="10"/>
          </p:nvPr>
        </p:nvSpPr>
        <p:spPr/>
        <p:txBody>
          <a:bodyPr/>
          <a:lstStyle/>
          <a:p>
            <a:fld id="{62304FCD-ECA9-47AE-AF1D-1ECE1783A0A4}" type="datetimeFigureOut">
              <a:rPr lang="en-US" smtClean="0"/>
              <a:t>5/7/2024</a:t>
            </a:fld>
            <a:endParaRPr lang="en-US"/>
          </a:p>
        </p:txBody>
      </p:sp>
      <p:sp>
        <p:nvSpPr>
          <p:cNvPr id="3" name="Footer Placeholder 2">
            <a:extLst>
              <a:ext uri="{FF2B5EF4-FFF2-40B4-BE49-F238E27FC236}">
                <a16:creationId xmlns:a16="http://schemas.microsoft.com/office/drawing/2014/main" id="{50757E13-4FD9-B853-ADA4-8B1929D761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400FA3-E160-4D33-8C27-88EC5D863D2F}"/>
              </a:ext>
            </a:extLst>
          </p:cNvPr>
          <p:cNvSpPr>
            <a:spLocks noGrp="1"/>
          </p:cNvSpPr>
          <p:nvPr>
            <p:ph type="sldNum" sz="quarter" idx="12"/>
          </p:nvPr>
        </p:nvSpPr>
        <p:spPr/>
        <p:txBody>
          <a:bodyPr/>
          <a:lstStyle/>
          <a:p>
            <a:fld id="{E3E2D681-9E66-4F78-A0A2-1E08CB5086FD}" type="slidenum">
              <a:rPr lang="en-US" smtClean="0"/>
              <a:t>‹#›</a:t>
            </a:fld>
            <a:endParaRPr lang="en-US"/>
          </a:p>
        </p:txBody>
      </p:sp>
    </p:spTree>
    <p:extLst>
      <p:ext uri="{BB962C8B-B14F-4D97-AF65-F5344CB8AC3E}">
        <p14:creationId xmlns:p14="http://schemas.microsoft.com/office/powerpoint/2010/main" val="3617292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02749-1D9C-0EE5-CADB-1D39B677E6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402D82-A7D3-614A-9E9E-BF4D36F4E9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989743-DDBA-B344-9A41-1BE23F4E68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54BAFA-4E7F-C3F6-2DC6-359B74C12179}"/>
              </a:ext>
            </a:extLst>
          </p:cNvPr>
          <p:cNvSpPr>
            <a:spLocks noGrp="1"/>
          </p:cNvSpPr>
          <p:nvPr>
            <p:ph type="dt" sz="half" idx="10"/>
          </p:nvPr>
        </p:nvSpPr>
        <p:spPr/>
        <p:txBody>
          <a:bodyPr/>
          <a:lstStyle/>
          <a:p>
            <a:fld id="{62304FCD-ECA9-47AE-AF1D-1ECE1783A0A4}" type="datetimeFigureOut">
              <a:rPr lang="en-US" smtClean="0"/>
              <a:t>5/7/2024</a:t>
            </a:fld>
            <a:endParaRPr lang="en-US"/>
          </a:p>
        </p:txBody>
      </p:sp>
      <p:sp>
        <p:nvSpPr>
          <p:cNvPr id="6" name="Footer Placeholder 5">
            <a:extLst>
              <a:ext uri="{FF2B5EF4-FFF2-40B4-BE49-F238E27FC236}">
                <a16:creationId xmlns:a16="http://schemas.microsoft.com/office/drawing/2014/main" id="{F36C9193-14AF-8F4A-CCCA-767D6F385A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4AE862-D914-9162-03E8-429D9861E251}"/>
              </a:ext>
            </a:extLst>
          </p:cNvPr>
          <p:cNvSpPr>
            <a:spLocks noGrp="1"/>
          </p:cNvSpPr>
          <p:nvPr>
            <p:ph type="sldNum" sz="quarter" idx="12"/>
          </p:nvPr>
        </p:nvSpPr>
        <p:spPr/>
        <p:txBody>
          <a:bodyPr/>
          <a:lstStyle/>
          <a:p>
            <a:fld id="{E3E2D681-9E66-4F78-A0A2-1E08CB5086FD}" type="slidenum">
              <a:rPr lang="en-US" smtClean="0"/>
              <a:t>‹#›</a:t>
            </a:fld>
            <a:endParaRPr lang="en-US"/>
          </a:p>
        </p:txBody>
      </p:sp>
    </p:spTree>
    <p:extLst>
      <p:ext uri="{BB962C8B-B14F-4D97-AF65-F5344CB8AC3E}">
        <p14:creationId xmlns:p14="http://schemas.microsoft.com/office/powerpoint/2010/main" val="502198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AD1C-A279-C7CB-BB50-00C7CE89DE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B1617C-8052-05F9-9710-A30F85D623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8E9886-EE52-E06D-15C1-F4AB258A1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B444FB-876B-2BB3-58CD-8E44A74E67A0}"/>
              </a:ext>
            </a:extLst>
          </p:cNvPr>
          <p:cNvSpPr>
            <a:spLocks noGrp="1"/>
          </p:cNvSpPr>
          <p:nvPr>
            <p:ph type="dt" sz="half" idx="10"/>
          </p:nvPr>
        </p:nvSpPr>
        <p:spPr/>
        <p:txBody>
          <a:bodyPr/>
          <a:lstStyle/>
          <a:p>
            <a:fld id="{62304FCD-ECA9-47AE-AF1D-1ECE1783A0A4}" type="datetimeFigureOut">
              <a:rPr lang="en-US" smtClean="0"/>
              <a:t>5/7/2024</a:t>
            </a:fld>
            <a:endParaRPr lang="en-US"/>
          </a:p>
        </p:txBody>
      </p:sp>
      <p:sp>
        <p:nvSpPr>
          <p:cNvPr id="6" name="Footer Placeholder 5">
            <a:extLst>
              <a:ext uri="{FF2B5EF4-FFF2-40B4-BE49-F238E27FC236}">
                <a16:creationId xmlns:a16="http://schemas.microsoft.com/office/drawing/2014/main" id="{C57BB56A-F16F-8DA5-ACD0-BEC5933563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5DCF26-A49A-A39F-C558-5DC1ED8DF152}"/>
              </a:ext>
            </a:extLst>
          </p:cNvPr>
          <p:cNvSpPr>
            <a:spLocks noGrp="1"/>
          </p:cNvSpPr>
          <p:nvPr>
            <p:ph type="sldNum" sz="quarter" idx="12"/>
          </p:nvPr>
        </p:nvSpPr>
        <p:spPr/>
        <p:txBody>
          <a:bodyPr/>
          <a:lstStyle/>
          <a:p>
            <a:fld id="{E3E2D681-9E66-4F78-A0A2-1E08CB5086FD}" type="slidenum">
              <a:rPr lang="en-US" smtClean="0"/>
              <a:t>‹#›</a:t>
            </a:fld>
            <a:endParaRPr lang="en-US"/>
          </a:p>
        </p:txBody>
      </p:sp>
    </p:spTree>
    <p:extLst>
      <p:ext uri="{BB962C8B-B14F-4D97-AF65-F5344CB8AC3E}">
        <p14:creationId xmlns:p14="http://schemas.microsoft.com/office/powerpoint/2010/main" val="3375212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C2C576-C614-8F04-CB95-FBB89780E5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D1C1B4-7B26-F9C1-FC01-67F482874C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154E8B-1C84-0C3F-6BD6-A10A0A4187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304FCD-ECA9-47AE-AF1D-1ECE1783A0A4}" type="datetimeFigureOut">
              <a:rPr lang="en-US" smtClean="0"/>
              <a:t>5/7/2024</a:t>
            </a:fld>
            <a:endParaRPr lang="en-US"/>
          </a:p>
        </p:txBody>
      </p:sp>
      <p:sp>
        <p:nvSpPr>
          <p:cNvPr id="5" name="Footer Placeholder 4">
            <a:extLst>
              <a:ext uri="{FF2B5EF4-FFF2-40B4-BE49-F238E27FC236}">
                <a16:creationId xmlns:a16="http://schemas.microsoft.com/office/drawing/2014/main" id="{F8AB3295-4DC2-4384-752A-3CCED8CC97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77E9B19-B724-B361-61A5-E87AA9DEE3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3E2D681-9E66-4F78-A0A2-1E08CB5086FD}" type="slidenum">
              <a:rPr lang="en-US" smtClean="0"/>
              <a:t>‹#›</a:t>
            </a:fld>
            <a:endParaRPr lang="en-US"/>
          </a:p>
        </p:txBody>
      </p:sp>
    </p:spTree>
    <p:extLst>
      <p:ext uri="{BB962C8B-B14F-4D97-AF65-F5344CB8AC3E}">
        <p14:creationId xmlns:p14="http://schemas.microsoft.com/office/powerpoint/2010/main" val="55178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11219-BF79-118F-CDE6-CF381A688A19}"/>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Python! Day 14</a:t>
            </a:r>
          </a:p>
        </p:txBody>
      </p:sp>
      <p:sp>
        <p:nvSpPr>
          <p:cNvPr id="3" name="Content Placeholder 2">
            <a:extLst>
              <a:ext uri="{FF2B5EF4-FFF2-40B4-BE49-F238E27FC236}">
                <a16:creationId xmlns:a16="http://schemas.microsoft.com/office/drawing/2014/main" id="{A946C768-B493-338D-A066-0D809FC59582}"/>
              </a:ext>
            </a:extLst>
          </p:cNvPr>
          <p:cNvSpPr>
            <a:spLocks noGrp="1"/>
          </p:cNvSpPr>
          <p:nvPr>
            <p:ph idx="1"/>
          </p:nvPr>
        </p:nvSpPr>
        <p:spPr>
          <a:xfrm>
            <a:off x="6590966" y="3428999"/>
            <a:ext cx="4805691" cy="838831"/>
          </a:xfrm>
        </p:spPr>
        <p:txBody>
          <a:bodyPr vert="horz" lIns="91440" tIns="45720" rIns="91440" bIns="45720" rtlCol="0" anchor="b">
            <a:normAutofit/>
          </a:bodyPr>
          <a:lstStyle/>
          <a:p>
            <a:pPr marL="0" indent="0">
              <a:buNone/>
            </a:pPr>
            <a:r>
              <a:rPr lang="en-US" sz="2000" kern="1200">
                <a:solidFill>
                  <a:schemeClr val="tx2"/>
                </a:solidFill>
                <a:latin typeface="+mn-lt"/>
                <a:ea typeface="+mn-ea"/>
                <a:cs typeface="+mn-cs"/>
              </a:rPr>
              <a:t>Snake game day 1</a:t>
            </a:r>
          </a:p>
        </p:txBody>
      </p:sp>
      <p:pic>
        <p:nvPicPr>
          <p:cNvPr id="15" name="Graphic 14" descr="Snake">
            <a:extLst>
              <a:ext uri="{FF2B5EF4-FFF2-40B4-BE49-F238E27FC236}">
                <a16:creationId xmlns:a16="http://schemas.microsoft.com/office/drawing/2014/main" id="{36B04E07-F861-D981-A8A0-194D32B971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2151887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6EF26B-E167-365E-4C3C-9DF2874B1FF3}"/>
              </a:ext>
            </a:extLst>
          </p:cNvPr>
          <p:cNvSpPr>
            <a:spLocks noGrp="1"/>
          </p:cNvSpPr>
          <p:nvPr>
            <p:ph idx="1"/>
          </p:nvPr>
        </p:nvSpPr>
        <p:spPr>
          <a:xfrm>
            <a:off x="1957987" y="2431765"/>
            <a:ext cx="8276026" cy="3320031"/>
          </a:xfrm>
        </p:spPr>
        <p:txBody>
          <a:bodyPr anchor="ctr">
            <a:normAutofit/>
          </a:bodyPr>
          <a:lstStyle/>
          <a:p>
            <a:r>
              <a:rPr lang="en-US" sz="2000">
                <a:solidFill>
                  <a:schemeClr val="tx1">
                    <a:lumMod val="85000"/>
                    <a:lumOff val="15000"/>
                  </a:schemeClr>
                </a:solidFill>
              </a:rPr>
              <a:t>Now, there’s actually still an issue with the snake’s movement</a:t>
            </a:r>
          </a:p>
          <a:p>
            <a:r>
              <a:rPr lang="en-US" sz="2000">
                <a:solidFill>
                  <a:schemeClr val="tx1">
                    <a:lumMod val="85000"/>
                    <a:lumOff val="15000"/>
                  </a:schemeClr>
                </a:solidFill>
              </a:rPr>
              <a:t>This issue becomes obvious if we try to turn the snake</a:t>
            </a:r>
          </a:p>
          <a:p>
            <a:r>
              <a:rPr lang="en-US" sz="2000">
                <a:solidFill>
                  <a:schemeClr val="tx1">
                    <a:lumMod val="85000"/>
                    <a:lumOff val="15000"/>
                  </a:schemeClr>
                </a:solidFill>
              </a:rPr>
              <a:t>If we try to turn the first segment of the snake, the snake’s head turns like it should, but its body continues moving forward</a:t>
            </a:r>
          </a:p>
          <a:p>
            <a:r>
              <a:rPr lang="en-US" sz="2000">
                <a:solidFill>
                  <a:schemeClr val="tx1">
                    <a:lumMod val="85000"/>
                    <a:lumOff val="15000"/>
                  </a:schemeClr>
                </a:solidFill>
              </a:rPr>
              <a:t>To fix this, we’ll have to change how the segments of the snake move</a:t>
            </a:r>
          </a:p>
          <a:p>
            <a:r>
              <a:rPr lang="en-US" sz="2000">
                <a:solidFill>
                  <a:schemeClr val="tx1">
                    <a:lumMod val="85000"/>
                    <a:lumOff val="15000"/>
                  </a:schemeClr>
                </a:solidFill>
              </a:rPr>
              <a:t>Instead of moving all of the segments forward by 20, let’s move each segment to the position of the segment in front of it and only move the head of the snake by 20</a:t>
            </a:r>
          </a:p>
          <a:p>
            <a:pPr lvl="1"/>
            <a:r>
              <a:rPr lang="en-US" sz="2000">
                <a:solidFill>
                  <a:schemeClr val="tx1">
                    <a:lumMod val="85000"/>
                    <a:lumOff val="15000"/>
                  </a:schemeClr>
                </a:solidFill>
              </a:rPr>
              <a:t>Now, if the snake turns, the body will follow the head of the snake</a:t>
            </a:r>
          </a:p>
        </p:txBody>
      </p:sp>
    </p:spTree>
    <p:extLst>
      <p:ext uri="{BB962C8B-B14F-4D97-AF65-F5344CB8AC3E}">
        <p14:creationId xmlns:p14="http://schemas.microsoft.com/office/powerpoint/2010/main" val="1116142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0D633549-197B-0ECE-E3CB-10C45AE28231}"/>
              </a:ext>
            </a:extLst>
          </p:cNvPr>
          <p:cNvPicPr>
            <a:picLocks noChangeAspect="1"/>
          </p:cNvPicPr>
          <p:nvPr/>
        </p:nvPicPr>
        <p:blipFill>
          <a:blip r:embed="rId2"/>
          <a:stretch>
            <a:fillRect/>
          </a:stretch>
        </p:blipFill>
        <p:spPr>
          <a:xfrm>
            <a:off x="601134" y="1847195"/>
            <a:ext cx="3195204" cy="3337028"/>
          </a:xfrm>
          <a:prstGeom prst="rect">
            <a:avLst/>
          </a:prstGeom>
        </p:spPr>
      </p:pic>
      <p:sp>
        <p:nvSpPr>
          <p:cNvPr id="3" name="Content Placeholder 2">
            <a:extLst>
              <a:ext uri="{FF2B5EF4-FFF2-40B4-BE49-F238E27FC236}">
                <a16:creationId xmlns:a16="http://schemas.microsoft.com/office/drawing/2014/main" id="{E05024D6-2DA6-8E1E-677C-1CA4D122D85B}"/>
              </a:ext>
            </a:extLst>
          </p:cNvPr>
          <p:cNvSpPr>
            <a:spLocks noGrp="1"/>
          </p:cNvSpPr>
          <p:nvPr>
            <p:ph idx="1"/>
          </p:nvPr>
        </p:nvSpPr>
        <p:spPr>
          <a:xfrm>
            <a:off x="5237229" y="1043093"/>
            <a:ext cx="6116569" cy="5133869"/>
          </a:xfrm>
        </p:spPr>
        <p:txBody>
          <a:bodyPr>
            <a:normAutofit/>
          </a:bodyPr>
          <a:lstStyle/>
          <a:p>
            <a:r>
              <a:rPr lang="en-US" sz="2000" dirty="0"/>
              <a:t>To do this, we can write a for loop that starts with the last segment in the list and moves it to the position of the segments in front of it</a:t>
            </a:r>
          </a:p>
          <a:p>
            <a:r>
              <a:rPr lang="en-US" sz="2000" dirty="0"/>
              <a:t>We’ll need to write a loop that counts backward, like this:</a:t>
            </a:r>
          </a:p>
          <a:p>
            <a:pPr marL="0" indent="0">
              <a:buNone/>
            </a:pPr>
            <a:r>
              <a:rPr lang="en-US" sz="1700" dirty="0" err="1">
                <a:latin typeface="Lucida Console" panose="020B0609040504020204" pitchFamily="49" charset="0"/>
              </a:rPr>
              <a:t>s.update</a:t>
            </a:r>
            <a:r>
              <a:rPr lang="en-US" sz="1700" dirty="0">
                <a:latin typeface="Lucida Console" panose="020B0609040504020204" pitchFamily="49" charset="0"/>
              </a:rPr>
              <a:t>()</a:t>
            </a:r>
          </a:p>
          <a:p>
            <a:pPr marL="0" indent="0">
              <a:buNone/>
            </a:pPr>
            <a:r>
              <a:rPr lang="en-US" sz="1700" dirty="0" err="1">
                <a:latin typeface="Lucida Console" panose="020B0609040504020204" pitchFamily="49" charset="0"/>
              </a:rPr>
              <a:t>time.sleep</a:t>
            </a:r>
            <a:r>
              <a:rPr lang="en-US" sz="1700" dirty="0">
                <a:latin typeface="Lucida Console" panose="020B0609040504020204" pitchFamily="49" charset="0"/>
              </a:rPr>
              <a:t>(0.1)</a:t>
            </a:r>
          </a:p>
          <a:p>
            <a:pPr marL="0" indent="0">
              <a:buNone/>
            </a:pPr>
            <a:endParaRPr lang="en-US" sz="1700" dirty="0">
              <a:latin typeface="Lucida Console" panose="020B0609040504020204" pitchFamily="49" charset="0"/>
            </a:endParaRPr>
          </a:p>
          <a:p>
            <a:pPr marL="0" indent="0">
              <a:buNone/>
            </a:pPr>
            <a:r>
              <a:rPr lang="en-US" sz="1700" dirty="0">
                <a:latin typeface="Lucida Console" panose="020B0609040504020204" pitchFamily="49" charset="0"/>
              </a:rPr>
              <a:t>for n in range (</a:t>
            </a:r>
            <a:r>
              <a:rPr lang="en-US" sz="1700" dirty="0" err="1">
                <a:latin typeface="Lucida Console" panose="020B0609040504020204" pitchFamily="49" charset="0"/>
              </a:rPr>
              <a:t>len</a:t>
            </a:r>
            <a:r>
              <a:rPr lang="en-US" sz="1700" dirty="0">
                <a:latin typeface="Lucida Console" panose="020B0609040504020204" pitchFamily="49" charset="0"/>
              </a:rPr>
              <a:t>(segments) - 1, 0, -1):</a:t>
            </a:r>
          </a:p>
          <a:p>
            <a:pPr marL="0" indent="0">
              <a:buNone/>
            </a:pPr>
            <a:r>
              <a:rPr lang="en-US" sz="1700" dirty="0">
                <a:latin typeface="Lucida Console" panose="020B0609040504020204" pitchFamily="49" charset="0"/>
              </a:rPr>
              <a:t>	</a:t>
            </a:r>
            <a:r>
              <a:rPr lang="en-US" sz="1700" dirty="0" err="1">
                <a:latin typeface="Lucida Console" panose="020B0609040504020204" pitchFamily="49" charset="0"/>
              </a:rPr>
              <a:t>x_pos</a:t>
            </a:r>
            <a:r>
              <a:rPr lang="en-US" sz="1700" dirty="0">
                <a:latin typeface="Lucida Console" panose="020B0609040504020204" pitchFamily="49" charset="0"/>
              </a:rPr>
              <a:t> = segments[n – 1].</a:t>
            </a:r>
            <a:r>
              <a:rPr lang="en-US" sz="1700" dirty="0" err="1">
                <a:latin typeface="Lucida Console" panose="020B0609040504020204" pitchFamily="49" charset="0"/>
              </a:rPr>
              <a:t>xcor</a:t>
            </a:r>
            <a:r>
              <a:rPr lang="en-US" sz="1700" dirty="0">
                <a:latin typeface="Lucida Console" panose="020B0609040504020204" pitchFamily="49" charset="0"/>
              </a:rPr>
              <a:t>()</a:t>
            </a:r>
          </a:p>
          <a:p>
            <a:pPr marL="0" indent="0">
              <a:buNone/>
            </a:pPr>
            <a:r>
              <a:rPr lang="en-US" sz="1700" dirty="0">
                <a:latin typeface="Lucida Console" panose="020B0609040504020204" pitchFamily="49" charset="0"/>
              </a:rPr>
              <a:t>	</a:t>
            </a:r>
            <a:r>
              <a:rPr lang="en-US" sz="1700" dirty="0" err="1">
                <a:latin typeface="Lucida Console" panose="020B0609040504020204" pitchFamily="49" charset="0"/>
              </a:rPr>
              <a:t>y_pos</a:t>
            </a:r>
            <a:r>
              <a:rPr lang="en-US" sz="1700" dirty="0">
                <a:latin typeface="Lucida Console" panose="020B0609040504020204" pitchFamily="49" charset="0"/>
              </a:rPr>
              <a:t> = segments[n – 1].</a:t>
            </a:r>
            <a:r>
              <a:rPr lang="en-US" sz="1700" dirty="0" err="1">
                <a:latin typeface="Lucida Console" panose="020B0609040504020204" pitchFamily="49" charset="0"/>
              </a:rPr>
              <a:t>ycor</a:t>
            </a:r>
            <a:r>
              <a:rPr lang="en-US" sz="1700" dirty="0">
                <a:latin typeface="Lucida Console" panose="020B0609040504020204" pitchFamily="49" charset="0"/>
              </a:rPr>
              <a:t>()</a:t>
            </a:r>
          </a:p>
          <a:p>
            <a:pPr marL="0" indent="0">
              <a:buNone/>
            </a:pPr>
            <a:r>
              <a:rPr lang="en-US" sz="1700" dirty="0">
                <a:latin typeface="Lucida Console" panose="020B0609040504020204" pitchFamily="49" charset="0"/>
              </a:rPr>
              <a:t>	segments[n].</a:t>
            </a:r>
            <a:r>
              <a:rPr lang="en-US" sz="1700" dirty="0" err="1">
                <a:latin typeface="Lucida Console" panose="020B0609040504020204" pitchFamily="49" charset="0"/>
              </a:rPr>
              <a:t>goto</a:t>
            </a:r>
            <a:r>
              <a:rPr lang="en-US" sz="1700" dirty="0">
                <a:latin typeface="Lucida Console" panose="020B0609040504020204" pitchFamily="49" charset="0"/>
              </a:rPr>
              <a:t>(</a:t>
            </a:r>
            <a:r>
              <a:rPr lang="en-US" sz="1700" dirty="0" err="1">
                <a:latin typeface="Lucida Console" panose="020B0609040504020204" pitchFamily="49" charset="0"/>
              </a:rPr>
              <a:t>x_pos</a:t>
            </a:r>
            <a:r>
              <a:rPr lang="en-US" sz="1700" dirty="0">
                <a:latin typeface="Lucida Console" panose="020B0609040504020204" pitchFamily="49" charset="0"/>
              </a:rPr>
              <a:t>, </a:t>
            </a:r>
            <a:r>
              <a:rPr lang="en-US" sz="1700" dirty="0" err="1">
                <a:latin typeface="Lucida Console" panose="020B0609040504020204" pitchFamily="49" charset="0"/>
              </a:rPr>
              <a:t>y_pos</a:t>
            </a:r>
            <a:r>
              <a:rPr lang="en-US" sz="1700" dirty="0">
                <a:latin typeface="Lucida Console" panose="020B0609040504020204" pitchFamily="49" charset="0"/>
              </a:rPr>
              <a:t>)</a:t>
            </a:r>
          </a:p>
          <a:p>
            <a:pPr marL="0" indent="0">
              <a:buNone/>
            </a:pPr>
            <a:r>
              <a:rPr lang="en-US" sz="1700" dirty="0">
                <a:latin typeface="Lucida Console" panose="020B0609040504020204" pitchFamily="49" charset="0"/>
              </a:rPr>
              <a:t>segments[0].forward(20)</a:t>
            </a:r>
          </a:p>
        </p:txBody>
      </p:sp>
    </p:spTree>
    <p:extLst>
      <p:ext uri="{BB962C8B-B14F-4D97-AF65-F5344CB8AC3E}">
        <p14:creationId xmlns:p14="http://schemas.microsoft.com/office/powerpoint/2010/main" val="2249968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03A362-7393-F39D-9535-4C9C42B4274E}"/>
              </a:ext>
            </a:extLst>
          </p:cNvPr>
          <p:cNvPicPr>
            <a:picLocks noChangeAspect="1"/>
          </p:cNvPicPr>
          <p:nvPr/>
        </p:nvPicPr>
        <p:blipFill>
          <a:blip r:embed="rId2"/>
          <a:stretch>
            <a:fillRect/>
          </a:stretch>
        </p:blipFill>
        <p:spPr>
          <a:xfrm>
            <a:off x="674427" y="1476072"/>
            <a:ext cx="3720152" cy="3915950"/>
          </a:xfrm>
          <a:prstGeom prst="rect">
            <a:avLst/>
          </a:prstGeom>
        </p:spPr>
      </p:pic>
      <p:sp>
        <p:nvSpPr>
          <p:cNvPr id="3" name="Content Placeholder 2">
            <a:extLst>
              <a:ext uri="{FF2B5EF4-FFF2-40B4-BE49-F238E27FC236}">
                <a16:creationId xmlns:a16="http://schemas.microsoft.com/office/drawing/2014/main" id="{E23F64D0-13E2-C9DF-7755-9A483A464B09}"/>
              </a:ext>
            </a:extLst>
          </p:cNvPr>
          <p:cNvSpPr>
            <a:spLocks noGrp="1"/>
          </p:cNvSpPr>
          <p:nvPr>
            <p:ph idx="1"/>
          </p:nvPr>
        </p:nvSpPr>
        <p:spPr>
          <a:xfrm>
            <a:off x="5867400" y="2194102"/>
            <a:ext cx="5310116" cy="3908585"/>
          </a:xfrm>
        </p:spPr>
        <p:txBody>
          <a:bodyPr>
            <a:normAutofit/>
          </a:bodyPr>
          <a:lstStyle/>
          <a:p>
            <a:r>
              <a:rPr lang="en-US" sz="1900" dirty="0"/>
              <a:t>To finish up the snake’s movement, let’s let the player turn and control the snake</a:t>
            </a:r>
          </a:p>
          <a:p>
            <a:r>
              <a:rPr lang="en-US" sz="1900" dirty="0"/>
              <a:t>To do this, let’s start by using the onkeypress() method:</a:t>
            </a:r>
          </a:p>
          <a:p>
            <a:pPr marL="0" indent="0">
              <a:buNone/>
            </a:pPr>
            <a:r>
              <a:rPr lang="en-US" sz="1900" dirty="0" err="1">
                <a:latin typeface="Lucida Console" panose="020B0609040504020204" pitchFamily="49" charset="0"/>
              </a:rPr>
              <a:t>s.listen</a:t>
            </a:r>
            <a:r>
              <a:rPr lang="en-US" sz="1900" dirty="0">
                <a:latin typeface="Lucida Console" panose="020B0609040504020204" pitchFamily="49" charset="0"/>
              </a:rPr>
              <a:t>()</a:t>
            </a:r>
          </a:p>
          <a:p>
            <a:pPr marL="0" indent="0">
              <a:buNone/>
            </a:pPr>
            <a:r>
              <a:rPr lang="en-US" sz="1900" dirty="0" err="1">
                <a:latin typeface="Lucida Console" panose="020B0609040504020204" pitchFamily="49" charset="0"/>
              </a:rPr>
              <a:t>s.onkeypress</a:t>
            </a:r>
            <a:r>
              <a:rPr lang="en-US" sz="1900" dirty="0">
                <a:latin typeface="Lucida Console" panose="020B0609040504020204" pitchFamily="49" charset="0"/>
              </a:rPr>
              <a:t>(</a:t>
            </a:r>
            <a:r>
              <a:rPr lang="en-US" sz="1900" dirty="0" err="1">
                <a:latin typeface="Lucida Console" panose="020B0609040504020204" pitchFamily="49" charset="0"/>
              </a:rPr>
              <a:t>go_up</a:t>
            </a:r>
            <a:r>
              <a:rPr lang="en-US" sz="1900" dirty="0">
                <a:latin typeface="Lucida Console" panose="020B0609040504020204" pitchFamily="49" charset="0"/>
              </a:rPr>
              <a:t>, "Up")</a:t>
            </a:r>
          </a:p>
          <a:p>
            <a:pPr marL="0" indent="0">
              <a:buNone/>
            </a:pPr>
            <a:r>
              <a:rPr lang="en-US" sz="1900" dirty="0" err="1">
                <a:latin typeface="Lucida Console" panose="020B0609040504020204" pitchFamily="49" charset="0"/>
              </a:rPr>
              <a:t>s.onkeypress</a:t>
            </a:r>
            <a:r>
              <a:rPr lang="en-US" sz="1900" dirty="0">
                <a:latin typeface="Lucida Console" panose="020B0609040504020204" pitchFamily="49" charset="0"/>
              </a:rPr>
              <a:t>(</a:t>
            </a:r>
            <a:r>
              <a:rPr lang="en-US" sz="1900" dirty="0" err="1">
                <a:latin typeface="Lucida Console" panose="020B0609040504020204" pitchFamily="49" charset="0"/>
              </a:rPr>
              <a:t>go_down</a:t>
            </a:r>
            <a:r>
              <a:rPr lang="en-US" sz="1900" dirty="0">
                <a:latin typeface="Lucida Console" panose="020B0609040504020204" pitchFamily="49" charset="0"/>
              </a:rPr>
              <a:t>, "Down")</a:t>
            </a:r>
          </a:p>
          <a:p>
            <a:pPr marL="0" indent="0">
              <a:buNone/>
            </a:pPr>
            <a:r>
              <a:rPr lang="en-US" sz="1900" dirty="0" err="1">
                <a:latin typeface="Lucida Console" panose="020B0609040504020204" pitchFamily="49" charset="0"/>
              </a:rPr>
              <a:t>s.onkeypress</a:t>
            </a:r>
            <a:r>
              <a:rPr lang="en-US" sz="1900" dirty="0">
                <a:latin typeface="Lucida Console" panose="020B0609040504020204" pitchFamily="49" charset="0"/>
              </a:rPr>
              <a:t>(</a:t>
            </a:r>
            <a:r>
              <a:rPr lang="en-US" sz="1900" dirty="0" err="1">
                <a:latin typeface="Lucida Console" panose="020B0609040504020204" pitchFamily="49" charset="0"/>
              </a:rPr>
              <a:t>go_left</a:t>
            </a:r>
            <a:r>
              <a:rPr lang="en-US" sz="1900" dirty="0">
                <a:latin typeface="Lucida Console" panose="020B0609040504020204" pitchFamily="49" charset="0"/>
              </a:rPr>
              <a:t>, "Left")</a:t>
            </a:r>
          </a:p>
          <a:p>
            <a:pPr marL="0" indent="0">
              <a:buNone/>
            </a:pPr>
            <a:r>
              <a:rPr lang="en-US" sz="1900" dirty="0" err="1">
                <a:latin typeface="Lucida Console" panose="020B0609040504020204" pitchFamily="49" charset="0"/>
              </a:rPr>
              <a:t>s.onkeypress</a:t>
            </a:r>
            <a:r>
              <a:rPr lang="en-US" sz="1900" dirty="0">
                <a:latin typeface="Lucida Console" panose="020B0609040504020204" pitchFamily="49" charset="0"/>
              </a:rPr>
              <a:t>(</a:t>
            </a:r>
            <a:r>
              <a:rPr lang="en-US" sz="1900" dirty="0" err="1">
                <a:latin typeface="Lucida Console" panose="020B0609040504020204" pitchFamily="49" charset="0"/>
              </a:rPr>
              <a:t>go_right</a:t>
            </a:r>
            <a:r>
              <a:rPr lang="en-US" sz="1900" dirty="0">
                <a:latin typeface="Lucida Console" panose="020B0609040504020204" pitchFamily="49" charset="0"/>
              </a:rPr>
              <a:t>, "Right")</a:t>
            </a:r>
          </a:p>
          <a:p>
            <a:r>
              <a:rPr lang="en-US" sz="1900" dirty="0"/>
              <a:t>Now we need to write the </a:t>
            </a:r>
            <a:r>
              <a:rPr lang="en-US" sz="1900" dirty="0" err="1"/>
              <a:t>go_up</a:t>
            </a:r>
            <a:r>
              <a:rPr lang="en-US" sz="1900" dirty="0"/>
              <a:t>, </a:t>
            </a:r>
            <a:r>
              <a:rPr lang="en-US" sz="1900" dirty="0" err="1"/>
              <a:t>go_down</a:t>
            </a:r>
            <a:r>
              <a:rPr lang="en-US" sz="1900" dirty="0"/>
              <a:t>, </a:t>
            </a:r>
            <a:r>
              <a:rPr lang="en-US" sz="1900" dirty="0" err="1"/>
              <a:t>go_left</a:t>
            </a:r>
            <a:r>
              <a:rPr lang="en-US" sz="1900" dirty="0"/>
              <a:t>, and </a:t>
            </a:r>
            <a:r>
              <a:rPr lang="en-US" sz="1900" dirty="0" err="1"/>
              <a:t>go_right</a:t>
            </a:r>
            <a:r>
              <a:rPr lang="en-US" sz="1900" dirty="0"/>
              <a:t> functions</a:t>
            </a:r>
          </a:p>
          <a:p>
            <a:endParaRPr lang="en-US" sz="1900" dirty="0"/>
          </a:p>
        </p:txBody>
      </p:sp>
    </p:spTree>
    <p:extLst>
      <p:ext uri="{BB962C8B-B14F-4D97-AF65-F5344CB8AC3E}">
        <p14:creationId xmlns:p14="http://schemas.microsoft.com/office/powerpoint/2010/main" val="2179322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51B7CE-B23F-A55B-C89C-015697B3CE21}"/>
              </a:ext>
            </a:extLst>
          </p:cNvPr>
          <p:cNvSpPr>
            <a:spLocks noGrp="1"/>
          </p:cNvSpPr>
          <p:nvPr>
            <p:ph idx="1"/>
          </p:nvPr>
        </p:nvSpPr>
        <p:spPr>
          <a:xfrm>
            <a:off x="1137034" y="2198362"/>
            <a:ext cx="4958966" cy="3917773"/>
          </a:xfrm>
        </p:spPr>
        <p:txBody>
          <a:bodyPr>
            <a:normAutofit/>
          </a:bodyPr>
          <a:lstStyle/>
          <a:p>
            <a:r>
              <a:rPr lang="en-US" sz="1400" dirty="0"/>
              <a:t>For these functions, we can use the </a:t>
            </a:r>
            <a:r>
              <a:rPr lang="en-US" sz="1400" dirty="0" err="1"/>
              <a:t>setheading</a:t>
            </a:r>
            <a:r>
              <a:rPr lang="en-US" sz="1400" dirty="0"/>
              <a:t>() function of the turtle to set the turtle’s direction to left/right/up/down without having to calculate how much to use left() or right()</a:t>
            </a:r>
          </a:p>
          <a:p>
            <a:r>
              <a:rPr lang="en-US" sz="1400" dirty="0" err="1">
                <a:latin typeface="Lucida Console" panose="020B0609040504020204" pitchFamily="49" charset="0"/>
              </a:rPr>
              <a:t>t.setheading</a:t>
            </a:r>
            <a:r>
              <a:rPr lang="en-US" sz="1400" dirty="0">
                <a:latin typeface="Lucida Console" panose="020B0609040504020204" pitchFamily="49" charset="0"/>
              </a:rPr>
              <a:t>(0) = right</a:t>
            </a:r>
          </a:p>
          <a:p>
            <a:r>
              <a:rPr lang="en-US" sz="1400" dirty="0" err="1">
                <a:latin typeface="Lucida Console" panose="020B0609040504020204" pitchFamily="49" charset="0"/>
              </a:rPr>
              <a:t>t.setheading</a:t>
            </a:r>
            <a:r>
              <a:rPr lang="en-US" sz="1400" dirty="0">
                <a:latin typeface="Lucida Console" panose="020B0609040504020204" pitchFamily="49" charset="0"/>
              </a:rPr>
              <a:t>(180) = left</a:t>
            </a:r>
          </a:p>
          <a:p>
            <a:r>
              <a:rPr lang="en-US" sz="1400" dirty="0" err="1">
                <a:latin typeface="Lucida Console" panose="020B0609040504020204" pitchFamily="49" charset="0"/>
              </a:rPr>
              <a:t>t.setheading</a:t>
            </a:r>
            <a:r>
              <a:rPr lang="en-US" sz="1400" dirty="0">
                <a:latin typeface="Lucida Console" panose="020B0609040504020204" pitchFamily="49" charset="0"/>
              </a:rPr>
              <a:t>(90) = up</a:t>
            </a:r>
          </a:p>
          <a:p>
            <a:r>
              <a:rPr lang="en-US" sz="1400" dirty="0" err="1">
                <a:latin typeface="Lucida Console" panose="020B0609040504020204" pitchFamily="49" charset="0"/>
              </a:rPr>
              <a:t>t.setheading</a:t>
            </a:r>
            <a:r>
              <a:rPr lang="en-US" sz="1400" dirty="0">
                <a:latin typeface="Lucida Console" panose="020B0609040504020204" pitchFamily="49" charset="0"/>
              </a:rPr>
              <a:t>(270) = down</a:t>
            </a:r>
          </a:p>
          <a:p>
            <a:r>
              <a:rPr lang="en-US" sz="1400" dirty="0"/>
              <a:t>Note that we don’t want to be able to turn the snake in the direction opposite of where it’s facing</a:t>
            </a:r>
          </a:p>
          <a:p>
            <a:pPr lvl="1"/>
            <a:r>
              <a:rPr lang="en-US" sz="1400" dirty="0"/>
              <a:t>For example, if the snake is facing right, it can’t go left</a:t>
            </a:r>
          </a:p>
          <a:p>
            <a:r>
              <a:rPr lang="en-US" sz="1400" dirty="0"/>
              <a:t>This is because then the snake would overlap with itself and cause problems</a:t>
            </a:r>
          </a:p>
        </p:txBody>
      </p:sp>
      <p:pic>
        <p:nvPicPr>
          <p:cNvPr id="18434" name="Picture 2" descr="A Small Snake Eaten by a Larger Snake Turned Out to be a New Species |  Plants And Animals">
            <a:extLst>
              <a:ext uri="{FF2B5EF4-FFF2-40B4-BE49-F238E27FC236}">
                <a16:creationId xmlns:a16="http://schemas.microsoft.com/office/drawing/2014/main" id="{50C44DF6-14FF-6142-D0AA-F9AB211DA5A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19367" y="2710119"/>
            <a:ext cx="4788505" cy="2705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94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236462-F10D-7C6F-A22F-E87784351D67}"/>
              </a:ext>
            </a:extLst>
          </p:cNvPr>
          <p:cNvSpPr>
            <a:spLocks noGrp="1"/>
          </p:cNvSpPr>
          <p:nvPr>
            <p:ph idx="1"/>
          </p:nvPr>
        </p:nvSpPr>
        <p:spPr>
          <a:xfrm>
            <a:off x="5126418" y="552091"/>
            <a:ext cx="6224335" cy="5431536"/>
          </a:xfrm>
        </p:spPr>
        <p:txBody>
          <a:bodyPr anchor="ctr">
            <a:normAutofit/>
          </a:bodyPr>
          <a:lstStyle/>
          <a:p>
            <a:pPr marL="0" indent="0">
              <a:buNone/>
            </a:pPr>
            <a:r>
              <a:rPr lang="en-US" sz="1700">
                <a:latin typeface="Lucida Console" panose="020B0609040504020204" pitchFamily="49" charset="0"/>
              </a:rPr>
              <a:t>def go_up():</a:t>
            </a:r>
          </a:p>
          <a:p>
            <a:pPr marL="0" indent="0">
              <a:buNone/>
            </a:pPr>
            <a:r>
              <a:rPr lang="en-US" sz="1700">
                <a:latin typeface="Lucida Console" panose="020B0609040504020204" pitchFamily="49" charset="0"/>
              </a:rPr>
              <a:t>    if segments[0].heading() != 270:</a:t>
            </a:r>
          </a:p>
          <a:p>
            <a:pPr marL="0" indent="0">
              <a:buNone/>
            </a:pPr>
            <a:r>
              <a:rPr lang="en-US" sz="1700">
                <a:latin typeface="Lucida Console" panose="020B0609040504020204" pitchFamily="49" charset="0"/>
              </a:rPr>
              <a:t>        segments[0].setheading(90)</a:t>
            </a:r>
          </a:p>
          <a:p>
            <a:pPr marL="0" indent="0">
              <a:buNone/>
            </a:pPr>
            <a:endParaRPr lang="en-US" sz="1700">
              <a:latin typeface="Lucida Console" panose="020B0609040504020204" pitchFamily="49" charset="0"/>
            </a:endParaRPr>
          </a:p>
          <a:p>
            <a:pPr marL="0" indent="0">
              <a:buNone/>
            </a:pPr>
            <a:r>
              <a:rPr lang="en-US" sz="1700">
                <a:latin typeface="Lucida Console" panose="020B0609040504020204" pitchFamily="49" charset="0"/>
              </a:rPr>
              <a:t>def go_down():</a:t>
            </a:r>
          </a:p>
          <a:p>
            <a:pPr marL="0" indent="0">
              <a:buNone/>
            </a:pPr>
            <a:r>
              <a:rPr lang="en-US" sz="1700">
                <a:latin typeface="Lucida Console" panose="020B0609040504020204" pitchFamily="49" charset="0"/>
              </a:rPr>
              <a:t>    if segments[0].heading() != 90:</a:t>
            </a:r>
          </a:p>
          <a:p>
            <a:pPr marL="0" indent="0">
              <a:buNone/>
            </a:pPr>
            <a:r>
              <a:rPr lang="en-US" sz="1700">
                <a:latin typeface="Lucida Console" panose="020B0609040504020204" pitchFamily="49" charset="0"/>
              </a:rPr>
              <a:t>        segments[0].setheading(270)</a:t>
            </a:r>
          </a:p>
          <a:p>
            <a:pPr marL="0" indent="0">
              <a:buNone/>
            </a:pPr>
            <a:endParaRPr lang="en-US" sz="1700">
              <a:latin typeface="Lucida Console" panose="020B0609040504020204" pitchFamily="49" charset="0"/>
            </a:endParaRPr>
          </a:p>
          <a:p>
            <a:pPr marL="0" indent="0">
              <a:buNone/>
            </a:pPr>
            <a:r>
              <a:rPr lang="en-US" sz="1700">
                <a:latin typeface="Lucida Console" panose="020B0609040504020204" pitchFamily="49" charset="0"/>
              </a:rPr>
              <a:t>def go_right():</a:t>
            </a:r>
          </a:p>
          <a:p>
            <a:pPr marL="0" indent="0">
              <a:buNone/>
            </a:pPr>
            <a:r>
              <a:rPr lang="en-US" sz="1700">
                <a:latin typeface="Lucida Console" panose="020B0609040504020204" pitchFamily="49" charset="0"/>
              </a:rPr>
              <a:t>    if segments[0].heading() != 180:</a:t>
            </a:r>
          </a:p>
          <a:p>
            <a:pPr marL="0" indent="0">
              <a:buNone/>
            </a:pPr>
            <a:r>
              <a:rPr lang="en-US" sz="1700">
                <a:latin typeface="Lucida Console" panose="020B0609040504020204" pitchFamily="49" charset="0"/>
              </a:rPr>
              <a:t>        segments[0].setheading(0)</a:t>
            </a:r>
          </a:p>
          <a:p>
            <a:pPr marL="0" indent="0">
              <a:buNone/>
            </a:pPr>
            <a:endParaRPr lang="en-US" sz="1700">
              <a:latin typeface="Lucida Console" panose="020B0609040504020204" pitchFamily="49" charset="0"/>
            </a:endParaRPr>
          </a:p>
          <a:p>
            <a:pPr marL="0" indent="0">
              <a:buNone/>
            </a:pPr>
            <a:r>
              <a:rPr lang="en-US" sz="1700">
                <a:latin typeface="Lucida Console" panose="020B0609040504020204" pitchFamily="49" charset="0"/>
              </a:rPr>
              <a:t>def go_left():</a:t>
            </a:r>
          </a:p>
          <a:p>
            <a:pPr marL="0" indent="0">
              <a:buNone/>
            </a:pPr>
            <a:r>
              <a:rPr lang="en-US" sz="1700">
                <a:latin typeface="Lucida Console" panose="020B0609040504020204" pitchFamily="49" charset="0"/>
              </a:rPr>
              <a:t>    if segments[0].heading() != 0:</a:t>
            </a:r>
          </a:p>
          <a:p>
            <a:pPr marL="0" indent="0">
              <a:buNone/>
            </a:pPr>
            <a:r>
              <a:rPr lang="en-US" sz="1700">
                <a:latin typeface="Lucida Console" panose="020B0609040504020204" pitchFamily="49" charset="0"/>
              </a:rPr>
              <a:t>        segments[0].setheading(180)</a:t>
            </a:r>
          </a:p>
        </p:txBody>
      </p:sp>
      <p:pic>
        <p:nvPicPr>
          <p:cNvPr id="4" name="Picture 3">
            <a:extLst>
              <a:ext uri="{FF2B5EF4-FFF2-40B4-BE49-F238E27FC236}">
                <a16:creationId xmlns:a16="http://schemas.microsoft.com/office/drawing/2014/main" id="{C7139043-35B4-C6EF-28B7-A65121B3BA02}"/>
              </a:ext>
            </a:extLst>
          </p:cNvPr>
          <p:cNvPicPr>
            <a:picLocks noChangeAspect="1"/>
          </p:cNvPicPr>
          <p:nvPr/>
        </p:nvPicPr>
        <p:blipFill rotWithShape="1">
          <a:blip r:embed="rId2"/>
          <a:srcRect l="14138" t="3226" r="14525"/>
          <a:stretch/>
        </p:blipFill>
        <p:spPr>
          <a:xfrm>
            <a:off x="568836" y="2010104"/>
            <a:ext cx="3873272" cy="2968266"/>
          </a:xfrm>
          <a:prstGeom prst="rect">
            <a:avLst/>
          </a:prstGeom>
        </p:spPr>
      </p:pic>
    </p:spTree>
    <p:extLst>
      <p:ext uri="{BB962C8B-B14F-4D97-AF65-F5344CB8AC3E}">
        <p14:creationId xmlns:p14="http://schemas.microsoft.com/office/powerpoint/2010/main" val="296024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ABB99-85C2-E667-1447-5B526E68DF48}"/>
              </a:ext>
            </a:extLst>
          </p:cNvPr>
          <p:cNvSpPr>
            <a:spLocks noGrp="1"/>
          </p:cNvSpPr>
          <p:nvPr>
            <p:ph type="title"/>
          </p:nvPr>
        </p:nvSpPr>
        <p:spPr>
          <a:xfrm>
            <a:off x="838200" y="365125"/>
            <a:ext cx="5393361" cy="1325563"/>
          </a:xfrm>
        </p:spPr>
        <p:txBody>
          <a:bodyPr>
            <a:normAutofit/>
          </a:bodyPr>
          <a:lstStyle/>
          <a:p>
            <a:r>
              <a:rPr lang="en-US" dirty="0"/>
              <a:t>Making a Snake Object</a:t>
            </a:r>
          </a:p>
        </p:txBody>
      </p:sp>
      <p:sp>
        <p:nvSpPr>
          <p:cNvPr id="3" name="Content Placeholder 2">
            <a:extLst>
              <a:ext uri="{FF2B5EF4-FFF2-40B4-BE49-F238E27FC236}">
                <a16:creationId xmlns:a16="http://schemas.microsoft.com/office/drawing/2014/main" id="{81AAC51D-BE3F-BC5C-32B8-B842E033BF37}"/>
              </a:ext>
            </a:extLst>
          </p:cNvPr>
          <p:cNvSpPr>
            <a:spLocks noGrp="1"/>
          </p:cNvSpPr>
          <p:nvPr>
            <p:ph idx="1"/>
          </p:nvPr>
        </p:nvSpPr>
        <p:spPr>
          <a:xfrm>
            <a:off x="838200" y="1825625"/>
            <a:ext cx="5393361" cy="4351338"/>
          </a:xfrm>
        </p:spPr>
        <p:txBody>
          <a:bodyPr>
            <a:normAutofit lnSpcReduction="10000"/>
          </a:bodyPr>
          <a:lstStyle/>
          <a:p>
            <a:r>
              <a:rPr lang="en-US" dirty="0"/>
              <a:t>Next, let’s clean up our code by creating and using a snake object</a:t>
            </a:r>
          </a:p>
          <a:p>
            <a:r>
              <a:rPr lang="en-US" dirty="0"/>
              <a:t>Let’s move anything that has to do with the snake into a snake class and replace it in our main file</a:t>
            </a:r>
          </a:p>
          <a:p>
            <a:r>
              <a:rPr lang="en-US" dirty="0"/>
              <a:t>At the end of this project, we will have 3 classes: the Snake class, the Food class, and the Scoreboard class</a:t>
            </a:r>
          </a:p>
        </p:txBody>
      </p:sp>
      <p:pic>
        <p:nvPicPr>
          <p:cNvPr id="19458" name="Picture 2" descr="Eastern indigo snake | Smithsonian's National Zoo and Conservation Biology  Institute">
            <a:extLst>
              <a:ext uri="{FF2B5EF4-FFF2-40B4-BE49-F238E27FC236}">
                <a16:creationId xmlns:a16="http://schemas.microsoft.com/office/drawing/2014/main" id="{E97F1133-5553-5EB1-4738-F8AE4C6CA3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511" r="29488" b="-1"/>
          <a:stretch/>
        </p:blipFill>
        <p:spPr bwMode="auto">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787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943F-011A-53B1-3222-4ECAFD42C50F}"/>
              </a:ext>
            </a:extLst>
          </p:cNvPr>
          <p:cNvSpPr>
            <a:spLocks noGrp="1"/>
          </p:cNvSpPr>
          <p:nvPr>
            <p:ph type="title"/>
          </p:nvPr>
        </p:nvSpPr>
        <p:spPr>
          <a:xfrm>
            <a:off x="838201" y="643467"/>
            <a:ext cx="3888526" cy="1800526"/>
          </a:xfrm>
        </p:spPr>
        <p:txBody>
          <a:bodyPr>
            <a:normAutofit/>
          </a:bodyPr>
          <a:lstStyle/>
          <a:p>
            <a:r>
              <a:rPr lang="en-US"/>
              <a:t>Init Function</a:t>
            </a:r>
            <a:endParaRPr lang="en-US" dirty="0"/>
          </a:p>
        </p:txBody>
      </p:sp>
      <p:sp>
        <p:nvSpPr>
          <p:cNvPr id="3" name="Content Placeholder 2">
            <a:extLst>
              <a:ext uri="{FF2B5EF4-FFF2-40B4-BE49-F238E27FC236}">
                <a16:creationId xmlns:a16="http://schemas.microsoft.com/office/drawing/2014/main" id="{0EF2D116-800C-EDCB-D729-429AF1BBCEA9}"/>
              </a:ext>
            </a:extLst>
          </p:cNvPr>
          <p:cNvSpPr>
            <a:spLocks noGrp="1"/>
          </p:cNvSpPr>
          <p:nvPr>
            <p:ph idx="1"/>
          </p:nvPr>
        </p:nvSpPr>
        <p:spPr>
          <a:xfrm>
            <a:off x="838201" y="2623381"/>
            <a:ext cx="3888528" cy="3553581"/>
          </a:xfrm>
        </p:spPr>
        <p:txBody>
          <a:bodyPr>
            <a:normAutofit/>
          </a:bodyPr>
          <a:lstStyle/>
          <a:p>
            <a:r>
              <a:rPr lang="en-US" sz="2000" dirty="0"/>
              <a:t>When we create an object where we want something to happen once the object is created, we can create an __</a:t>
            </a:r>
            <a:r>
              <a:rPr lang="en-US" sz="2000" dirty="0" err="1"/>
              <a:t>init</a:t>
            </a:r>
            <a:r>
              <a:rPr lang="en-US" sz="2000" dirty="0"/>
              <a:t>__ function</a:t>
            </a:r>
          </a:p>
          <a:p>
            <a:r>
              <a:rPr lang="en-US" sz="2000" dirty="0"/>
              <a:t>Whatever is in the </a:t>
            </a:r>
            <a:r>
              <a:rPr lang="en-US" sz="2000" dirty="0" err="1"/>
              <a:t>init</a:t>
            </a:r>
            <a:r>
              <a:rPr lang="en-US" sz="2000" dirty="0"/>
              <a:t> function will happen once the object is created or initiated </a:t>
            </a:r>
          </a:p>
          <a:p>
            <a:r>
              <a:rPr lang="en-US" sz="2000" dirty="0"/>
              <a:t>In this case, we can put the code creating the snake segments in the </a:t>
            </a:r>
            <a:r>
              <a:rPr lang="en-US" sz="2000" dirty="0" err="1"/>
              <a:t>init</a:t>
            </a:r>
            <a:r>
              <a:rPr lang="en-US" sz="2000" dirty="0"/>
              <a:t> function </a:t>
            </a:r>
          </a:p>
        </p:txBody>
      </p:sp>
      <p:pic>
        <p:nvPicPr>
          <p:cNvPr id="5" name="Picture 4">
            <a:extLst>
              <a:ext uri="{FF2B5EF4-FFF2-40B4-BE49-F238E27FC236}">
                <a16:creationId xmlns:a16="http://schemas.microsoft.com/office/drawing/2014/main" id="{9F679A20-2C4D-A6FA-6BFB-2FC49EB45031}"/>
              </a:ext>
            </a:extLst>
          </p:cNvPr>
          <p:cNvPicPr>
            <a:picLocks noChangeAspect="1"/>
          </p:cNvPicPr>
          <p:nvPr/>
        </p:nvPicPr>
        <p:blipFill>
          <a:blip r:embed="rId2"/>
          <a:stretch>
            <a:fillRect/>
          </a:stretch>
        </p:blipFill>
        <p:spPr>
          <a:xfrm>
            <a:off x="6800986" y="1764992"/>
            <a:ext cx="4747547" cy="3356360"/>
          </a:xfrm>
          <a:prstGeom prst="rect">
            <a:avLst/>
          </a:prstGeom>
        </p:spPr>
      </p:pic>
    </p:spTree>
    <p:extLst>
      <p:ext uri="{BB962C8B-B14F-4D97-AF65-F5344CB8AC3E}">
        <p14:creationId xmlns:p14="http://schemas.microsoft.com/office/powerpoint/2010/main" val="499069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 shot of a computer code&#10;&#10;Description automatically generated">
            <a:extLst>
              <a:ext uri="{FF2B5EF4-FFF2-40B4-BE49-F238E27FC236}">
                <a16:creationId xmlns:a16="http://schemas.microsoft.com/office/drawing/2014/main" id="{F22891F8-0BBB-1E6D-7BCA-332EE544B029}"/>
              </a:ext>
            </a:extLst>
          </p:cNvPr>
          <p:cNvPicPr>
            <a:picLocks noChangeAspect="1"/>
          </p:cNvPicPr>
          <p:nvPr/>
        </p:nvPicPr>
        <p:blipFill>
          <a:blip r:embed="rId2"/>
          <a:stretch>
            <a:fillRect/>
          </a:stretch>
        </p:blipFill>
        <p:spPr>
          <a:xfrm>
            <a:off x="6912599" y="186706"/>
            <a:ext cx="3355774" cy="6484587"/>
          </a:xfrm>
          <a:prstGeom prst="rect">
            <a:avLst/>
          </a:prstGeom>
        </p:spPr>
      </p:pic>
      <p:pic>
        <p:nvPicPr>
          <p:cNvPr id="5" name="Content Placeholder 4" descr="A screen shot of a computer program&#10;&#10;Description automatically generated">
            <a:extLst>
              <a:ext uri="{FF2B5EF4-FFF2-40B4-BE49-F238E27FC236}">
                <a16:creationId xmlns:a16="http://schemas.microsoft.com/office/drawing/2014/main" id="{263C326F-4EC3-89E1-C20F-623D10F93F47}"/>
              </a:ext>
            </a:extLst>
          </p:cNvPr>
          <p:cNvPicPr>
            <a:picLocks noChangeAspect="1"/>
          </p:cNvPicPr>
          <p:nvPr/>
        </p:nvPicPr>
        <p:blipFill>
          <a:blip r:embed="rId3"/>
          <a:stretch>
            <a:fillRect/>
          </a:stretch>
        </p:blipFill>
        <p:spPr>
          <a:xfrm>
            <a:off x="511345" y="740413"/>
            <a:ext cx="3817794" cy="5377174"/>
          </a:xfrm>
          <a:prstGeom prst="rect">
            <a:avLst/>
          </a:prstGeom>
        </p:spPr>
      </p:pic>
    </p:spTree>
    <p:extLst>
      <p:ext uri="{BB962C8B-B14F-4D97-AF65-F5344CB8AC3E}">
        <p14:creationId xmlns:p14="http://schemas.microsoft.com/office/powerpoint/2010/main" val="3269768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E09E5-C4B2-97AC-A473-6F78E97ABA60}"/>
              </a:ext>
            </a:extLst>
          </p:cNvPr>
          <p:cNvSpPr>
            <a:spLocks noGrp="1"/>
          </p:cNvSpPr>
          <p:nvPr>
            <p:ph type="title"/>
          </p:nvPr>
        </p:nvSpPr>
        <p:spPr>
          <a:xfrm>
            <a:off x="1137034" y="609597"/>
            <a:ext cx="9392421" cy="1330841"/>
          </a:xfrm>
        </p:spPr>
        <p:txBody>
          <a:bodyPr>
            <a:normAutofit/>
          </a:bodyPr>
          <a:lstStyle/>
          <a:p>
            <a:r>
              <a:rPr lang="en-US" dirty="0"/>
              <a:t>Class Inheritance</a:t>
            </a:r>
          </a:p>
        </p:txBody>
      </p:sp>
      <p:sp>
        <p:nvSpPr>
          <p:cNvPr id="3" name="Content Placeholder 2">
            <a:extLst>
              <a:ext uri="{FF2B5EF4-FFF2-40B4-BE49-F238E27FC236}">
                <a16:creationId xmlns:a16="http://schemas.microsoft.com/office/drawing/2014/main" id="{2FB4FFC9-4444-BD05-6ED2-4326A1BD93C9}"/>
              </a:ext>
            </a:extLst>
          </p:cNvPr>
          <p:cNvSpPr>
            <a:spLocks noGrp="1"/>
          </p:cNvSpPr>
          <p:nvPr>
            <p:ph idx="1"/>
          </p:nvPr>
        </p:nvSpPr>
        <p:spPr>
          <a:xfrm>
            <a:off x="1137034" y="2198362"/>
            <a:ext cx="4958966" cy="3917773"/>
          </a:xfrm>
        </p:spPr>
        <p:txBody>
          <a:bodyPr>
            <a:normAutofit/>
          </a:bodyPr>
          <a:lstStyle/>
          <a:p>
            <a:r>
              <a:rPr lang="en-US" sz="1900"/>
              <a:t>To continue our project, we’ll need to learn to do something a little complicated – to create food and stuff, we’ll need to edit parts of the turtle class</a:t>
            </a:r>
          </a:p>
          <a:p>
            <a:r>
              <a:rPr lang="en-US" sz="1900"/>
              <a:t>To do this, we can use something called “class inheritance.”</a:t>
            </a:r>
          </a:p>
          <a:p>
            <a:r>
              <a:rPr lang="en-US" sz="1900"/>
              <a:t>Class inheritance is when a “child” class inherits all the attributes and abilities of a “parent class.”</a:t>
            </a:r>
          </a:p>
          <a:p>
            <a:r>
              <a:rPr lang="en-US" sz="1900"/>
              <a:t>For example, let’s say we create a class called “Chef,” which has the functions stir(), cook(), and prepare(). Now we need to make a “pastry chef” class.</a:t>
            </a:r>
          </a:p>
        </p:txBody>
      </p:sp>
      <p:pic>
        <p:nvPicPr>
          <p:cNvPr id="2050" name="Picture 2" descr="Python Inheritance • Python Land Tutorial">
            <a:extLst>
              <a:ext uri="{FF2B5EF4-FFF2-40B4-BE49-F238E27FC236}">
                <a16:creationId xmlns:a16="http://schemas.microsoft.com/office/drawing/2014/main" id="{7C18C0FD-9273-FFF9-8E3A-99E3E6BF727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68132" y="2184914"/>
            <a:ext cx="4290974" cy="3755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286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What Are the Skills Needed to Be a Pastry Chef?">
            <a:extLst>
              <a:ext uri="{FF2B5EF4-FFF2-40B4-BE49-F238E27FC236}">
                <a16:creationId xmlns:a16="http://schemas.microsoft.com/office/drawing/2014/main" id="{7D7EECB9-DF79-2BC7-6144-A813A597D8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900" r="23740" b="1"/>
          <a:stretch/>
        </p:blipFill>
        <p:spPr bwMode="auto">
          <a:xfrm>
            <a:off x="-8" y="3429008"/>
            <a:ext cx="4038600" cy="3428999"/>
          </a:xfrm>
          <a:custGeom>
            <a:avLst/>
            <a:gdLst/>
            <a:ahLst/>
            <a:cxnLst/>
            <a:rect l="l" t="t" r="r" b="b"/>
            <a:pathLst>
              <a:path w="4038600" h="3428999">
                <a:moveTo>
                  <a:pt x="0" y="0"/>
                </a:moveTo>
                <a:lnTo>
                  <a:pt x="3832764" y="0"/>
                </a:lnTo>
                <a:lnTo>
                  <a:pt x="3833410" y="4411"/>
                </a:lnTo>
                <a:cubicBezTo>
                  <a:pt x="3834310" y="12542"/>
                  <a:pt x="3834933" y="20617"/>
                  <a:pt x="3835321" y="28434"/>
                </a:cubicBezTo>
                <a:cubicBezTo>
                  <a:pt x="3843020" y="30350"/>
                  <a:pt x="3840588" y="61692"/>
                  <a:pt x="3852266" y="50998"/>
                </a:cubicBezTo>
                <a:cubicBezTo>
                  <a:pt x="3853153" y="61314"/>
                  <a:pt x="3849223" y="70391"/>
                  <a:pt x="3856614" y="62023"/>
                </a:cubicBezTo>
                <a:cubicBezTo>
                  <a:pt x="3857136" y="65272"/>
                  <a:pt x="3858208" y="66796"/>
                  <a:pt x="3859557" y="67517"/>
                </a:cubicBezTo>
                <a:lnTo>
                  <a:pt x="3860141" y="67604"/>
                </a:lnTo>
                <a:lnTo>
                  <a:pt x="3861913" y="90672"/>
                </a:lnTo>
                <a:lnTo>
                  <a:pt x="3863084" y="93141"/>
                </a:lnTo>
                <a:cubicBezTo>
                  <a:pt x="3863070" y="98407"/>
                  <a:pt x="3863057" y="103672"/>
                  <a:pt x="3863043" y="108938"/>
                </a:cubicBezTo>
                <a:lnTo>
                  <a:pt x="3863660" y="116693"/>
                </a:lnTo>
                <a:lnTo>
                  <a:pt x="3862518" y="119721"/>
                </a:lnTo>
                <a:cubicBezTo>
                  <a:pt x="3862017" y="122528"/>
                  <a:pt x="3862239" y="125949"/>
                  <a:pt x="3864097" y="130743"/>
                </a:cubicBezTo>
                <a:lnTo>
                  <a:pt x="3864775" y="131693"/>
                </a:lnTo>
                <a:lnTo>
                  <a:pt x="3864231" y="141960"/>
                </a:lnTo>
                <a:cubicBezTo>
                  <a:pt x="3863734" y="145469"/>
                  <a:pt x="3862886" y="148837"/>
                  <a:pt x="3861543" y="151981"/>
                </a:cubicBezTo>
                <a:cubicBezTo>
                  <a:pt x="3876816" y="176028"/>
                  <a:pt x="3873891" y="209754"/>
                  <a:pt x="3881956" y="241275"/>
                </a:cubicBezTo>
                <a:cubicBezTo>
                  <a:pt x="3880805" y="282291"/>
                  <a:pt x="3871108" y="290637"/>
                  <a:pt x="3883245" y="317540"/>
                </a:cubicBezTo>
                <a:cubicBezTo>
                  <a:pt x="3887431" y="330343"/>
                  <a:pt x="3884915" y="349601"/>
                  <a:pt x="3894824" y="382132"/>
                </a:cubicBezTo>
                <a:cubicBezTo>
                  <a:pt x="3902184" y="412768"/>
                  <a:pt x="3905028" y="440981"/>
                  <a:pt x="3912029" y="468465"/>
                </a:cubicBezTo>
                <a:cubicBezTo>
                  <a:pt x="3918870" y="501219"/>
                  <a:pt x="3919171" y="493504"/>
                  <a:pt x="3923563" y="512872"/>
                </a:cubicBezTo>
                <a:cubicBezTo>
                  <a:pt x="3925161" y="516259"/>
                  <a:pt x="3933257" y="548851"/>
                  <a:pt x="3935302" y="551780"/>
                </a:cubicBezTo>
                <a:cubicBezTo>
                  <a:pt x="3940193" y="569420"/>
                  <a:pt x="3948108" y="591435"/>
                  <a:pt x="3952908" y="618713"/>
                </a:cubicBezTo>
                <a:cubicBezTo>
                  <a:pt x="3949597" y="640336"/>
                  <a:pt x="3968857" y="662091"/>
                  <a:pt x="3964097" y="689135"/>
                </a:cubicBezTo>
                <a:cubicBezTo>
                  <a:pt x="3963409" y="698730"/>
                  <a:pt x="3967777" y="726290"/>
                  <a:pt x="3972561" y="730194"/>
                </a:cubicBezTo>
                <a:cubicBezTo>
                  <a:pt x="3974287" y="735671"/>
                  <a:pt x="3973869" y="742863"/>
                  <a:pt x="3978553" y="744105"/>
                </a:cubicBezTo>
                <a:cubicBezTo>
                  <a:pt x="3984369" y="746793"/>
                  <a:pt x="3979392" y="769550"/>
                  <a:pt x="3985056" y="764665"/>
                </a:cubicBezTo>
                <a:cubicBezTo>
                  <a:pt x="3981721" y="780759"/>
                  <a:pt x="3994221" y="788526"/>
                  <a:pt x="3998681" y="799644"/>
                </a:cubicBezTo>
                <a:cubicBezTo>
                  <a:pt x="3996807" y="806167"/>
                  <a:pt x="3999133" y="812044"/>
                  <a:pt x="4002586" y="819512"/>
                </a:cubicBezTo>
                <a:lnTo>
                  <a:pt x="4007152" y="829775"/>
                </a:lnTo>
                <a:cubicBezTo>
                  <a:pt x="4007290" y="831346"/>
                  <a:pt x="4007429" y="832918"/>
                  <a:pt x="4007568" y="834489"/>
                </a:cubicBezTo>
                <a:cubicBezTo>
                  <a:pt x="4008582" y="842878"/>
                  <a:pt x="4012501" y="870527"/>
                  <a:pt x="4013238" y="880111"/>
                </a:cubicBezTo>
                <a:lnTo>
                  <a:pt x="4011990" y="891990"/>
                </a:lnTo>
                <a:cubicBezTo>
                  <a:pt x="4012878" y="895711"/>
                  <a:pt x="4017741" y="899277"/>
                  <a:pt x="4018561" y="902435"/>
                </a:cubicBezTo>
                <a:lnTo>
                  <a:pt x="4016914" y="910937"/>
                </a:lnTo>
                <a:cubicBezTo>
                  <a:pt x="4021666" y="910045"/>
                  <a:pt x="4017754" y="920062"/>
                  <a:pt x="4017630" y="927631"/>
                </a:cubicBezTo>
                <a:cubicBezTo>
                  <a:pt x="4017765" y="943134"/>
                  <a:pt x="4017899" y="958638"/>
                  <a:pt x="4018033" y="974141"/>
                </a:cubicBezTo>
                <a:lnTo>
                  <a:pt x="4020844" y="1002853"/>
                </a:lnTo>
                <a:lnTo>
                  <a:pt x="4019159" y="1011649"/>
                </a:lnTo>
                <a:cubicBezTo>
                  <a:pt x="4018755" y="1030805"/>
                  <a:pt x="4025427" y="1051984"/>
                  <a:pt x="4019983" y="1065586"/>
                </a:cubicBezTo>
                <a:cubicBezTo>
                  <a:pt x="4019342" y="1071115"/>
                  <a:pt x="4019489" y="1076118"/>
                  <a:pt x="4020124" y="1080768"/>
                </a:cubicBezTo>
                <a:lnTo>
                  <a:pt x="4023046" y="1093182"/>
                </a:lnTo>
                <a:lnTo>
                  <a:pt x="4030993" y="1117768"/>
                </a:lnTo>
                <a:cubicBezTo>
                  <a:pt x="4017255" y="1119010"/>
                  <a:pt x="4036257" y="1175819"/>
                  <a:pt x="4024084" y="1169607"/>
                </a:cubicBezTo>
                <a:cubicBezTo>
                  <a:pt x="4026558" y="1192318"/>
                  <a:pt x="4002019" y="1213340"/>
                  <a:pt x="4015242" y="1235237"/>
                </a:cubicBezTo>
                <a:cubicBezTo>
                  <a:pt x="4014162" y="1269305"/>
                  <a:pt x="4018570" y="1317827"/>
                  <a:pt x="4017602" y="1350990"/>
                </a:cubicBezTo>
                <a:cubicBezTo>
                  <a:pt x="4023169" y="1344874"/>
                  <a:pt x="4021893" y="1374627"/>
                  <a:pt x="4021736" y="1378298"/>
                </a:cubicBezTo>
                <a:cubicBezTo>
                  <a:pt x="4018952" y="1400570"/>
                  <a:pt x="4019832" y="1419813"/>
                  <a:pt x="4016278" y="1458310"/>
                </a:cubicBezTo>
                <a:cubicBezTo>
                  <a:pt x="4018014" y="1492373"/>
                  <a:pt x="4008830" y="1521984"/>
                  <a:pt x="4018868" y="1553366"/>
                </a:cubicBezTo>
                <a:cubicBezTo>
                  <a:pt x="4016990" y="1555494"/>
                  <a:pt x="4015540" y="1558122"/>
                  <a:pt x="4014402" y="1561090"/>
                </a:cubicBezTo>
                <a:lnTo>
                  <a:pt x="4011936" y="1570307"/>
                </a:lnTo>
                <a:lnTo>
                  <a:pt x="4012405" y="1571592"/>
                </a:lnTo>
                <a:cubicBezTo>
                  <a:pt x="4013272" y="1577147"/>
                  <a:pt x="4012836" y="1580457"/>
                  <a:pt x="4011825" y="1582767"/>
                </a:cubicBezTo>
                <a:lnTo>
                  <a:pt x="4010160" y="1584906"/>
                </a:lnTo>
                <a:lnTo>
                  <a:pt x="4009282" y="1592480"/>
                </a:lnTo>
                <a:lnTo>
                  <a:pt x="4004224" y="1632608"/>
                </a:lnTo>
                <a:lnTo>
                  <a:pt x="4004766" y="1633033"/>
                </a:lnTo>
                <a:cubicBezTo>
                  <a:pt x="4005917" y="1634501"/>
                  <a:pt x="4006652" y="1636551"/>
                  <a:pt x="4006536" y="1639879"/>
                </a:cubicBezTo>
                <a:cubicBezTo>
                  <a:pt x="4015184" y="1636475"/>
                  <a:pt x="4009709" y="1642588"/>
                  <a:pt x="4008603" y="1652696"/>
                </a:cubicBezTo>
                <a:cubicBezTo>
                  <a:pt x="4021787" y="1649666"/>
                  <a:pt x="4013526" y="1677353"/>
                  <a:pt x="4020520" y="1683689"/>
                </a:cubicBezTo>
                <a:cubicBezTo>
                  <a:pt x="4019410" y="1691182"/>
                  <a:pt x="4018476" y="1699055"/>
                  <a:pt x="4017793" y="1707144"/>
                </a:cubicBezTo>
                <a:cubicBezTo>
                  <a:pt x="4017716" y="1708742"/>
                  <a:pt x="4017637" y="1710339"/>
                  <a:pt x="4017559" y="1711937"/>
                </a:cubicBezTo>
                <a:lnTo>
                  <a:pt x="4017686" y="1712065"/>
                </a:lnTo>
                <a:cubicBezTo>
                  <a:pt x="4017911" y="1713173"/>
                  <a:pt x="4017938" y="1714774"/>
                  <a:pt x="4017696" y="1717183"/>
                </a:cubicBezTo>
                <a:lnTo>
                  <a:pt x="4017133" y="1720681"/>
                </a:lnTo>
                <a:lnTo>
                  <a:pt x="4016678" y="1729981"/>
                </a:lnTo>
                <a:lnTo>
                  <a:pt x="4017384" y="1733388"/>
                </a:lnTo>
                <a:lnTo>
                  <a:pt x="4018907" y="1735034"/>
                </a:lnTo>
                <a:cubicBezTo>
                  <a:pt x="4018834" y="1735303"/>
                  <a:pt x="4018762" y="1735573"/>
                  <a:pt x="4018689" y="1735842"/>
                </a:cubicBezTo>
                <a:cubicBezTo>
                  <a:pt x="4015637" y="1741502"/>
                  <a:pt x="4011570" y="1742214"/>
                  <a:pt x="4022227" y="1754258"/>
                </a:cubicBezTo>
                <a:cubicBezTo>
                  <a:pt x="4017088" y="1767842"/>
                  <a:pt x="4023675" y="1773031"/>
                  <a:pt x="4025215" y="1794468"/>
                </a:cubicBezTo>
                <a:cubicBezTo>
                  <a:pt x="4020602" y="1801685"/>
                  <a:pt x="4021846" y="1809129"/>
                  <a:pt x="4024929" y="1817026"/>
                </a:cubicBezTo>
                <a:cubicBezTo>
                  <a:pt x="4022135" y="1836468"/>
                  <a:pt x="4026097" y="1856359"/>
                  <a:pt x="4026330" y="1879330"/>
                </a:cubicBezTo>
                <a:lnTo>
                  <a:pt x="4036998" y="1941432"/>
                </a:lnTo>
                <a:lnTo>
                  <a:pt x="4036084" y="2000732"/>
                </a:lnTo>
                <a:cubicBezTo>
                  <a:pt x="4034263" y="2008113"/>
                  <a:pt x="4032229" y="2015157"/>
                  <a:pt x="4030076" y="2021755"/>
                </a:cubicBezTo>
                <a:cubicBezTo>
                  <a:pt x="4035967" y="2031320"/>
                  <a:pt x="4023973" y="2053600"/>
                  <a:pt x="4037221" y="2057342"/>
                </a:cubicBezTo>
                <a:cubicBezTo>
                  <a:pt x="4034697" y="2066435"/>
                  <a:pt x="4028501" y="2069516"/>
                  <a:pt x="4037394" y="2070619"/>
                </a:cubicBezTo>
                <a:cubicBezTo>
                  <a:pt x="4036804" y="2073734"/>
                  <a:pt x="4037226" y="2076065"/>
                  <a:pt x="4038135" y="2078045"/>
                </a:cubicBezTo>
                <a:lnTo>
                  <a:pt x="4038600" y="2078724"/>
                </a:lnTo>
                <a:lnTo>
                  <a:pt x="4032779" y="2098845"/>
                </a:lnTo>
                <a:lnTo>
                  <a:pt x="4032983" y="2102024"/>
                </a:lnTo>
                <a:lnTo>
                  <a:pt x="4027939" y="2114492"/>
                </a:lnTo>
                <a:lnTo>
                  <a:pt x="4018466" y="2141885"/>
                </a:lnTo>
                <a:cubicBezTo>
                  <a:pt x="4016935" y="2144144"/>
                  <a:pt x="4008999" y="2172239"/>
                  <a:pt x="4006867" y="2173326"/>
                </a:cubicBezTo>
                <a:cubicBezTo>
                  <a:pt x="4012131" y="2208338"/>
                  <a:pt x="3995887" y="2179358"/>
                  <a:pt x="3992697" y="2212754"/>
                </a:cubicBezTo>
                <a:cubicBezTo>
                  <a:pt x="4005768" y="2234675"/>
                  <a:pt x="3987982" y="2231911"/>
                  <a:pt x="3984358" y="2281700"/>
                </a:cubicBezTo>
                <a:cubicBezTo>
                  <a:pt x="3976909" y="2307292"/>
                  <a:pt x="3981397" y="2321058"/>
                  <a:pt x="3966554" y="2358247"/>
                </a:cubicBezTo>
                <a:cubicBezTo>
                  <a:pt x="3960999" y="2394590"/>
                  <a:pt x="3953833" y="2470676"/>
                  <a:pt x="3951025" y="2499761"/>
                </a:cubicBezTo>
                <a:cubicBezTo>
                  <a:pt x="3960739" y="2527319"/>
                  <a:pt x="3950548" y="2509832"/>
                  <a:pt x="3949702" y="2532758"/>
                </a:cubicBezTo>
                <a:cubicBezTo>
                  <a:pt x="3938760" y="2520705"/>
                  <a:pt x="3952389" y="2562520"/>
                  <a:pt x="3938861" y="2556795"/>
                </a:cubicBezTo>
                <a:cubicBezTo>
                  <a:pt x="3939134" y="2561148"/>
                  <a:pt x="3939827" y="2565547"/>
                  <a:pt x="3940623" y="2570003"/>
                </a:cubicBezTo>
                <a:cubicBezTo>
                  <a:pt x="3940759" y="2570781"/>
                  <a:pt x="3940897" y="2571558"/>
                  <a:pt x="3941033" y="2572336"/>
                </a:cubicBezTo>
                <a:lnTo>
                  <a:pt x="3940366" y="2580478"/>
                </a:lnTo>
                <a:lnTo>
                  <a:pt x="3943063" y="2584265"/>
                </a:lnTo>
                <a:lnTo>
                  <a:pt x="3944125" y="2597587"/>
                </a:lnTo>
                <a:cubicBezTo>
                  <a:pt x="3944077" y="2602348"/>
                  <a:pt x="3943504" y="2607198"/>
                  <a:pt x="3942089" y="2612155"/>
                </a:cubicBezTo>
                <a:cubicBezTo>
                  <a:pt x="3932438" y="2625816"/>
                  <a:pt x="3941792" y="2663179"/>
                  <a:pt x="3929196" y="2679622"/>
                </a:cubicBezTo>
                <a:cubicBezTo>
                  <a:pt x="3925571" y="2686502"/>
                  <a:pt x="3920517" y="2712894"/>
                  <a:pt x="3923315" y="2720986"/>
                </a:cubicBezTo>
                <a:cubicBezTo>
                  <a:pt x="3923036" y="2727128"/>
                  <a:pt x="3920401" y="2732389"/>
                  <a:pt x="3923961" y="2738269"/>
                </a:cubicBezTo>
                <a:cubicBezTo>
                  <a:pt x="3928018" y="2746479"/>
                  <a:pt x="3916599" y="2759296"/>
                  <a:pt x="3922927" y="2761348"/>
                </a:cubicBezTo>
                <a:cubicBezTo>
                  <a:pt x="3919813" y="2786694"/>
                  <a:pt x="3907933" y="2868089"/>
                  <a:pt x="3905273" y="2890343"/>
                </a:cubicBezTo>
                <a:cubicBezTo>
                  <a:pt x="3905945" y="2891698"/>
                  <a:pt x="3906516" y="2893225"/>
                  <a:pt x="3906968" y="2894872"/>
                </a:cubicBezTo>
                <a:cubicBezTo>
                  <a:pt x="3909594" y="2904456"/>
                  <a:pt x="3907729" y="2916058"/>
                  <a:pt x="3902804" y="2920783"/>
                </a:cubicBezTo>
                <a:cubicBezTo>
                  <a:pt x="3885416" y="2946524"/>
                  <a:pt x="3880691" y="2976695"/>
                  <a:pt x="3873409" y="3003309"/>
                </a:cubicBezTo>
                <a:cubicBezTo>
                  <a:pt x="3866483" y="3034202"/>
                  <a:pt x="3883685" y="3021162"/>
                  <a:pt x="3865677" y="3054172"/>
                </a:cubicBezTo>
                <a:cubicBezTo>
                  <a:pt x="3869656" y="3061216"/>
                  <a:pt x="3869021" y="3066386"/>
                  <a:pt x="3865322" y="3073552"/>
                </a:cubicBezTo>
                <a:cubicBezTo>
                  <a:pt x="3862309" y="3088769"/>
                  <a:pt x="3874353" y="3094511"/>
                  <a:pt x="3864576" y="3105939"/>
                </a:cubicBezTo>
                <a:cubicBezTo>
                  <a:pt x="3871414" y="3106866"/>
                  <a:pt x="3862070" y="3136685"/>
                  <a:pt x="3869897" y="3133416"/>
                </a:cubicBezTo>
                <a:cubicBezTo>
                  <a:pt x="3873987" y="3146871"/>
                  <a:pt x="3863598" y="3146263"/>
                  <a:pt x="3866944" y="3159200"/>
                </a:cubicBezTo>
                <a:cubicBezTo>
                  <a:pt x="3866209" y="3171160"/>
                  <a:pt x="3861238" y="3148758"/>
                  <a:pt x="3858655" y="3160960"/>
                </a:cubicBezTo>
                <a:cubicBezTo>
                  <a:pt x="3856672" y="3176428"/>
                  <a:pt x="3845007" y="3169580"/>
                  <a:pt x="3857964" y="3189916"/>
                </a:cubicBezTo>
                <a:cubicBezTo>
                  <a:pt x="3851730" y="3203678"/>
                  <a:pt x="3857918" y="3210651"/>
                  <a:pt x="3857749" y="3234304"/>
                </a:cubicBezTo>
                <a:lnTo>
                  <a:pt x="3855596" y="3240571"/>
                </a:lnTo>
                <a:lnTo>
                  <a:pt x="3861634" y="3248569"/>
                </a:lnTo>
                <a:cubicBezTo>
                  <a:pt x="3864052" y="3253014"/>
                  <a:pt x="3865516" y="3258342"/>
                  <a:pt x="3864663" y="3265444"/>
                </a:cubicBezTo>
                <a:cubicBezTo>
                  <a:pt x="3848300" y="3307894"/>
                  <a:pt x="3875588" y="3268090"/>
                  <a:pt x="3865146" y="3338829"/>
                </a:cubicBezTo>
                <a:cubicBezTo>
                  <a:pt x="3862730" y="3342195"/>
                  <a:pt x="3864130" y="3351680"/>
                  <a:pt x="3867052" y="3351725"/>
                </a:cubicBezTo>
                <a:cubicBezTo>
                  <a:pt x="3865794" y="3356006"/>
                  <a:pt x="3859439" y="3365106"/>
                  <a:pt x="3863912" y="3367707"/>
                </a:cubicBezTo>
                <a:cubicBezTo>
                  <a:pt x="3863241" y="3379301"/>
                  <a:pt x="3861774" y="3390600"/>
                  <a:pt x="3859561" y="3401335"/>
                </a:cubicBezTo>
                <a:lnTo>
                  <a:pt x="3853212" y="3423129"/>
                </a:lnTo>
                <a:lnTo>
                  <a:pt x="3856572" y="3428759"/>
                </a:lnTo>
                <a:lnTo>
                  <a:pt x="3856601" y="3428999"/>
                </a:lnTo>
                <a:lnTo>
                  <a:pt x="0" y="3428999"/>
                </a:lnTo>
                <a:close/>
              </a:path>
            </a:pathLst>
          </a:custGeom>
          <a:noFill/>
          <a:extLst>
            <a:ext uri="{909E8E84-426E-40DD-AFC4-6F175D3DCCD1}">
              <a14:hiddenFill xmlns:a14="http://schemas.microsoft.com/office/drawing/2010/main">
                <a:solidFill>
                  <a:srgbClr val="FFFFFF"/>
                </a:solidFill>
              </a14:hiddenFill>
            </a:ext>
          </a:extLst>
        </p:spPr>
      </p:pic>
      <p:pic>
        <p:nvPicPr>
          <p:cNvPr id="3074" name="Picture 2" descr="NATIONAL PERSONAL CHEF DAY - July 16, 2024 - National Today">
            <a:extLst>
              <a:ext uri="{FF2B5EF4-FFF2-40B4-BE49-F238E27FC236}">
                <a16:creationId xmlns:a16="http://schemas.microsoft.com/office/drawing/2014/main" id="{6433D487-3F2F-38B1-CD1B-4129D25125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30" r="23130" b="2"/>
          <a:stretch/>
        </p:blipFill>
        <p:spPr bwMode="auto">
          <a:xfrm>
            <a:off x="9" y="-7"/>
            <a:ext cx="3832765" cy="3493830"/>
          </a:xfrm>
          <a:custGeom>
            <a:avLst/>
            <a:gdLst/>
            <a:ahLst/>
            <a:cxnLst/>
            <a:rect l="l" t="t" r="r" b="b"/>
            <a:pathLst>
              <a:path w="3832765" h="3429000">
                <a:moveTo>
                  <a:pt x="0" y="0"/>
                </a:moveTo>
                <a:lnTo>
                  <a:pt x="3647227" y="0"/>
                </a:lnTo>
                <a:lnTo>
                  <a:pt x="3639550" y="38855"/>
                </a:lnTo>
                <a:cubicBezTo>
                  <a:pt x="3636650" y="54773"/>
                  <a:pt x="3634345" y="68219"/>
                  <a:pt x="3632595" y="77266"/>
                </a:cubicBezTo>
                <a:cubicBezTo>
                  <a:pt x="3626536" y="79781"/>
                  <a:pt x="3626501" y="84794"/>
                  <a:pt x="3629067" y="94172"/>
                </a:cubicBezTo>
                <a:cubicBezTo>
                  <a:pt x="3627578" y="163765"/>
                  <a:pt x="3557526" y="242917"/>
                  <a:pt x="3584106" y="259179"/>
                </a:cubicBezTo>
                <a:cubicBezTo>
                  <a:pt x="3583700" y="275569"/>
                  <a:pt x="3606846" y="331307"/>
                  <a:pt x="3599938" y="369872"/>
                </a:cubicBezTo>
                <a:cubicBezTo>
                  <a:pt x="3585388" y="383902"/>
                  <a:pt x="3596928" y="466732"/>
                  <a:pt x="3595032" y="485807"/>
                </a:cubicBezTo>
                <a:cubicBezTo>
                  <a:pt x="3585943" y="488250"/>
                  <a:pt x="3592517" y="521115"/>
                  <a:pt x="3579338" y="516547"/>
                </a:cubicBezTo>
                <a:cubicBezTo>
                  <a:pt x="3573622" y="519766"/>
                  <a:pt x="3573367" y="529229"/>
                  <a:pt x="3578241" y="534293"/>
                </a:cubicBezTo>
                <a:cubicBezTo>
                  <a:pt x="3576722" y="545474"/>
                  <a:pt x="3569890" y="551581"/>
                  <a:pt x="3577790" y="563888"/>
                </a:cubicBezTo>
                <a:cubicBezTo>
                  <a:pt x="3576008" y="579306"/>
                  <a:pt x="3555937" y="592508"/>
                  <a:pt x="3568362" y="606614"/>
                </a:cubicBezTo>
                <a:cubicBezTo>
                  <a:pt x="3548060" y="617296"/>
                  <a:pt x="3566748" y="665721"/>
                  <a:pt x="3562360" y="696544"/>
                </a:cubicBezTo>
                <a:cubicBezTo>
                  <a:pt x="3540870" y="749643"/>
                  <a:pt x="3563552" y="814684"/>
                  <a:pt x="3525923" y="839698"/>
                </a:cubicBezTo>
                <a:cubicBezTo>
                  <a:pt x="3535181" y="895191"/>
                  <a:pt x="3521523" y="937628"/>
                  <a:pt x="3518879" y="980382"/>
                </a:cubicBezTo>
                <a:cubicBezTo>
                  <a:pt x="3513995" y="999599"/>
                  <a:pt x="3527321" y="1012505"/>
                  <a:pt x="3515302" y="1028426"/>
                </a:cubicBezTo>
                <a:cubicBezTo>
                  <a:pt x="3518279" y="1066840"/>
                  <a:pt x="3496325" y="1148092"/>
                  <a:pt x="3536738" y="1210870"/>
                </a:cubicBezTo>
                <a:lnTo>
                  <a:pt x="3591526" y="1380154"/>
                </a:lnTo>
                <a:cubicBezTo>
                  <a:pt x="3610626" y="1430030"/>
                  <a:pt x="3618402" y="1446676"/>
                  <a:pt x="3627364" y="1475232"/>
                </a:cubicBezTo>
                <a:cubicBezTo>
                  <a:pt x="3630584" y="1500131"/>
                  <a:pt x="3621205" y="1517302"/>
                  <a:pt x="3629315" y="1551492"/>
                </a:cubicBezTo>
                <a:cubicBezTo>
                  <a:pt x="3627771" y="1569255"/>
                  <a:pt x="3642142" y="1604305"/>
                  <a:pt x="3642065" y="1616703"/>
                </a:cubicBezTo>
                <a:cubicBezTo>
                  <a:pt x="3644190" y="1615867"/>
                  <a:pt x="3646228" y="1622618"/>
                  <a:pt x="3644837" y="1625880"/>
                </a:cubicBezTo>
                <a:cubicBezTo>
                  <a:pt x="3644873" y="1682450"/>
                  <a:pt x="3660396" y="1644242"/>
                  <a:pt x="3653089" y="1681195"/>
                </a:cubicBezTo>
                <a:cubicBezTo>
                  <a:pt x="3653672" y="1703685"/>
                  <a:pt x="3678100" y="1693642"/>
                  <a:pt x="3669268" y="1720463"/>
                </a:cubicBezTo>
                <a:cubicBezTo>
                  <a:pt x="3672709" y="1747068"/>
                  <a:pt x="3683894" y="1760489"/>
                  <a:pt x="3680555" y="1787683"/>
                </a:cubicBezTo>
                <a:cubicBezTo>
                  <a:pt x="3683815" y="1812577"/>
                  <a:pt x="3690283" y="1832624"/>
                  <a:pt x="3690144" y="1854892"/>
                </a:cubicBezTo>
                <a:cubicBezTo>
                  <a:pt x="3694176" y="1862246"/>
                  <a:pt x="3696364" y="1869845"/>
                  <a:pt x="3692847" y="1879545"/>
                </a:cubicBezTo>
                <a:lnTo>
                  <a:pt x="3705899" y="1950159"/>
                </a:lnTo>
                <a:cubicBezTo>
                  <a:pt x="3705811" y="1963349"/>
                  <a:pt x="3696947" y="1944883"/>
                  <a:pt x="3698529" y="1956744"/>
                </a:cubicBezTo>
                <a:cubicBezTo>
                  <a:pt x="3704089" y="1967128"/>
                  <a:pt x="3694319" y="1972691"/>
                  <a:pt x="3700670" y="1983128"/>
                </a:cubicBezTo>
                <a:cubicBezTo>
                  <a:pt x="3707325" y="1975376"/>
                  <a:pt x="3704290" y="2019261"/>
                  <a:pt x="3710819" y="2016104"/>
                </a:cubicBezTo>
                <a:cubicBezTo>
                  <a:pt x="3703899" y="2032806"/>
                  <a:pt x="3716180" y="2041037"/>
                  <a:pt x="3716263" y="2057358"/>
                </a:cubicBezTo>
                <a:cubicBezTo>
                  <a:pt x="3714181" y="2066395"/>
                  <a:pt x="3708419" y="2088153"/>
                  <a:pt x="3713451" y="2092532"/>
                </a:cubicBezTo>
                <a:cubicBezTo>
                  <a:pt x="3702969" y="2134723"/>
                  <a:pt x="3713408" y="2112089"/>
                  <a:pt x="3712825" y="2145702"/>
                </a:cubicBezTo>
                <a:cubicBezTo>
                  <a:pt x="3711099" y="2175441"/>
                  <a:pt x="3721651" y="2170882"/>
                  <a:pt x="3710370" y="2205762"/>
                </a:cubicBezTo>
                <a:cubicBezTo>
                  <a:pt x="3706686" y="2213193"/>
                  <a:pt x="3707151" y="2225380"/>
                  <a:pt x="3711407" y="2232983"/>
                </a:cubicBezTo>
                <a:cubicBezTo>
                  <a:pt x="3712139" y="2234292"/>
                  <a:pt x="3712959" y="2235411"/>
                  <a:pt x="3713840" y="2236309"/>
                </a:cubicBezTo>
                <a:cubicBezTo>
                  <a:pt x="3705311" y="2258197"/>
                  <a:pt x="3712810" y="2264929"/>
                  <a:pt x="3706371" y="2276362"/>
                </a:cubicBezTo>
                <a:cubicBezTo>
                  <a:pt x="3707813" y="2303313"/>
                  <a:pt x="3719116" y="2319717"/>
                  <a:pt x="3713548" y="2330164"/>
                </a:cubicBezTo>
                <a:cubicBezTo>
                  <a:pt x="3716700" y="2349548"/>
                  <a:pt x="3722681" y="2379563"/>
                  <a:pt x="3725281" y="2392669"/>
                </a:cubicBezTo>
                <a:cubicBezTo>
                  <a:pt x="3729704" y="2396182"/>
                  <a:pt x="3728251" y="2402767"/>
                  <a:pt x="3729156" y="2408800"/>
                </a:cubicBezTo>
                <a:cubicBezTo>
                  <a:pt x="3733288" y="2414878"/>
                  <a:pt x="3733591" y="2443086"/>
                  <a:pt x="3731527" y="2451803"/>
                </a:cubicBezTo>
                <a:lnTo>
                  <a:pt x="3736702" y="2478754"/>
                </a:lnTo>
                <a:cubicBezTo>
                  <a:pt x="3728550" y="2525478"/>
                  <a:pt x="3760386" y="2545889"/>
                  <a:pt x="3730701" y="2582746"/>
                </a:cubicBezTo>
                <a:cubicBezTo>
                  <a:pt x="3730821" y="2599785"/>
                  <a:pt x="3740171" y="2587220"/>
                  <a:pt x="3740291" y="2604259"/>
                </a:cubicBezTo>
                <a:cubicBezTo>
                  <a:pt x="3743848" y="2626667"/>
                  <a:pt x="3731064" y="2615985"/>
                  <a:pt x="3745312" y="2636571"/>
                </a:cubicBezTo>
                <a:cubicBezTo>
                  <a:pt x="3741774" y="2677126"/>
                  <a:pt x="3756230" y="2698390"/>
                  <a:pt x="3745913" y="2734956"/>
                </a:cubicBezTo>
                <a:cubicBezTo>
                  <a:pt x="3751211" y="2727858"/>
                  <a:pt x="3750682" y="2814031"/>
                  <a:pt x="3749695" y="2825841"/>
                </a:cubicBezTo>
                <a:cubicBezTo>
                  <a:pt x="3749942" y="2850991"/>
                  <a:pt x="3747920" y="2877551"/>
                  <a:pt x="3747393" y="2915771"/>
                </a:cubicBezTo>
                <a:cubicBezTo>
                  <a:pt x="3750755" y="2949567"/>
                  <a:pt x="3739923" y="2933903"/>
                  <a:pt x="3751447" y="2964244"/>
                </a:cubicBezTo>
                <a:cubicBezTo>
                  <a:pt x="3751616" y="2982921"/>
                  <a:pt x="3749341" y="3024704"/>
                  <a:pt x="3748411" y="3027834"/>
                </a:cubicBezTo>
                <a:lnTo>
                  <a:pt x="3748938" y="3029071"/>
                </a:lnTo>
                <a:cubicBezTo>
                  <a:pt x="3750070" y="3034527"/>
                  <a:pt x="3749794" y="3037871"/>
                  <a:pt x="3748894" y="3040270"/>
                </a:cubicBezTo>
                <a:lnTo>
                  <a:pt x="3747334" y="3042558"/>
                </a:lnTo>
                <a:cubicBezTo>
                  <a:pt x="3747162" y="3045102"/>
                  <a:pt x="3746989" y="3047646"/>
                  <a:pt x="3746817" y="3050190"/>
                </a:cubicBezTo>
                <a:lnTo>
                  <a:pt x="3744491" y="3065086"/>
                </a:lnTo>
                <a:lnTo>
                  <a:pt x="3745283" y="3068003"/>
                </a:lnTo>
                <a:lnTo>
                  <a:pt x="3743686" y="3090671"/>
                </a:lnTo>
                <a:lnTo>
                  <a:pt x="3744246" y="3091046"/>
                </a:lnTo>
                <a:cubicBezTo>
                  <a:pt x="3745467" y="3092400"/>
                  <a:pt x="3746300" y="3094375"/>
                  <a:pt x="3746343" y="3097703"/>
                </a:cubicBezTo>
                <a:cubicBezTo>
                  <a:pt x="3754816" y="3093496"/>
                  <a:pt x="3749641" y="3100105"/>
                  <a:pt x="3749018" y="3110287"/>
                </a:cubicBezTo>
                <a:cubicBezTo>
                  <a:pt x="3762039" y="3106026"/>
                  <a:pt x="3755113" y="3134407"/>
                  <a:pt x="3762400" y="3140063"/>
                </a:cubicBezTo>
                <a:cubicBezTo>
                  <a:pt x="3761648" y="3147641"/>
                  <a:pt x="3761093" y="3155576"/>
                  <a:pt x="3760798" y="3163705"/>
                </a:cubicBezTo>
                <a:cubicBezTo>
                  <a:pt x="3760796" y="3165306"/>
                  <a:pt x="3760795" y="3166906"/>
                  <a:pt x="3760793" y="3168507"/>
                </a:cubicBezTo>
                <a:lnTo>
                  <a:pt x="3760925" y="3168621"/>
                </a:lnTo>
                <a:cubicBezTo>
                  <a:pt x="3761203" y="3169703"/>
                  <a:pt x="3761307" y="3171298"/>
                  <a:pt x="3761180" y="3173722"/>
                </a:cubicBezTo>
                <a:lnTo>
                  <a:pt x="3760784" y="3177263"/>
                </a:lnTo>
                <a:lnTo>
                  <a:pt x="3760776" y="3186578"/>
                </a:lnTo>
                <a:lnTo>
                  <a:pt x="3761644" y="3189908"/>
                </a:lnTo>
                <a:cubicBezTo>
                  <a:pt x="3767239" y="3200999"/>
                  <a:pt x="3784386" y="3192521"/>
                  <a:pt x="3778090" y="3215620"/>
                </a:cubicBezTo>
                <a:cubicBezTo>
                  <a:pt x="3782929" y="3238942"/>
                  <a:pt x="3794645" y="3248487"/>
                  <a:pt x="3792860" y="3273934"/>
                </a:cubicBezTo>
                <a:cubicBezTo>
                  <a:pt x="3797428" y="3295746"/>
                  <a:pt x="3804878" y="3312408"/>
                  <a:pt x="3805965" y="3332638"/>
                </a:cubicBezTo>
                <a:cubicBezTo>
                  <a:pt x="3810325" y="3338359"/>
                  <a:pt x="3812891" y="3344736"/>
                  <a:pt x="3809972" y="3354360"/>
                </a:cubicBezTo>
                <a:cubicBezTo>
                  <a:pt x="3815463" y="3373933"/>
                  <a:pt x="3822569" y="3374995"/>
                  <a:pt x="3820366" y="3391014"/>
                </a:cubicBezTo>
                <a:cubicBezTo>
                  <a:pt x="3832550" y="3396219"/>
                  <a:pt x="3828906" y="3399305"/>
                  <a:pt x="3827143" y="3406519"/>
                </a:cubicBezTo>
                <a:cubicBezTo>
                  <a:pt x="3827126" y="3406819"/>
                  <a:pt x="3827110" y="3407118"/>
                  <a:pt x="3827093" y="3407418"/>
                </a:cubicBezTo>
                <a:lnTo>
                  <a:pt x="3828820" y="3408091"/>
                </a:lnTo>
                <a:lnTo>
                  <a:pt x="3830121" y="3410929"/>
                </a:lnTo>
                <a:lnTo>
                  <a:pt x="3831461" y="3420084"/>
                </a:lnTo>
                <a:cubicBezTo>
                  <a:pt x="3831507" y="3421309"/>
                  <a:pt x="3831554" y="3422534"/>
                  <a:pt x="3831600" y="3423759"/>
                </a:cubicBezTo>
                <a:cubicBezTo>
                  <a:pt x="3831831" y="3426205"/>
                  <a:pt x="3832160" y="3427719"/>
                  <a:pt x="3832580" y="3428642"/>
                </a:cubicBezTo>
                <a:cubicBezTo>
                  <a:pt x="3832626" y="3428658"/>
                  <a:pt x="3832672" y="3428675"/>
                  <a:pt x="3832719" y="3428690"/>
                </a:cubicBezTo>
                <a:lnTo>
                  <a:pt x="3832765" y="3429000"/>
                </a:lnTo>
                <a:lnTo>
                  <a:pt x="0" y="3429000"/>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0E55F75-A147-C8BC-1A23-8F1B96E1F6A5}"/>
              </a:ext>
            </a:extLst>
          </p:cNvPr>
          <p:cNvSpPr>
            <a:spLocks noGrp="1"/>
          </p:cNvSpPr>
          <p:nvPr>
            <p:ph idx="1"/>
          </p:nvPr>
        </p:nvSpPr>
        <p:spPr>
          <a:xfrm>
            <a:off x="4201511" y="811925"/>
            <a:ext cx="7016950" cy="5290764"/>
          </a:xfrm>
        </p:spPr>
        <p:txBody>
          <a:bodyPr>
            <a:normAutofit/>
          </a:bodyPr>
          <a:lstStyle/>
          <a:p>
            <a:r>
              <a:rPr lang="en-US" sz="2000" dirty="0"/>
              <a:t>The pastry chef should be able to do everything the chef can, plus a couple of extra things, so we would want the pastry chef to inherit the chef’s stir(), cook(), and prepare() functions, and then we can add bake() and </a:t>
            </a:r>
            <a:r>
              <a:rPr lang="en-US" sz="2000" dirty="0" err="1"/>
              <a:t>beat_egg</a:t>
            </a:r>
            <a:r>
              <a:rPr lang="en-US" sz="2000" dirty="0"/>
              <a:t>() functions</a:t>
            </a:r>
          </a:p>
          <a:p>
            <a:pPr lvl="1"/>
            <a:r>
              <a:rPr lang="en-US" sz="2000" dirty="0"/>
              <a:t>In this case, the Chef would be the “parent” class, and the Pastry Chef would be the “child” class </a:t>
            </a:r>
          </a:p>
          <a:p>
            <a:r>
              <a:rPr lang="en-US" sz="2000" dirty="0"/>
              <a:t>We can create a child class like this:</a:t>
            </a:r>
          </a:p>
          <a:p>
            <a:pPr marL="0" indent="0">
              <a:buNone/>
            </a:pPr>
            <a:r>
              <a:rPr lang="en-US" sz="1600" dirty="0">
                <a:latin typeface="Lucida Console" panose="020B0609040504020204" pitchFamily="49" charset="0"/>
              </a:rPr>
              <a:t>class Chef:</a:t>
            </a:r>
          </a:p>
          <a:p>
            <a:pPr marL="0" indent="0">
              <a:buNone/>
            </a:pPr>
            <a:r>
              <a:rPr lang="en-US" sz="1600" dirty="0">
                <a:latin typeface="Lucida Console" panose="020B0609040504020204" pitchFamily="49" charset="0"/>
              </a:rPr>
              <a:t>	# Chef behaviors and attributes</a:t>
            </a:r>
          </a:p>
          <a:p>
            <a:pPr marL="0" indent="0">
              <a:buNone/>
            </a:pPr>
            <a:r>
              <a:rPr lang="en-US" sz="1600" dirty="0">
                <a:latin typeface="Lucida Console" panose="020B0609040504020204" pitchFamily="49" charset="0"/>
              </a:rPr>
              <a:t>class </a:t>
            </a:r>
            <a:r>
              <a:rPr lang="en-US" sz="1600" dirty="0" err="1">
                <a:latin typeface="Lucida Console" panose="020B0609040504020204" pitchFamily="49" charset="0"/>
              </a:rPr>
              <a:t>Pastry_Chef</a:t>
            </a:r>
            <a:r>
              <a:rPr lang="en-US" sz="1600" dirty="0">
                <a:latin typeface="Lucida Console" panose="020B0609040504020204" pitchFamily="49" charset="0"/>
              </a:rPr>
              <a:t>(Chef):</a:t>
            </a:r>
          </a:p>
          <a:p>
            <a:pPr marL="0" indent="0">
              <a:buNone/>
            </a:pPr>
            <a:r>
              <a:rPr lang="en-US" sz="1600" dirty="0">
                <a:latin typeface="Lucida Console" panose="020B0609040504020204" pitchFamily="49" charset="0"/>
              </a:rPr>
              <a:t>	def __</a:t>
            </a:r>
            <a:r>
              <a:rPr lang="en-US" sz="1600" dirty="0" err="1">
                <a:latin typeface="Lucida Console" panose="020B0609040504020204" pitchFamily="49" charset="0"/>
              </a:rPr>
              <a:t>init</a:t>
            </a:r>
            <a:r>
              <a:rPr lang="en-US" sz="1600" dirty="0">
                <a:latin typeface="Lucida Console" panose="020B0609040504020204" pitchFamily="49" charset="0"/>
              </a:rPr>
              <a:t>__(self):</a:t>
            </a:r>
          </a:p>
          <a:p>
            <a:pPr marL="0" indent="0">
              <a:buNone/>
            </a:pPr>
            <a:r>
              <a:rPr lang="en-US" sz="1600" dirty="0">
                <a:latin typeface="Lucida Console" panose="020B0609040504020204" pitchFamily="49" charset="0"/>
              </a:rPr>
              <a:t>		super().__</a:t>
            </a:r>
            <a:r>
              <a:rPr lang="en-US" sz="1600" dirty="0" err="1">
                <a:latin typeface="Lucida Console" panose="020B0609040504020204" pitchFamily="49" charset="0"/>
              </a:rPr>
              <a:t>init</a:t>
            </a:r>
            <a:r>
              <a:rPr lang="en-US" sz="1600" dirty="0">
                <a:latin typeface="Lucida Console" panose="020B0609040504020204" pitchFamily="49" charset="0"/>
              </a:rPr>
              <a:t>__()</a:t>
            </a:r>
          </a:p>
          <a:p>
            <a:pPr marL="0" indent="0">
              <a:buNone/>
            </a:pPr>
            <a:r>
              <a:rPr lang="en-US" sz="1600" dirty="0">
                <a:latin typeface="Lucida Console" panose="020B0609040504020204" pitchFamily="49" charset="0"/>
              </a:rPr>
              <a:t>	# Pastry chef-specific behaviors and attributes</a:t>
            </a:r>
          </a:p>
          <a:p>
            <a:pPr lvl="1"/>
            <a:endParaRPr lang="en-US" sz="1400" dirty="0"/>
          </a:p>
        </p:txBody>
      </p:sp>
    </p:spTree>
    <p:extLst>
      <p:ext uri="{BB962C8B-B14F-4D97-AF65-F5344CB8AC3E}">
        <p14:creationId xmlns:p14="http://schemas.microsoft.com/office/powerpoint/2010/main" val="160510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8A22B-2409-9EF8-B990-48F0DA794948}"/>
              </a:ext>
            </a:extLst>
          </p:cNvPr>
          <p:cNvSpPr>
            <a:spLocks noGrp="1"/>
          </p:cNvSpPr>
          <p:nvPr>
            <p:ph type="title"/>
          </p:nvPr>
        </p:nvSpPr>
        <p:spPr>
          <a:xfrm>
            <a:off x="761840" y="1138265"/>
            <a:ext cx="4544762" cy="1401183"/>
          </a:xfrm>
        </p:spPr>
        <p:txBody>
          <a:bodyPr anchor="t">
            <a:normAutofit/>
          </a:bodyPr>
          <a:lstStyle/>
          <a:p>
            <a:r>
              <a:rPr lang="en-US" sz="3200"/>
              <a:t>Multi-Day Project: Snake Game</a:t>
            </a:r>
          </a:p>
        </p:txBody>
      </p:sp>
      <p:sp>
        <p:nvSpPr>
          <p:cNvPr id="3" name="Content Placeholder 2">
            <a:extLst>
              <a:ext uri="{FF2B5EF4-FFF2-40B4-BE49-F238E27FC236}">
                <a16:creationId xmlns:a16="http://schemas.microsoft.com/office/drawing/2014/main" id="{CBBED22F-DD92-39BC-5DAA-7DA83EDD9C41}"/>
              </a:ext>
            </a:extLst>
          </p:cNvPr>
          <p:cNvSpPr>
            <a:spLocks noGrp="1"/>
          </p:cNvSpPr>
          <p:nvPr>
            <p:ph idx="1"/>
          </p:nvPr>
        </p:nvSpPr>
        <p:spPr>
          <a:xfrm>
            <a:off x="761840" y="2551176"/>
            <a:ext cx="4544762" cy="3602935"/>
          </a:xfrm>
        </p:spPr>
        <p:txBody>
          <a:bodyPr>
            <a:normAutofit/>
          </a:bodyPr>
          <a:lstStyle/>
          <a:p>
            <a:r>
              <a:rPr lang="en-US" sz="2000" dirty="0"/>
              <a:t>For the next couple of classes, we are going to be using Turtle to create a polished and playable video game</a:t>
            </a:r>
          </a:p>
          <a:p>
            <a:r>
              <a:rPr lang="en-US" sz="2000" dirty="0"/>
              <a:t>We’ll be creating a version of the snake game</a:t>
            </a:r>
          </a:p>
          <a:p>
            <a:r>
              <a:rPr lang="en-US" sz="2000" dirty="0"/>
              <a:t>This will be a long project which will use many of the skills we’ve learned in Object Oriented Programming and the turtle module</a:t>
            </a:r>
          </a:p>
          <a:p>
            <a:r>
              <a:rPr lang="en-US" sz="2000" dirty="0"/>
              <a:t>Let’s start this project by opening up a new Python project folder for it</a:t>
            </a:r>
          </a:p>
        </p:txBody>
      </p:sp>
      <p:pic>
        <p:nvPicPr>
          <p:cNvPr id="17410" name="Picture 2" descr="Snake Game - Play Online at Coolmath Games">
            <a:extLst>
              <a:ext uri="{FF2B5EF4-FFF2-40B4-BE49-F238E27FC236}">
                <a16:creationId xmlns:a16="http://schemas.microsoft.com/office/drawing/2014/main" id="{889C9ECD-8DA0-8109-5779-CC09E57719F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82748" y="1876226"/>
            <a:ext cx="5334160" cy="3107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742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E0CBE6-D06A-E580-60B5-2A6F553212A2}"/>
              </a:ext>
            </a:extLst>
          </p:cNvPr>
          <p:cNvSpPr>
            <a:spLocks noGrp="1"/>
          </p:cNvSpPr>
          <p:nvPr>
            <p:ph idx="1"/>
          </p:nvPr>
        </p:nvSpPr>
        <p:spPr>
          <a:xfrm>
            <a:off x="630936" y="2660904"/>
            <a:ext cx="4818888" cy="3547872"/>
          </a:xfrm>
        </p:spPr>
        <p:txBody>
          <a:bodyPr anchor="t">
            <a:normAutofit/>
          </a:bodyPr>
          <a:lstStyle/>
          <a:p>
            <a:r>
              <a:rPr lang="en-US" sz="1400"/>
              <a:t>Another thing we can do with class inheritance is add to the existing methods of the parent class</a:t>
            </a:r>
          </a:p>
          <a:p>
            <a:r>
              <a:rPr lang="en-US" sz="1400"/>
              <a:t>Let’s say that in the pastry chef’s version of the cook() method, we want to print “in the oven” at the end</a:t>
            </a:r>
          </a:p>
          <a:p>
            <a:r>
              <a:rPr lang="en-US" sz="1400"/>
              <a:t>We can do that like this:</a:t>
            </a:r>
          </a:p>
          <a:p>
            <a:pPr marL="0" indent="0">
              <a:buNone/>
            </a:pPr>
            <a:r>
              <a:rPr lang="en-US" sz="1400">
                <a:latin typeface="Lucida Console" panose="020B0609040504020204" pitchFamily="49" charset="0"/>
              </a:rPr>
              <a:t>class Pastry_Chef(Chef):</a:t>
            </a:r>
          </a:p>
          <a:p>
            <a:pPr marL="0" indent="0">
              <a:buNone/>
            </a:pPr>
            <a:r>
              <a:rPr lang="en-US" sz="1400">
                <a:latin typeface="Lucida Console" panose="020B0609040504020204" pitchFamily="49" charset="0"/>
              </a:rPr>
              <a:t>	def __init__(self):</a:t>
            </a:r>
          </a:p>
          <a:p>
            <a:pPr marL="0" indent="0">
              <a:buNone/>
            </a:pPr>
            <a:r>
              <a:rPr lang="en-US" sz="1400">
                <a:latin typeface="Lucida Console" panose="020B0609040504020204" pitchFamily="49" charset="0"/>
              </a:rPr>
              <a:t>		super().__init__()</a:t>
            </a:r>
          </a:p>
          <a:p>
            <a:pPr marL="0" indent="0">
              <a:buNone/>
            </a:pPr>
            <a:r>
              <a:rPr lang="en-US" sz="1400">
                <a:latin typeface="Lucida Console" panose="020B0609040504020204" pitchFamily="49" charset="0"/>
              </a:rPr>
              <a:t>	</a:t>
            </a:r>
          </a:p>
          <a:p>
            <a:pPr marL="0" indent="0">
              <a:buNone/>
            </a:pPr>
            <a:r>
              <a:rPr lang="en-US" sz="1400">
                <a:latin typeface="Lucida Console" panose="020B0609040504020204" pitchFamily="49" charset="0"/>
              </a:rPr>
              <a:t>	def cook(self):</a:t>
            </a:r>
          </a:p>
          <a:p>
            <a:pPr marL="0" indent="0">
              <a:buNone/>
            </a:pPr>
            <a:r>
              <a:rPr lang="en-US" sz="1400">
                <a:latin typeface="Lucida Console" panose="020B0609040504020204" pitchFamily="49" charset="0"/>
              </a:rPr>
              <a:t>		super().cook()</a:t>
            </a:r>
          </a:p>
          <a:p>
            <a:pPr marL="0" indent="0">
              <a:buNone/>
            </a:pPr>
            <a:r>
              <a:rPr lang="en-US" sz="1400">
                <a:latin typeface="Lucida Console" panose="020B0609040504020204" pitchFamily="49" charset="0"/>
              </a:rPr>
              <a:t>		print(“in the oven”)</a:t>
            </a:r>
          </a:p>
          <a:p>
            <a:pPr marL="0" indent="0">
              <a:buNone/>
            </a:pPr>
            <a:endParaRPr lang="en-US" sz="1400"/>
          </a:p>
        </p:txBody>
      </p:sp>
      <p:pic>
        <p:nvPicPr>
          <p:cNvPr id="4098" name="Picture 2" descr="How to Organize Your Oven Racks for Better Cooking | Epicurious">
            <a:extLst>
              <a:ext uri="{FF2B5EF4-FFF2-40B4-BE49-F238E27FC236}">
                <a16:creationId xmlns:a16="http://schemas.microsoft.com/office/drawing/2014/main" id="{C25821B8-8BD5-39AD-010B-75B41EA292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893665"/>
            <a:ext cx="5458968" cy="3070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863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B69E7-40F6-301B-EA32-95A4BBD4AE87}"/>
              </a:ext>
            </a:extLst>
          </p:cNvPr>
          <p:cNvSpPr>
            <a:spLocks noGrp="1"/>
          </p:cNvSpPr>
          <p:nvPr>
            <p:ph type="title"/>
          </p:nvPr>
        </p:nvSpPr>
        <p:spPr>
          <a:xfrm>
            <a:off x="838200" y="673770"/>
            <a:ext cx="3220329" cy="2027227"/>
          </a:xfrm>
        </p:spPr>
        <p:txBody>
          <a:bodyPr anchor="t">
            <a:normAutofit fontScale="90000"/>
          </a:bodyPr>
          <a:lstStyle/>
          <a:p>
            <a:r>
              <a:rPr lang="en-US" sz="5000">
                <a:solidFill>
                  <a:srgbClr val="FFFFFF"/>
                </a:solidFill>
              </a:rPr>
              <a:t>Snake Game Steps</a:t>
            </a:r>
          </a:p>
        </p:txBody>
      </p:sp>
      <p:graphicFrame>
        <p:nvGraphicFramePr>
          <p:cNvPr id="5" name="Content Placeholder 2">
            <a:extLst>
              <a:ext uri="{FF2B5EF4-FFF2-40B4-BE49-F238E27FC236}">
                <a16:creationId xmlns:a16="http://schemas.microsoft.com/office/drawing/2014/main" id="{236249F1-2F3C-731C-2D73-2A0283D82FD5}"/>
              </a:ext>
            </a:extLst>
          </p:cNvPr>
          <p:cNvGraphicFramePr>
            <a:graphicFrameLocks noGrp="1"/>
          </p:cNvGraphicFramePr>
          <p:nvPr>
            <p:ph idx="1"/>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1250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3DAFE-7BEB-1D0F-F90D-4B2E20BB29D3}"/>
              </a:ext>
            </a:extLst>
          </p:cNvPr>
          <p:cNvSpPr>
            <a:spLocks noGrp="1"/>
          </p:cNvSpPr>
          <p:nvPr>
            <p:ph type="title"/>
          </p:nvPr>
        </p:nvSpPr>
        <p:spPr>
          <a:xfrm>
            <a:off x="761840" y="1138265"/>
            <a:ext cx="4544762" cy="1401183"/>
          </a:xfrm>
        </p:spPr>
        <p:txBody>
          <a:bodyPr anchor="t">
            <a:normAutofit/>
          </a:bodyPr>
          <a:lstStyle/>
          <a:p>
            <a:r>
              <a:rPr lang="en-US" sz="3200"/>
              <a:t>Setting Up the Screen</a:t>
            </a:r>
          </a:p>
        </p:txBody>
      </p:sp>
      <p:sp>
        <p:nvSpPr>
          <p:cNvPr id="3" name="Content Placeholder 2">
            <a:extLst>
              <a:ext uri="{FF2B5EF4-FFF2-40B4-BE49-F238E27FC236}">
                <a16:creationId xmlns:a16="http://schemas.microsoft.com/office/drawing/2014/main" id="{9DF81E07-7F65-7764-A135-4DD71DD853F8}"/>
              </a:ext>
            </a:extLst>
          </p:cNvPr>
          <p:cNvSpPr>
            <a:spLocks noGrp="1"/>
          </p:cNvSpPr>
          <p:nvPr>
            <p:ph idx="1"/>
          </p:nvPr>
        </p:nvSpPr>
        <p:spPr>
          <a:xfrm>
            <a:off x="761840" y="2551176"/>
            <a:ext cx="4544762" cy="3602935"/>
          </a:xfrm>
        </p:spPr>
        <p:txBody>
          <a:bodyPr>
            <a:normAutofit/>
          </a:bodyPr>
          <a:lstStyle/>
          <a:p>
            <a:r>
              <a:rPr lang="en-US" sz="1400"/>
              <a:t>Let’s begin our project by setting up a 600 x 600 screen with a black background</a:t>
            </a:r>
          </a:p>
          <a:p>
            <a:pPr marL="0" indent="0">
              <a:buNone/>
            </a:pPr>
            <a:endParaRPr lang="en-US" sz="1400"/>
          </a:p>
          <a:p>
            <a:pPr marL="0" indent="0">
              <a:buNone/>
            </a:pPr>
            <a:r>
              <a:rPr lang="en-US" sz="1400">
                <a:latin typeface="Lucida Console" panose="020B0609040504020204" pitchFamily="49" charset="0"/>
              </a:rPr>
              <a:t>from turtle import Turtle, Screen</a:t>
            </a:r>
          </a:p>
          <a:p>
            <a:pPr marL="0" indent="0">
              <a:buNone/>
            </a:pPr>
            <a:endParaRPr lang="en-US" sz="1400">
              <a:latin typeface="Lucida Console" panose="020B0609040504020204" pitchFamily="49" charset="0"/>
            </a:endParaRPr>
          </a:p>
          <a:p>
            <a:pPr marL="0" indent="0">
              <a:buNone/>
            </a:pPr>
            <a:r>
              <a:rPr lang="en-US" sz="1400">
                <a:latin typeface="Lucida Console" panose="020B0609040504020204" pitchFamily="49" charset="0"/>
              </a:rPr>
              <a:t>s = Screen()</a:t>
            </a:r>
          </a:p>
          <a:p>
            <a:pPr marL="0" indent="0">
              <a:buNone/>
            </a:pPr>
            <a:r>
              <a:rPr lang="en-US" sz="1400">
                <a:latin typeface="Lucida Console" panose="020B0609040504020204" pitchFamily="49" charset="0"/>
              </a:rPr>
              <a:t>s.setup(600, 600)</a:t>
            </a:r>
          </a:p>
          <a:p>
            <a:pPr marL="0" indent="0">
              <a:buNone/>
            </a:pPr>
            <a:r>
              <a:rPr lang="en-US" sz="1400">
                <a:latin typeface="Lucida Console" panose="020B0609040504020204" pitchFamily="49" charset="0"/>
              </a:rPr>
              <a:t>s.bgcolor("black")</a:t>
            </a:r>
          </a:p>
          <a:p>
            <a:pPr marL="0" indent="0">
              <a:buNone/>
            </a:pPr>
            <a:r>
              <a:rPr lang="en-US" sz="1400">
                <a:latin typeface="Lucida Console" panose="020B0609040504020204" pitchFamily="49" charset="0"/>
              </a:rPr>
              <a:t>s.title("Snake Game")</a:t>
            </a:r>
          </a:p>
          <a:p>
            <a:pPr marL="0" indent="0">
              <a:buNone/>
            </a:pPr>
            <a:endParaRPr lang="en-US" sz="1400">
              <a:latin typeface="Lucida Console" panose="020B0609040504020204" pitchFamily="49" charset="0"/>
            </a:endParaRPr>
          </a:p>
          <a:p>
            <a:pPr marL="0" indent="0">
              <a:buNone/>
            </a:pPr>
            <a:r>
              <a:rPr lang="en-US" sz="1400">
                <a:latin typeface="Lucida Console" panose="020B0609040504020204" pitchFamily="49" charset="0"/>
              </a:rPr>
              <a:t>s.exitonclick()</a:t>
            </a:r>
            <a:endParaRPr lang="en-US" sz="1400" dirty="0">
              <a:latin typeface="Lucida Console" panose="020B0609040504020204" pitchFamily="49" charset="0"/>
            </a:endParaRPr>
          </a:p>
        </p:txBody>
      </p:sp>
      <p:pic>
        <p:nvPicPr>
          <p:cNvPr id="5" name="Picture 4" descr="A screenshot of a computer&#10;&#10;Description automatically generated">
            <a:extLst>
              <a:ext uri="{FF2B5EF4-FFF2-40B4-BE49-F238E27FC236}">
                <a16:creationId xmlns:a16="http://schemas.microsoft.com/office/drawing/2014/main" id="{BACCF2E4-9A8A-6891-737D-EBA85F4C1D39}"/>
              </a:ext>
            </a:extLst>
          </p:cNvPr>
          <p:cNvPicPr>
            <a:picLocks noChangeAspect="1"/>
          </p:cNvPicPr>
          <p:nvPr/>
        </p:nvPicPr>
        <p:blipFill>
          <a:blip r:embed="rId2"/>
          <a:stretch>
            <a:fillRect/>
          </a:stretch>
        </p:blipFill>
        <p:spPr>
          <a:xfrm>
            <a:off x="6231328" y="771753"/>
            <a:ext cx="5036999" cy="5316095"/>
          </a:xfrm>
          <a:prstGeom prst="rect">
            <a:avLst/>
          </a:prstGeom>
        </p:spPr>
      </p:pic>
    </p:spTree>
    <p:extLst>
      <p:ext uri="{BB962C8B-B14F-4D97-AF65-F5344CB8AC3E}">
        <p14:creationId xmlns:p14="http://schemas.microsoft.com/office/powerpoint/2010/main" val="367588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257BC-A842-7A52-C38E-D3166933E0AC}"/>
              </a:ext>
            </a:extLst>
          </p:cNvPr>
          <p:cNvSpPr>
            <a:spLocks noGrp="1"/>
          </p:cNvSpPr>
          <p:nvPr>
            <p:ph type="title"/>
          </p:nvPr>
        </p:nvSpPr>
        <p:spPr>
          <a:xfrm>
            <a:off x="838201" y="643467"/>
            <a:ext cx="3888526" cy="1800526"/>
          </a:xfrm>
        </p:spPr>
        <p:txBody>
          <a:bodyPr>
            <a:normAutofit/>
          </a:bodyPr>
          <a:lstStyle/>
          <a:p>
            <a:r>
              <a:rPr lang="en-US" dirty="0"/>
              <a:t>Create a Snake Body</a:t>
            </a:r>
          </a:p>
        </p:txBody>
      </p:sp>
      <p:sp>
        <p:nvSpPr>
          <p:cNvPr id="3" name="Content Placeholder 2">
            <a:extLst>
              <a:ext uri="{FF2B5EF4-FFF2-40B4-BE49-F238E27FC236}">
                <a16:creationId xmlns:a16="http://schemas.microsoft.com/office/drawing/2014/main" id="{258FF4FA-F904-4B35-24C5-FDA1A3662E6F}"/>
              </a:ext>
            </a:extLst>
          </p:cNvPr>
          <p:cNvSpPr>
            <a:spLocks noGrp="1"/>
          </p:cNvSpPr>
          <p:nvPr>
            <p:ph idx="1"/>
          </p:nvPr>
        </p:nvSpPr>
        <p:spPr>
          <a:xfrm>
            <a:off x="838201" y="2275841"/>
            <a:ext cx="4235026" cy="4443306"/>
          </a:xfrm>
        </p:spPr>
        <p:txBody>
          <a:bodyPr>
            <a:normAutofit/>
          </a:bodyPr>
          <a:lstStyle/>
          <a:p>
            <a:r>
              <a:rPr lang="en-US" sz="1400" dirty="0"/>
              <a:t>To create the snake’s body, we’ll create 3 turtle objects that are 20 x 20 white squares lined up next to each other</a:t>
            </a:r>
          </a:p>
          <a:p>
            <a:r>
              <a:rPr lang="en-US" sz="1400" dirty="0"/>
              <a:t>We can do this using a for loop and assign their positions using a list:</a:t>
            </a:r>
          </a:p>
          <a:p>
            <a:pPr marL="0" indent="0">
              <a:buNone/>
            </a:pPr>
            <a:endParaRPr lang="en-US" sz="1400" dirty="0"/>
          </a:p>
          <a:p>
            <a:pPr marL="0" indent="0">
              <a:buNone/>
            </a:pPr>
            <a:r>
              <a:rPr lang="en-US" sz="1200" dirty="0">
                <a:latin typeface="Lucida Console" panose="020B0609040504020204" pitchFamily="49" charset="0"/>
              </a:rPr>
              <a:t>positions = [(0, 0), (-20, 0), (-40, 0)]</a:t>
            </a:r>
          </a:p>
          <a:p>
            <a:pPr marL="0" indent="0">
              <a:buNone/>
            </a:pPr>
            <a:r>
              <a:rPr lang="en-US" sz="1200" dirty="0">
                <a:latin typeface="Lucida Console" panose="020B0609040504020204" pitchFamily="49" charset="0"/>
              </a:rPr>
              <a:t>Segments = []</a:t>
            </a:r>
          </a:p>
          <a:p>
            <a:pPr marL="0" indent="0">
              <a:buNone/>
            </a:pPr>
            <a:r>
              <a:rPr lang="en-US" sz="1200" dirty="0">
                <a:latin typeface="Lucida Console" panose="020B0609040504020204" pitchFamily="49" charset="0"/>
              </a:rPr>
              <a:t>for position in positions:</a:t>
            </a:r>
          </a:p>
          <a:p>
            <a:pPr marL="0" indent="0">
              <a:buNone/>
            </a:pPr>
            <a:r>
              <a:rPr lang="en-US" sz="1200" dirty="0">
                <a:latin typeface="Lucida Console" panose="020B0609040504020204" pitchFamily="49" charset="0"/>
              </a:rPr>
              <a:t>	</a:t>
            </a:r>
            <a:r>
              <a:rPr lang="en-US" sz="1200" dirty="0" err="1">
                <a:latin typeface="Lucida Console" panose="020B0609040504020204" pitchFamily="49" charset="0"/>
              </a:rPr>
              <a:t>new_segment</a:t>
            </a:r>
            <a:r>
              <a:rPr lang="en-US" sz="1200" dirty="0">
                <a:latin typeface="Lucida Console" panose="020B0609040504020204" pitchFamily="49" charset="0"/>
              </a:rPr>
              <a:t> = Turtle(“square”)</a:t>
            </a:r>
          </a:p>
          <a:p>
            <a:pPr marL="0" indent="0">
              <a:buNone/>
            </a:pPr>
            <a:r>
              <a:rPr lang="en-US" sz="1200" dirty="0">
                <a:latin typeface="Lucida Console" panose="020B0609040504020204" pitchFamily="49" charset="0"/>
              </a:rPr>
              <a:t>	</a:t>
            </a:r>
            <a:r>
              <a:rPr lang="en-US" sz="1200" dirty="0" err="1">
                <a:latin typeface="Lucida Console" panose="020B0609040504020204" pitchFamily="49" charset="0"/>
              </a:rPr>
              <a:t>new_segment.color</a:t>
            </a:r>
            <a:r>
              <a:rPr lang="en-US" sz="1200" dirty="0">
                <a:latin typeface="Lucida Console" panose="020B0609040504020204" pitchFamily="49" charset="0"/>
              </a:rPr>
              <a:t>(“white”)</a:t>
            </a:r>
          </a:p>
          <a:p>
            <a:pPr marL="0" indent="0">
              <a:buNone/>
            </a:pPr>
            <a:r>
              <a:rPr lang="en-US" sz="1200" dirty="0">
                <a:latin typeface="Lucida Console" panose="020B0609040504020204" pitchFamily="49" charset="0"/>
              </a:rPr>
              <a:t>	</a:t>
            </a:r>
            <a:r>
              <a:rPr lang="en-US" sz="1200" dirty="0" err="1">
                <a:latin typeface="Lucida Console" panose="020B0609040504020204" pitchFamily="49" charset="0"/>
              </a:rPr>
              <a:t>new_segment.penup</a:t>
            </a:r>
            <a:r>
              <a:rPr lang="en-US" sz="1200" dirty="0">
                <a:latin typeface="Lucida Console" panose="020B0609040504020204" pitchFamily="49" charset="0"/>
              </a:rPr>
              <a:t>()</a:t>
            </a:r>
          </a:p>
          <a:p>
            <a:pPr marL="0" indent="0">
              <a:buNone/>
            </a:pPr>
            <a:r>
              <a:rPr lang="en-US" sz="1200" dirty="0">
                <a:latin typeface="Lucida Console" panose="020B0609040504020204" pitchFamily="49" charset="0"/>
              </a:rPr>
              <a:t>	</a:t>
            </a:r>
            <a:r>
              <a:rPr lang="en-US" sz="1200" dirty="0" err="1">
                <a:latin typeface="Lucida Console" panose="020B0609040504020204" pitchFamily="49" charset="0"/>
              </a:rPr>
              <a:t>new_segment.goto</a:t>
            </a:r>
            <a:r>
              <a:rPr lang="en-US" sz="1200" dirty="0">
                <a:latin typeface="Lucida Console" panose="020B0609040504020204" pitchFamily="49" charset="0"/>
              </a:rPr>
              <a:t>(position)</a:t>
            </a:r>
          </a:p>
          <a:p>
            <a:pPr marL="0" indent="0">
              <a:buNone/>
            </a:pPr>
            <a:r>
              <a:rPr lang="en-US" sz="1200" dirty="0">
                <a:latin typeface="Lucida Console" panose="020B0609040504020204" pitchFamily="49" charset="0"/>
              </a:rPr>
              <a:t>	</a:t>
            </a:r>
            <a:r>
              <a:rPr lang="en-US" sz="1200" dirty="0" err="1">
                <a:latin typeface="Lucida Console" panose="020B0609040504020204" pitchFamily="49" charset="0"/>
              </a:rPr>
              <a:t>segments.append</a:t>
            </a:r>
            <a:r>
              <a:rPr lang="en-US" sz="1200" dirty="0">
                <a:latin typeface="Lucida Console" panose="020B0609040504020204" pitchFamily="49" charset="0"/>
              </a:rPr>
              <a:t>(</a:t>
            </a:r>
            <a:r>
              <a:rPr lang="en-US" sz="1200" dirty="0" err="1">
                <a:latin typeface="Lucida Console" panose="020B0609040504020204" pitchFamily="49" charset="0"/>
              </a:rPr>
              <a:t>new_segment</a:t>
            </a:r>
            <a:r>
              <a:rPr lang="en-US" sz="1200" dirty="0">
                <a:latin typeface="Lucida Console" panose="020B0609040504020204" pitchFamily="49" charset="0"/>
              </a:rPr>
              <a:t>)</a:t>
            </a:r>
          </a:p>
        </p:txBody>
      </p:sp>
      <p:pic>
        <p:nvPicPr>
          <p:cNvPr id="5" name="Picture 4" descr="A screenshot of a computer&#10;&#10;Description automatically generated">
            <a:extLst>
              <a:ext uri="{FF2B5EF4-FFF2-40B4-BE49-F238E27FC236}">
                <a16:creationId xmlns:a16="http://schemas.microsoft.com/office/drawing/2014/main" id="{E0BDAB03-97B4-6AF7-0704-4D0A9636D6D1}"/>
              </a:ext>
            </a:extLst>
          </p:cNvPr>
          <p:cNvPicPr>
            <a:picLocks noChangeAspect="1"/>
          </p:cNvPicPr>
          <p:nvPr/>
        </p:nvPicPr>
        <p:blipFill>
          <a:blip r:embed="rId2"/>
          <a:stretch>
            <a:fillRect/>
          </a:stretch>
        </p:blipFill>
        <p:spPr>
          <a:xfrm>
            <a:off x="6800986" y="951021"/>
            <a:ext cx="4747547" cy="4984302"/>
          </a:xfrm>
          <a:prstGeom prst="rect">
            <a:avLst/>
          </a:prstGeom>
        </p:spPr>
      </p:pic>
    </p:spTree>
    <p:extLst>
      <p:ext uri="{BB962C8B-B14F-4D97-AF65-F5344CB8AC3E}">
        <p14:creationId xmlns:p14="http://schemas.microsoft.com/office/powerpoint/2010/main" val="4216395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882C2-C455-089A-8D1B-A50148C585E9}"/>
              </a:ext>
            </a:extLst>
          </p:cNvPr>
          <p:cNvSpPr>
            <a:spLocks noGrp="1"/>
          </p:cNvSpPr>
          <p:nvPr>
            <p:ph type="title"/>
          </p:nvPr>
        </p:nvSpPr>
        <p:spPr>
          <a:xfrm>
            <a:off x="1137034" y="609600"/>
            <a:ext cx="4784796" cy="1330840"/>
          </a:xfrm>
        </p:spPr>
        <p:txBody>
          <a:bodyPr>
            <a:normAutofit/>
          </a:bodyPr>
          <a:lstStyle/>
          <a:p>
            <a:r>
              <a:rPr lang="en-US"/>
              <a:t>Move the Snake</a:t>
            </a:r>
            <a:endParaRPr lang="en-US" dirty="0"/>
          </a:p>
        </p:txBody>
      </p:sp>
      <p:sp>
        <p:nvSpPr>
          <p:cNvPr id="3" name="Content Placeholder 2">
            <a:extLst>
              <a:ext uri="{FF2B5EF4-FFF2-40B4-BE49-F238E27FC236}">
                <a16:creationId xmlns:a16="http://schemas.microsoft.com/office/drawing/2014/main" id="{FBD21F58-1485-4A0C-D7B0-D46636146708}"/>
              </a:ext>
            </a:extLst>
          </p:cNvPr>
          <p:cNvSpPr>
            <a:spLocks noGrp="1"/>
          </p:cNvSpPr>
          <p:nvPr>
            <p:ph idx="1"/>
          </p:nvPr>
        </p:nvSpPr>
        <p:spPr>
          <a:xfrm>
            <a:off x="1137034" y="2194102"/>
            <a:ext cx="4438036" cy="3908585"/>
          </a:xfrm>
        </p:spPr>
        <p:txBody>
          <a:bodyPr>
            <a:normAutofit/>
          </a:bodyPr>
          <a:lstStyle/>
          <a:p>
            <a:r>
              <a:rPr lang="en-US" sz="1700" dirty="0"/>
              <a:t>The next step is to make the snake move continuously forward</a:t>
            </a:r>
          </a:p>
          <a:p>
            <a:r>
              <a:rPr lang="en-US" sz="1700" dirty="0"/>
              <a:t>To start, let’s create a while loop that individually moves each snake segment forward by 20</a:t>
            </a:r>
          </a:p>
          <a:p>
            <a:pPr marL="0" indent="0">
              <a:buNone/>
            </a:pPr>
            <a:r>
              <a:rPr lang="en-US" sz="1700" dirty="0" err="1">
                <a:latin typeface="Lucida Console" panose="020B0609040504020204" pitchFamily="49" charset="0"/>
              </a:rPr>
              <a:t>game_is_active</a:t>
            </a:r>
            <a:r>
              <a:rPr lang="en-US" sz="1700" dirty="0">
                <a:latin typeface="Lucida Console" panose="020B0609040504020204" pitchFamily="49" charset="0"/>
              </a:rPr>
              <a:t> = true</a:t>
            </a:r>
          </a:p>
          <a:p>
            <a:pPr marL="0" indent="0">
              <a:buNone/>
            </a:pPr>
            <a:r>
              <a:rPr lang="en-US" sz="1700" dirty="0">
                <a:latin typeface="Lucida Console" panose="020B0609040504020204" pitchFamily="49" charset="0"/>
              </a:rPr>
              <a:t>while </a:t>
            </a:r>
            <a:r>
              <a:rPr lang="en-US" sz="1700" dirty="0" err="1">
                <a:latin typeface="Lucida Console" panose="020B0609040504020204" pitchFamily="49" charset="0"/>
              </a:rPr>
              <a:t>game_is_active</a:t>
            </a:r>
            <a:r>
              <a:rPr lang="en-US" sz="1700" dirty="0">
                <a:latin typeface="Lucida Console" panose="020B0609040504020204" pitchFamily="49" charset="0"/>
              </a:rPr>
              <a:t>:</a:t>
            </a:r>
          </a:p>
          <a:p>
            <a:pPr marL="0" indent="0">
              <a:buNone/>
            </a:pPr>
            <a:r>
              <a:rPr lang="en-US" sz="1700" dirty="0">
                <a:latin typeface="Lucida Console" panose="020B0609040504020204" pitchFamily="49" charset="0"/>
              </a:rPr>
              <a:t>	for seg in segments:</a:t>
            </a:r>
          </a:p>
          <a:p>
            <a:pPr marL="0" indent="0">
              <a:buNone/>
            </a:pPr>
            <a:r>
              <a:rPr lang="en-US" sz="1700" dirty="0">
                <a:latin typeface="Lucida Console" panose="020B0609040504020204" pitchFamily="49" charset="0"/>
              </a:rPr>
              <a:t>		</a:t>
            </a:r>
            <a:r>
              <a:rPr lang="en-US" sz="1700" dirty="0" err="1">
                <a:latin typeface="Lucida Console" panose="020B0609040504020204" pitchFamily="49" charset="0"/>
              </a:rPr>
              <a:t>seg.forward</a:t>
            </a:r>
            <a:r>
              <a:rPr lang="en-US" sz="1700" dirty="0">
                <a:latin typeface="Lucida Console" panose="020B0609040504020204" pitchFamily="49" charset="0"/>
              </a:rPr>
              <a:t>(20)</a:t>
            </a:r>
          </a:p>
          <a:p>
            <a:r>
              <a:rPr lang="en-US" sz="1700" dirty="0"/>
              <a:t>Notice that if we play this, the snake crawls like a caterpillar instead of moving smoothly like a snake</a:t>
            </a:r>
          </a:p>
        </p:txBody>
      </p:sp>
      <p:pic>
        <p:nvPicPr>
          <p:cNvPr id="6" name="Picture 5">
            <a:extLst>
              <a:ext uri="{FF2B5EF4-FFF2-40B4-BE49-F238E27FC236}">
                <a16:creationId xmlns:a16="http://schemas.microsoft.com/office/drawing/2014/main" id="{327C8056-AD07-D334-F64C-57A7200E59B2}"/>
              </a:ext>
            </a:extLst>
          </p:cNvPr>
          <p:cNvPicPr>
            <a:picLocks noChangeAspect="1"/>
          </p:cNvPicPr>
          <p:nvPr/>
        </p:nvPicPr>
        <p:blipFill>
          <a:blip r:embed="rId2"/>
          <a:stretch>
            <a:fillRect/>
          </a:stretch>
        </p:blipFill>
        <p:spPr>
          <a:xfrm>
            <a:off x="6880610" y="953151"/>
            <a:ext cx="4737650" cy="4973912"/>
          </a:xfrm>
          <a:prstGeom prst="rect">
            <a:avLst/>
          </a:prstGeom>
        </p:spPr>
      </p:pic>
    </p:spTree>
    <p:extLst>
      <p:ext uri="{BB962C8B-B14F-4D97-AF65-F5344CB8AC3E}">
        <p14:creationId xmlns:p14="http://schemas.microsoft.com/office/powerpoint/2010/main" val="1994445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D77A4D-980A-EE54-2C81-DE9D08AB3954}"/>
              </a:ext>
            </a:extLst>
          </p:cNvPr>
          <p:cNvSpPr>
            <a:spLocks noGrp="1"/>
          </p:cNvSpPr>
          <p:nvPr>
            <p:ph idx="1"/>
          </p:nvPr>
        </p:nvSpPr>
        <p:spPr>
          <a:xfrm>
            <a:off x="1137035" y="2147358"/>
            <a:ext cx="8548386" cy="4076394"/>
          </a:xfrm>
        </p:spPr>
        <p:txBody>
          <a:bodyPr>
            <a:normAutofit/>
          </a:bodyPr>
          <a:lstStyle/>
          <a:p>
            <a:r>
              <a:rPr lang="en-US" sz="2000"/>
              <a:t>To fix this problem, first, let’s figure out what the problem is</a:t>
            </a:r>
          </a:p>
          <a:p>
            <a:r>
              <a:rPr lang="en-US" sz="2000"/>
              <a:t>To do this, let’s import Python’s time module and edit our code so there is a 1-second delay between the movement of each segment</a:t>
            </a:r>
          </a:p>
          <a:p>
            <a:pPr marL="0" indent="0">
              <a:buNone/>
            </a:pPr>
            <a:r>
              <a:rPr lang="en-US" sz="2000">
                <a:latin typeface="Lucida Console" panose="020B0609040504020204" pitchFamily="49" charset="0"/>
              </a:rPr>
              <a:t>import time</a:t>
            </a:r>
          </a:p>
          <a:p>
            <a:pPr marL="0" indent="0">
              <a:buNone/>
            </a:pPr>
            <a:r>
              <a:rPr lang="en-US" sz="2000">
                <a:latin typeface="Lucida Console" panose="020B0609040504020204" pitchFamily="49" charset="0"/>
              </a:rPr>
              <a:t>while game_is_active:</a:t>
            </a:r>
          </a:p>
          <a:p>
            <a:pPr marL="0" indent="0">
              <a:buNone/>
            </a:pPr>
            <a:r>
              <a:rPr lang="en-US" sz="2000">
                <a:latin typeface="Lucida Console" panose="020B0609040504020204" pitchFamily="49" charset="0"/>
              </a:rPr>
              <a:t>	for seg in segments:</a:t>
            </a:r>
          </a:p>
          <a:p>
            <a:pPr marL="0" indent="0">
              <a:buNone/>
            </a:pPr>
            <a:r>
              <a:rPr lang="en-US" sz="2000">
                <a:latin typeface="Lucida Console" panose="020B0609040504020204" pitchFamily="49" charset="0"/>
              </a:rPr>
              <a:t>		seg.forward(20)</a:t>
            </a:r>
          </a:p>
          <a:p>
            <a:pPr marL="0" indent="0">
              <a:buNone/>
            </a:pPr>
            <a:r>
              <a:rPr lang="en-US" sz="2000">
                <a:latin typeface="Lucida Console" panose="020B0609040504020204" pitchFamily="49" charset="0"/>
              </a:rPr>
              <a:t>		time.sleep(1)</a:t>
            </a:r>
          </a:p>
          <a:p>
            <a:r>
              <a:rPr lang="en-US" sz="2000"/>
              <a:t>Now we can see that the issue with our snake is that each piece moves one by one</a:t>
            </a:r>
          </a:p>
          <a:p>
            <a:pPr marL="0" indent="0">
              <a:buNone/>
            </a:pPr>
            <a:endParaRPr lang="en-US" sz="2000"/>
          </a:p>
        </p:txBody>
      </p:sp>
    </p:spTree>
    <p:extLst>
      <p:ext uri="{BB962C8B-B14F-4D97-AF65-F5344CB8AC3E}">
        <p14:creationId xmlns:p14="http://schemas.microsoft.com/office/powerpoint/2010/main" val="2228790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9E7B7D-26AB-219C-CAF3-7928C22055D7}"/>
              </a:ext>
            </a:extLst>
          </p:cNvPr>
          <p:cNvSpPr>
            <a:spLocks noGrp="1"/>
          </p:cNvSpPr>
          <p:nvPr>
            <p:ph idx="1"/>
          </p:nvPr>
        </p:nvSpPr>
        <p:spPr>
          <a:xfrm>
            <a:off x="1137034" y="2147358"/>
            <a:ext cx="9099391" cy="4076394"/>
          </a:xfrm>
        </p:spPr>
        <p:txBody>
          <a:bodyPr>
            <a:normAutofit/>
          </a:bodyPr>
          <a:lstStyle/>
          <a:p>
            <a:r>
              <a:rPr lang="en-US" sz="2000" dirty="0"/>
              <a:t>To fix this, we will have to control when the screen updates, so the snake only moves forward once all the segments have moved</a:t>
            </a:r>
          </a:p>
          <a:p>
            <a:r>
              <a:rPr lang="en-US" sz="2000" dirty="0"/>
              <a:t>To do this, at the beginning of our program, we’ll write:</a:t>
            </a:r>
          </a:p>
          <a:p>
            <a:pPr marL="0" indent="0">
              <a:buNone/>
            </a:pPr>
            <a:r>
              <a:rPr lang="en-US" sz="2000" dirty="0" err="1"/>
              <a:t>s.tracer</a:t>
            </a:r>
            <a:r>
              <a:rPr lang="en-US" sz="2000" dirty="0"/>
              <a:t>(0)</a:t>
            </a:r>
          </a:p>
          <a:p>
            <a:r>
              <a:rPr lang="en-US" sz="2000" dirty="0"/>
              <a:t>This stops automatically updating the screen, so we can now manually control when the screen updates using the update() method</a:t>
            </a:r>
          </a:p>
          <a:p>
            <a:pPr lvl="1"/>
            <a:r>
              <a:rPr lang="en-US" sz="2000" dirty="0"/>
              <a:t>Whenever we write </a:t>
            </a:r>
            <a:r>
              <a:rPr lang="en-US" sz="2000" dirty="0" err="1"/>
              <a:t>s.update</a:t>
            </a:r>
            <a:r>
              <a:rPr lang="en-US" sz="2000" dirty="0"/>
              <a:t>(), the screen will update</a:t>
            </a:r>
          </a:p>
          <a:p>
            <a:r>
              <a:rPr lang="en-US" sz="2000" dirty="0"/>
              <a:t>Now, let’s change our code to update the screen manually:</a:t>
            </a:r>
          </a:p>
          <a:p>
            <a:endParaRPr lang="en-US" sz="2000" dirty="0"/>
          </a:p>
        </p:txBody>
      </p:sp>
    </p:spTree>
    <p:extLst>
      <p:ext uri="{BB962C8B-B14F-4D97-AF65-F5344CB8AC3E}">
        <p14:creationId xmlns:p14="http://schemas.microsoft.com/office/powerpoint/2010/main" val="2321327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AA8621-6E69-BA75-7319-7691FF4BFFC3}"/>
              </a:ext>
            </a:extLst>
          </p:cNvPr>
          <p:cNvSpPr>
            <a:spLocks noGrp="1"/>
          </p:cNvSpPr>
          <p:nvPr>
            <p:ph idx="1"/>
          </p:nvPr>
        </p:nvSpPr>
        <p:spPr>
          <a:xfrm>
            <a:off x="772893" y="647364"/>
            <a:ext cx="8548386" cy="5843426"/>
          </a:xfrm>
        </p:spPr>
        <p:txBody>
          <a:bodyPr>
            <a:normAutofit lnSpcReduction="10000"/>
          </a:bodyPr>
          <a:lstStyle/>
          <a:p>
            <a:pPr marL="0" indent="0">
              <a:buNone/>
            </a:pPr>
            <a:r>
              <a:rPr lang="en-US" sz="1600" dirty="0">
                <a:latin typeface="Lucida Console" panose="020B0609040504020204" pitchFamily="49" charset="0"/>
              </a:rPr>
              <a:t>for pos in positions:</a:t>
            </a:r>
          </a:p>
          <a:p>
            <a:pPr marL="0" indent="0">
              <a:buNone/>
            </a:pPr>
            <a:r>
              <a:rPr lang="en-US" sz="1600" dirty="0">
                <a:latin typeface="Lucida Console" panose="020B0609040504020204" pitchFamily="49" charset="0"/>
              </a:rPr>
              <a:t>    segment = Turtle("square")</a:t>
            </a:r>
          </a:p>
          <a:p>
            <a:pPr marL="0" indent="0">
              <a:buNone/>
            </a:pPr>
            <a:r>
              <a:rPr lang="en-US" sz="1600" dirty="0">
                <a:latin typeface="Lucida Console" panose="020B0609040504020204" pitchFamily="49" charset="0"/>
              </a:rPr>
              <a:t>    </a:t>
            </a:r>
            <a:r>
              <a:rPr lang="en-US" sz="1600" dirty="0" err="1">
                <a:latin typeface="Lucida Console" panose="020B0609040504020204" pitchFamily="49" charset="0"/>
              </a:rPr>
              <a:t>segment.color</a:t>
            </a:r>
            <a:r>
              <a:rPr lang="en-US" sz="1600" dirty="0">
                <a:latin typeface="Lucida Console" panose="020B0609040504020204" pitchFamily="49" charset="0"/>
              </a:rPr>
              <a:t>("white")</a:t>
            </a:r>
          </a:p>
          <a:p>
            <a:pPr marL="0" indent="0">
              <a:buNone/>
            </a:pPr>
            <a:r>
              <a:rPr lang="en-US" sz="1600" dirty="0">
                <a:latin typeface="Lucida Console" panose="020B0609040504020204" pitchFamily="49" charset="0"/>
              </a:rPr>
              <a:t>    </a:t>
            </a:r>
            <a:r>
              <a:rPr lang="en-US" sz="1600" dirty="0" err="1">
                <a:latin typeface="Lucida Console" panose="020B0609040504020204" pitchFamily="49" charset="0"/>
              </a:rPr>
              <a:t>segment.penup</a:t>
            </a:r>
            <a:r>
              <a:rPr lang="en-US" sz="1600" dirty="0">
                <a:latin typeface="Lucida Console" panose="020B0609040504020204" pitchFamily="49" charset="0"/>
              </a:rPr>
              <a:t>()</a:t>
            </a:r>
          </a:p>
          <a:p>
            <a:pPr marL="0" indent="0">
              <a:buNone/>
            </a:pPr>
            <a:r>
              <a:rPr lang="en-US" sz="1600" dirty="0">
                <a:latin typeface="Lucida Console" panose="020B0609040504020204" pitchFamily="49" charset="0"/>
              </a:rPr>
              <a:t>    </a:t>
            </a:r>
            <a:r>
              <a:rPr lang="en-US" sz="1600" dirty="0" err="1">
                <a:latin typeface="Lucida Console" panose="020B0609040504020204" pitchFamily="49" charset="0"/>
              </a:rPr>
              <a:t>segment.goto</a:t>
            </a:r>
            <a:r>
              <a:rPr lang="en-US" sz="1600" dirty="0">
                <a:latin typeface="Lucida Console" panose="020B0609040504020204" pitchFamily="49" charset="0"/>
              </a:rPr>
              <a:t>(pos)</a:t>
            </a:r>
          </a:p>
          <a:p>
            <a:pPr marL="0" indent="0">
              <a:buNone/>
            </a:pPr>
            <a:r>
              <a:rPr lang="en-US" sz="1600" dirty="0">
                <a:latin typeface="Lucida Console" panose="020B0609040504020204" pitchFamily="49" charset="0"/>
              </a:rPr>
              <a:t>    </a:t>
            </a:r>
            <a:r>
              <a:rPr lang="en-US" sz="1600" dirty="0" err="1">
                <a:latin typeface="Lucida Console" panose="020B0609040504020204" pitchFamily="49" charset="0"/>
              </a:rPr>
              <a:t>segments.append</a:t>
            </a:r>
            <a:r>
              <a:rPr lang="en-US" sz="1600" dirty="0">
                <a:latin typeface="Lucida Console" panose="020B0609040504020204" pitchFamily="49" charset="0"/>
              </a:rPr>
              <a:t>(segment)</a:t>
            </a:r>
          </a:p>
          <a:p>
            <a:pPr marL="0" indent="0">
              <a:buNone/>
            </a:pPr>
            <a:r>
              <a:rPr lang="en-US" sz="1600" dirty="0" err="1">
                <a:highlight>
                  <a:srgbClr val="FFFF00"/>
                </a:highlight>
                <a:latin typeface="Lucida Console" panose="020B0609040504020204" pitchFamily="49" charset="0"/>
              </a:rPr>
              <a:t>s.update</a:t>
            </a:r>
            <a:r>
              <a:rPr lang="en-US" sz="1600" dirty="0">
                <a:highlight>
                  <a:srgbClr val="FFFF00"/>
                </a:highlight>
                <a:latin typeface="Lucida Console" panose="020B0609040504020204" pitchFamily="49" charset="0"/>
              </a:rPr>
              <a:t>()</a:t>
            </a:r>
          </a:p>
          <a:p>
            <a:pPr marL="0" indent="0">
              <a:buNone/>
            </a:pPr>
            <a:endParaRPr lang="en-US" sz="1600" dirty="0">
              <a:latin typeface="Lucida Console" panose="020B0609040504020204" pitchFamily="49" charset="0"/>
            </a:endParaRPr>
          </a:p>
          <a:p>
            <a:pPr marL="0" indent="0">
              <a:buNone/>
            </a:pPr>
            <a:r>
              <a:rPr lang="en-US" sz="1600" dirty="0" err="1">
                <a:latin typeface="Lucida Console" panose="020B0609040504020204" pitchFamily="49" charset="0"/>
              </a:rPr>
              <a:t>game_is_active</a:t>
            </a:r>
            <a:r>
              <a:rPr lang="en-US" sz="1600" dirty="0">
                <a:latin typeface="Lucida Console" panose="020B0609040504020204" pitchFamily="49" charset="0"/>
              </a:rPr>
              <a:t> = True</a:t>
            </a:r>
          </a:p>
          <a:p>
            <a:pPr marL="0" indent="0">
              <a:buNone/>
            </a:pPr>
            <a:r>
              <a:rPr lang="en-US" sz="1600" dirty="0">
                <a:latin typeface="Lucida Console" panose="020B0609040504020204" pitchFamily="49" charset="0"/>
              </a:rPr>
              <a:t>while </a:t>
            </a:r>
            <a:r>
              <a:rPr lang="en-US" sz="1600" dirty="0" err="1">
                <a:latin typeface="Lucida Console" panose="020B0609040504020204" pitchFamily="49" charset="0"/>
              </a:rPr>
              <a:t>game_is_active</a:t>
            </a:r>
            <a:r>
              <a:rPr lang="en-US" sz="1600" dirty="0">
                <a:latin typeface="Lucida Console" panose="020B0609040504020204" pitchFamily="49" charset="0"/>
              </a:rPr>
              <a:t>:</a:t>
            </a:r>
          </a:p>
          <a:p>
            <a:pPr marL="0" indent="0">
              <a:buNone/>
            </a:pPr>
            <a:r>
              <a:rPr lang="en-US" sz="1600" dirty="0">
                <a:latin typeface="Lucida Console" panose="020B0609040504020204" pitchFamily="49" charset="0"/>
              </a:rPr>
              <a:t>    </a:t>
            </a:r>
            <a:r>
              <a:rPr lang="en-US" sz="1600" dirty="0" err="1">
                <a:highlight>
                  <a:srgbClr val="FFFF00"/>
                </a:highlight>
                <a:latin typeface="Lucida Console" panose="020B0609040504020204" pitchFamily="49" charset="0"/>
              </a:rPr>
              <a:t>s.update</a:t>
            </a:r>
            <a:r>
              <a:rPr lang="en-US" sz="1600" dirty="0">
                <a:highlight>
                  <a:srgbClr val="FFFF00"/>
                </a:highlight>
                <a:latin typeface="Lucida Console" panose="020B0609040504020204" pitchFamily="49" charset="0"/>
              </a:rPr>
              <a:t>()</a:t>
            </a:r>
          </a:p>
          <a:p>
            <a:pPr marL="0" indent="0">
              <a:buNone/>
            </a:pPr>
            <a:r>
              <a:rPr lang="en-US" sz="1600" dirty="0">
                <a:latin typeface="Lucida Console" panose="020B0609040504020204" pitchFamily="49" charset="0"/>
              </a:rPr>
              <a:t>    </a:t>
            </a:r>
            <a:r>
              <a:rPr lang="en-US" sz="1600" dirty="0" err="1">
                <a:latin typeface="Lucida Console" panose="020B0609040504020204" pitchFamily="49" charset="0"/>
              </a:rPr>
              <a:t>time.sleep</a:t>
            </a:r>
            <a:r>
              <a:rPr lang="en-US" sz="1600" dirty="0">
                <a:latin typeface="Lucida Console" panose="020B0609040504020204" pitchFamily="49" charset="0"/>
              </a:rPr>
              <a:t>(0.1)</a:t>
            </a:r>
          </a:p>
          <a:p>
            <a:pPr marL="0" indent="0">
              <a:buNone/>
            </a:pPr>
            <a:r>
              <a:rPr lang="en-US" sz="1600" dirty="0">
                <a:latin typeface="Lucida Console" panose="020B0609040504020204" pitchFamily="49" charset="0"/>
              </a:rPr>
              <a:t>    </a:t>
            </a:r>
          </a:p>
          <a:p>
            <a:pPr marL="0" indent="0">
              <a:buNone/>
            </a:pPr>
            <a:r>
              <a:rPr lang="en-US" sz="1600" dirty="0">
                <a:latin typeface="Lucida Console" panose="020B0609040504020204" pitchFamily="49" charset="0"/>
              </a:rPr>
              <a:t>    for seg in segments:</a:t>
            </a:r>
          </a:p>
          <a:p>
            <a:pPr marL="0" indent="0">
              <a:buNone/>
            </a:pPr>
            <a:r>
              <a:rPr lang="en-US" sz="1600" dirty="0">
                <a:latin typeface="Lucida Console" panose="020B0609040504020204" pitchFamily="49" charset="0"/>
              </a:rPr>
              <a:t>        </a:t>
            </a:r>
            <a:r>
              <a:rPr lang="en-US" sz="1600" dirty="0" err="1">
                <a:latin typeface="Lucida Console" panose="020B0609040504020204" pitchFamily="49" charset="0"/>
              </a:rPr>
              <a:t>seg.forward</a:t>
            </a:r>
            <a:r>
              <a:rPr lang="en-US" sz="1600" dirty="0">
                <a:latin typeface="Lucida Console" panose="020B0609040504020204" pitchFamily="49" charset="0"/>
              </a:rPr>
              <a:t>(20)</a:t>
            </a:r>
          </a:p>
          <a:p>
            <a:pPr marL="0" indent="0">
              <a:buNone/>
            </a:pPr>
            <a:endParaRPr lang="en-US" sz="1600" dirty="0">
              <a:latin typeface="Lucida Console" panose="020B0609040504020204" pitchFamily="49" charset="0"/>
            </a:endParaRPr>
          </a:p>
          <a:p>
            <a:pPr marL="0" indent="0">
              <a:buNone/>
            </a:pPr>
            <a:r>
              <a:rPr lang="en-US" sz="1600" dirty="0" err="1">
                <a:latin typeface="Lucida Console" panose="020B0609040504020204" pitchFamily="49" charset="0"/>
              </a:rPr>
              <a:t>s.exitonclick</a:t>
            </a:r>
            <a:r>
              <a:rPr lang="en-US" sz="1600" dirty="0">
                <a:latin typeface="Lucida Console" panose="020B0609040504020204" pitchFamily="49" charset="0"/>
              </a:rPr>
              <a:t>()</a:t>
            </a:r>
          </a:p>
        </p:txBody>
      </p:sp>
    </p:spTree>
    <p:extLst>
      <p:ext uri="{BB962C8B-B14F-4D97-AF65-F5344CB8AC3E}">
        <p14:creationId xmlns:p14="http://schemas.microsoft.com/office/powerpoint/2010/main" val="3880203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1618</Words>
  <Application>Microsoft Office PowerPoint</Application>
  <PresentationFormat>Widescreen</PresentationFormat>
  <Paragraphs>156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Lucida Console</vt:lpstr>
      <vt:lpstr>Office Theme</vt:lpstr>
      <vt:lpstr>Python! Day 14</vt:lpstr>
      <vt:lpstr>Multi-Day Project: Snake Game</vt:lpstr>
      <vt:lpstr>Snake Game Steps</vt:lpstr>
      <vt:lpstr>Setting Up the Screen</vt:lpstr>
      <vt:lpstr>Create a Snake Body</vt:lpstr>
      <vt:lpstr>Move the Snake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Making a Snake Object</vt:lpstr>
      <vt:lpstr>Init Function</vt:lpstr>
      <vt:lpstr>PowerPoint Presentation</vt:lpstr>
      <vt:lpstr>Class Inheritance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Day 14</dc:title>
  <dc:creator>Tavishi Bhatia</dc:creator>
  <cp:lastModifiedBy>Tavishi Bhatia</cp:lastModifiedBy>
  <cp:revision>1</cp:revision>
  <dcterms:created xsi:type="dcterms:W3CDTF">2024-05-08T01:08:13Z</dcterms:created>
  <dcterms:modified xsi:type="dcterms:W3CDTF">2024-05-08T01:08:26Z</dcterms:modified>
</cp:coreProperties>
</file>