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3" r:id="rId2"/>
    <p:sldId id="489" r:id="rId3"/>
    <p:sldId id="490" r:id="rId4"/>
    <p:sldId id="491" r:id="rId5"/>
    <p:sldId id="492" r:id="rId6"/>
    <p:sldId id="493" r:id="rId7"/>
    <p:sldId id="494" r:id="rId8"/>
    <p:sldId id="495" r:id="rId9"/>
    <p:sldId id="496" r:id="rId10"/>
    <p:sldId id="497" r:id="rId11"/>
    <p:sldId id="498" r:id="rId12"/>
    <p:sldId id="499" r:id="rId13"/>
    <p:sldId id="500" r:id="rId14"/>
    <p:sldId id="501" r:id="rId15"/>
    <p:sldId id="50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1" d="100"/>
          <a:sy n="101" d="100"/>
        </p:scale>
        <p:origin x="124"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12D0-0760-B771-5501-E2D0EFBB53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E4A09A-1E1E-7B72-0ACB-83F1FB4BC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A7552C-8F99-B11E-058C-FDED81504564}"/>
              </a:ext>
            </a:extLst>
          </p:cNvPr>
          <p:cNvSpPr>
            <a:spLocks noGrp="1"/>
          </p:cNvSpPr>
          <p:nvPr>
            <p:ph type="dt" sz="half" idx="10"/>
          </p:nvPr>
        </p:nvSpPr>
        <p:spPr/>
        <p:txBody>
          <a:bodyPr/>
          <a:lstStyle/>
          <a:p>
            <a:fld id="{6122D77D-FB9A-450F-B1DD-D59BE2BE3D50}" type="datetimeFigureOut">
              <a:rPr lang="en-US" smtClean="0"/>
              <a:t>5/7/2024</a:t>
            </a:fld>
            <a:endParaRPr lang="en-US"/>
          </a:p>
        </p:txBody>
      </p:sp>
      <p:sp>
        <p:nvSpPr>
          <p:cNvPr id="5" name="Footer Placeholder 4">
            <a:extLst>
              <a:ext uri="{FF2B5EF4-FFF2-40B4-BE49-F238E27FC236}">
                <a16:creationId xmlns:a16="http://schemas.microsoft.com/office/drawing/2014/main" id="{A369B54B-A4AA-4D58-7F29-A823874DC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BC78D-58FD-0F69-38A3-B8E70AC54BAF}"/>
              </a:ext>
            </a:extLst>
          </p:cNvPr>
          <p:cNvSpPr>
            <a:spLocks noGrp="1"/>
          </p:cNvSpPr>
          <p:nvPr>
            <p:ph type="sldNum" sz="quarter" idx="12"/>
          </p:nvPr>
        </p:nvSpPr>
        <p:spPr/>
        <p:txBody>
          <a:bodyPr/>
          <a:lstStyle/>
          <a:p>
            <a:fld id="{15353651-56EF-4063-AE6D-E6FD329F505E}" type="slidenum">
              <a:rPr lang="en-US" smtClean="0"/>
              <a:t>‹#›</a:t>
            </a:fld>
            <a:endParaRPr lang="en-US"/>
          </a:p>
        </p:txBody>
      </p:sp>
    </p:spTree>
    <p:extLst>
      <p:ext uri="{BB962C8B-B14F-4D97-AF65-F5344CB8AC3E}">
        <p14:creationId xmlns:p14="http://schemas.microsoft.com/office/powerpoint/2010/main" val="217023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CC2F-ED06-E295-238F-6B519669EA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C3283-668C-ED21-26BC-CE8C32E841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C4EC5-F8A6-F91D-BD1D-BF945A88D1A9}"/>
              </a:ext>
            </a:extLst>
          </p:cNvPr>
          <p:cNvSpPr>
            <a:spLocks noGrp="1"/>
          </p:cNvSpPr>
          <p:nvPr>
            <p:ph type="dt" sz="half" idx="10"/>
          </p:nvPr>
        </p:nvSpPr>
        <p:spPr/>
        <p:txBody>
          <a:bodyPr/>
          <a:lstStyle/>
          <a:p>
            <a:fld id="{6122D77D-FB9A-450F-B1DD-D59BE2BE3D50}" type="datetimeFigureOut">
              <a:rPr lang="en-US" smtClean="0"/>
              <a:t>5/7/2024</a:t>
            </a:fld>
            <a:endParaRPr lang="en-US"/>
          </a:p>
        </p:txBody>
      </p:sp>
      <p:sp>
        <p:nvSpPr>
          <p:cNvPr id="5" name="Footer Placeholder 4">
            <a:extLst>
              <a:ext uri="{FF2B5EF4-FFF2-40B4-BE49-F238E27FC236}">
                <a16:creationId xmlns:a16="http://schemas.microsoft.com/office/drawing/2014/main" id="{4B1141BC-D27B-A073-35C3-D76980D87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B5407-4A37-2AE0-9319-2DC24CD1B503}"/>
              </a:ext>
            </a:extLst>
          </p:cNvPr>
          <p:cNvSpPr>
            <a:spLocks noGrp="1"/>
          </p:cNvSpPr>
          <p:nvPr>
            <p:ph type="sldNum" sz="quarter" idx="12"/>
          </p:nvPr>
        </p:nvSpPr>
        <p:spPr/>
        <p:txBody>
          <a:bodyPr/>
          <a:lstStyle/>
          <a:p>
            <a:fld id="{15353651-56EF-4063-AE6D-E6FD329F505E}" type="slidenum">
              <a:rPr lang="en-US" smtClean="0"/>
              <a:t>‹#›</a:t>
            </a:fld>
            <a:endParaRPr lang="en-US"/>
          </a:p>
        </p:txBody>
      </p:sp>
    </p:spTree>
    <p:extLst>
      <p:ext uri="{BB962C8B-B14F-4D97-AF65-F5344CB8AC3E}">
        <p14:creationId xmlns:p14="http://schemas.microsoft.com/office/powerpoint/2010/main" val="4569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66BA3A-FCC8-CD32-EA61-7DDA7B4A1A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1D7B26-A98D-53DC-B1A7-5B822438ED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8223B-BA94-C142-9C3D-51E54163C819}"/>
              </a:ext>
            </a:extLst>
          </p:cNvPr>
          <p:cNvSpPr>
            <a:spLocks noGrp="1"/>
          </p:cNvSpPr>
          <p:nvPr>
            <p:ph type="dt" sz="half" idx="10"/>
          </p:nvPr>
        </p:nvSpPr>
        <p:spPr/>
        <p:txBody>
          <a:bodyPr/>
          <a:lstStyle/>
          <a:p>
            <a:fld id="{6122D77D-FB9A-450F-B1DD-D59BE2BE3D50}" type="datetimeFigureOut">
              <a:rPr lang="en-US" smtClean="0"/>
              <a:t>5/7/2024</a:t>
            </a:fld>
            <a:endParaRPr lang="en-US"/>
          </a:p>
        </p:txBody>
      </p:sp>
      <p:sp>
        <p:nvSpPr>
          <p:cNvPr id="5" name="Footer Placeholder 4">
            <a:extLst>
              <a:ext uri="{FF2B5EF4-FFF2-40B4-BE49-F238E27FC236}">
                <a16:creationId xmlns:a16="http://schemas.microsoft.com/office/drawing/2014/main" id="{F4A40DFE-6BDB-D69A-A24A-77770386A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7CDD2-709E-BFDB-C777-0E8E335422E5}"/>
              </a:ext>
            </a:extLst>
          </p:cNvPr>
          <p:cNvSpPr>
            <a:spLocks noGrp="1"/>
          </p:cNvSpPr>
          <p:nvPr>
            <p:ph type="sldNum" sz="quarter" idx="12"/>
          </p:nvPr>
        </p:nvSpPr>
        <p:spPr/>
        <p:txBody>
          <a:bodyPr/>
          <a:lstStyle/>
          <a:p>
            <a:fld id="{15353651-56EF-4063-AE6D-E6FD329F505E}" type="slidenum">
              <a:rPr lang="en-US" smtClean="0"/>
              <a:t>‹#›</a:t>
            </a:fld>
            <a:endParaRPr lang="en-US"/>
          </a:p>
        </p:txBody>
      </p:sp>
    </p:spTree>
    <p:extLst>
      <p:ext uri="{BB962C8B-B14F-4D97-AF65-F5344CB8AC3E}">
        <p14:creationId xmlns:p14="http://schemas.microsoft.com/office/powerpoint/2010/main" val="128724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42DF-316B-6E97-4B3A-BDC30776F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BCC45-3B06-D488-ABA7-0953AAFE2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030AA-A417-97CC-7227-E576DF57126D}"/>
              </a:ext>
            </a:extLst>
          </p:cNvPr>
          <p:cNvSpPr>
            <a:spLocks noGrp="1"/>
          </p:cNvSpPr>
          <p:nvPr>
            <p:ph type="dt" sz="half" idx="10"/>
          </p:nvPr>
        </p:nvSpPr>
        <p:spPr/>
        <p:txBody>
          <a:bodyPr/>
          <a:lstStyle/>
          <a:p>
            <a:fld id="{6122D77D-FB9A-450F-B1DD-D59BE2BE3D50}" type="datetimeFigureOut">
              <a:rPr lang="en-US" smtClean="0"/>
              <a:t>5/7/2024</a:t>
            </a:fld>
            <a:endParaRPr lang="en-US"/>
          </a:p>
        </p:txBody>
      </p:sp>
      <p:sp>
        <p:nvSpPr>
          <p:cNvPr id="5" name="Footer Placeholder 4">
            <a:extLst>
              <a:ext uri="{FF2B5EF4-FFF2-40B4-BE49-F238E27FC236}">
                <a16:creationId xmlns:a16="http://schemas.microsoft.com/office/drawing/2014/main" id="{758E5731-5C8C-73C0-58C5-6E397B125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AE2D5-FC15-EF19-974D-189ED5D659A5}"/>
              </a:ext>
            </a:extLst>
          </p:cNvPr>
          <p:cNvSpPr>
            <a:spLocks noGrp="1"/>
          </p:cNvSpPr>
          <p:nvPr>
            <p:ph type="sldNum" sz="quarter" idx="12"/>
          </p:nvPr>
        </p:nvSpPr>
        <p:spPr/>
        <p:txBody>
          <a:bodyPr/>
          <a:lstStyle/>
          <a:p>
            <a:fld id="{15353651-56EF-4063-AE6D-E6FD329F505E}" type="slidenum">
              <a:rPr lang="en-US" smtClean="0"/>
              <a:t>‹#›</a:t>
            </a:fld>
            <a:endParaRPr lang="en-US"/>
          </a:p>
        </p:txBody>
      </p:sp>
    </p:spTree>
    <p:extLst>
      <p:ext uri="{BB962C8B-B14F-4D97-AF65-F5344CB8AC3E}">
        <p14:creationId xmlns:p14="http://schemas.microsoft.com/office/powerpoint/2010/main" val="308209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AD1E-1FD8-FED5-0B94-223D2C20E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00636C-6B09-1AF9-98D2-CE0711E7F4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A372F9-DE30-ED4B-7C46-F424391BE7E0}"/>
              </a:ext>
            </a:extLst>
          </p:cNvPr>
          <p:cNvSpPr>
            <a:spLocks noGrp="1"/>
          </p:cNvSpPr>
          <p:nvPr>
            <p:ph type="dt" sz="half" idx="10"/>
          </p:nvPr>
        </p:nvSpPr>
        <p:spPr/>
        <p:txBody>
          <a:bodyPr/>
          <a:lstStyle/>
          <a:p>
            <a:fld id="{6122D77D-FB9A-450F-B1DD-D59BE2BE3D50}" type="datetimeFigureOut">
              <a:rPr lang="en-US" smtClean="0"/>
              <a:t>5/7/2024</a:t>
            </a:fld>
            <a:endParaRPr lang="en-US"/>
          </a:p>
        </p:txBody>
      </p:sp>
      <p:sp>
        <p:nvSpPr>
          <p:cNvPr id="5" name="Footer Placeholder 4">
            <a:extLst>
              <a:ext uri="{FF2B5EF4-FFF2-40B4-BE49-F238E27FC236}">
                <a16:creationId xmlns:a16="http://schemas.microsoft.com/office/drawing/2014/main" id="{1BFA7C25-8DDA-C8D9-80F5-D1B6739D6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299DB-BD59-B5AC-5A9E-46A8487185C7}"/>
              </a:ext>
            </a:extLst>
          </p:cNvPr>
          <p:cNvSpPr>
            <a:spLocks noGrp="1"/>
          </p:cNvSpPr>
          <p:nvPr>
            <p:ph type="sldNum" sz="quarter" idx="12"/>
          </p:nvPr>
        </p:nvSpPr>
        <p:spPr/>
        <p:txBody>
          <a:bodyPr/>
          <a:lstStyle/>
          <a:p>
            <a:fld id="{15353651-56EF-4063-AE6D-E6FD329F505E}" type="slidenum">
              <a:rPr lang="en-US" smtClean="0"/>
              <a:t>‹#›</a:t>
            </a:fld>
            <a:endParaRPr lang="en-US"/>
          </a:p>
        </p:txBody>
      </p:sp>
    </p:spTree>
    <p:extLst>
      <p:ext uri="{BB962C8B-B14F-4D97-AF65-F5344CB8AC3E}">
        <p14:creationId xmlns:p14="http://schemas.microsoft.com/office/powerpoint/2010/main" val="311876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228C-0C45-D121-52F7-F9E797FAE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C50AD-29D1-8F38-1709-3D05E61AF5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174BCE-2515-6176-5226-DD7CB867A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4CBB26-BF26-70A6-9EF7-1052B16C3CB0}"/>
              </a:ext>
            </a:extLst>
          </p:cNvPr>
          <p:cNvSpPr>
            <a:spLocks noGrp="1"/>
          </p:cNvSpPr>
          <p:nvPr>
            <p:ph type="dt" sz="half" idx="10"/>
          </p:nvPr>
        </p:nvSpPr>
        <p:spPr/>
        <p:txBody>
          <a:bodyPr/>
          <a:lstStyle/>
          <a:p>
            <a:fld id="{6122D77D-FB9A-450F-B1DD-D59BE2BE3D50}" type="datetimeFigureOut">
              <a:rPr lang="en-US" smtClean="0"/>
              <a:t>5/7/2024</a:t>
            </a:fld>
            <a:endParaRPr lang="en-US"/>
          </a:p>
        </p:txBody>
      </p:sp>
      <p:sp>
        <p:nvSpPr>
          <p:cNvPr id="6" name="Footer Placeholder 5">
            <a:extLst>
              <a:ext uri="{FF2B5EF4-FFF2-40B4-BE49-F238E27FC236}">
                <a16:creationId xmlns:a16="http://schemas.microsoft.com/office/drawing/2014/main" id="{14D3B85B-5A09-0DF1-E0AD-3A94D660A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A7FA2-E091-34A8-A1D4-2FDE2E922D97}"/>
              </a:ext>
            </a:extLst>
          </p:cNvPr>
          <p:cNvSpPr>
            <a:spLocks noGrp="1"/>
          </p:cNvSpPr>
          <p:nvPr>
            <p:ph type="sldNum" sz="quarter" idx="12"/>
          </p:nvPr>
        </p:nvSpPr>
        <p:spPr/>
        <p:txBody>
          <a:bodyPr/>
          <a:lstStyle/>
          <a:p>
            <a:fld id="{15353651-56EF-4063-AE6D-E6FD329F505E}" type="slidenum">
              <a:rPr lang="en-US" smtClean="0"/>
              <a:t>‹#›</a:t>
            </a:fld>
            <a:endParaRPr lang="en-US"/>
          </a:p>
        </p:txBody>
      </p:sp>
    </p:spTree>
    <p:extLst>
      <p:ext uri="{BB962C8B-B14F-4D97-AF65-F5344CB8AC3E}">
        <p14:creationId xmlns:p14="http://schemas.microsoft.com/office/powerpoint/2010/main" val="261612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F9F8B-0708-CA53-B537-2D694F464E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47E84-2560-7E1F-543C-00672B2904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F131E2-84BF-C0F0-9BC2-6FEB224130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E9CF21-0AD8-A5FC-206A-6400CF684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671D9C-161D-A62D-7011-EF92967004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AE7A47-87D4-0CD1-5C37-C4D14527EC37}"/>
              </a:ext>
            </a:extLst>
          </p:cNvPr>
          <p:cNvSpPr>
            <a:spLocks noGrp="1"/>
          </p:cNvSpPr>
          <p:nvPr>
            <p:ph type="dt" sz="half" idx="10"/>
          </p:nvPr>
        </p:nvSpPr>
        <p:spPr/>
        <p:txBody>
          <a:bodyPr/>
          <a:lstStyle/>
          <a:p>
            <a:fld id="{6122D77D-FB9A-450F-B1DD-D59BE2BE3D50}" type="datetimeFigureOut">
              <a:rPr lang="en-US" smtClean="0"/>
              <a:t>5/7/2024</a:t>
            </a:fld>
            <a:endParaRPr lang="en-US"/>
          </a:p>
        </p:txBody>
      </p:sp>
      <p:sp>
        <p:nvSpPr>
          <p:cNvPr id="8" name="Footer Placeholder 7">
            <a:extLst>
              <a:ext uri="{FF2B5EF4-FFF2-40B4-BE49-F238E27FC236}">
                <a16:creationId xmlns:a16="http://schemas.microsoft.com/office/drawing/2014/main" id="{1D9FB12A-5392-AC63-41D8-E75D0B7A69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242735-5EDC-A400-57E0-F93283A80811}"/>
              </a:ext>
            </a:extLst>
          </p:cNvPr>
          <p:cNvSpPr>
            <a:spLocks noGrp="1"/>
          </p:cNvSpPr>
          <p:nvPr>
            <p:ph type="sldNum" sz="quarter" idx="12"/>
          </p:nvPr>
        </p:nvSpPr>
        <p:spPr/>
        <p:txBody>
          <a:bodyPr/>
          <a:lstStyle/>
          <a:p>
            <a:fld id="{15353651-56EF-4063-AE6D-E6FD329F505E}" type="slidenum">
              <a:rPr lang="en-US" smtClean="0"/>
              <a:t>‹#›</a:t>
            </a:fld>
            <a:endParaRPr lang="en-US"/>
          </a:p>
        </p:txBody>
      </p:sp>
    </p:spTree>
    <p:extLst>
      <p:ext uri="{BB962C8B-B14F-4D97-AF65-F5344CB8AC3E}">
        <p14:creationId xmlns:p14="http://schemas.microsoft.com/office/powerpoint/2010/main" val="266971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B347-DE67-1ACA-3495-91CC142452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82188-0E86-54C8-9763-D7BF080BC9CF}"/>
              </a:ext>
            </a:extLst>
          </p:cNvPr>
          <p:cNvSpPr>
            <a:spLocks noGrp="1"/>
          </p:cNvSpPr>
          <p:nvPr>
            <p:ph type="dt" sz="half" idx="10"/>
          </p:nvPr>
        </p:nvSpPr>
        <p:spPr/>
        <p:txBody>
          <a:bodyPr/>
          <a:lstStyle/>
          <a:p>
            <a:fld id="{6122D77D-FB9A-450F-B1DD-D59BE2BE3D50}" type="datetimeFigureOut">
              <a:rPr lang="en-US" smtClean="0"/>
              <a:t>5/7/2024</a:t>
            </a:fld>
            <a:endParaRPr lang="en-US"/>
          </a:p>
        </p:txBody>
      </p:sp>
      <p:sp>
        <p:nvSpPr>
          <p:cNvPr id="4" name="Footer Placeholder 3">
            <a:extLst>
              <a:ext uri="{FF2B5EF4-FFF2-40B4-BE49-F238E27FC236}">
                <a16:creationId xmlns:a16="http://schemas.microsoft.com/office/drawing/2014/main" id="{5CADD614-8128-1541-1C83-17E112D19D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63AD36-B66A-7728-2A40-F8A5A2800E2A}"/>
              </a:ext>
            </a:extLst>
          </p:cNvPr>
          <p:cNvSpPr>
            <a:spLocks noGrp="1"/>
          </p:cNvSpPr>
          <p:nvPr>
            <p:ph type="sldNum" sz="quarter" idx="12"/>
          </p:nvPr>
        </p:nvSpPr>
        <p:spPr/>
        <p:txBody>
          <a:bodyPr/>
          <a:lstStyle/>
          <a:p>
            <a:fld id="{15353651-56EF-4063-AE6D-E6FD329F505E}" type="slidenum">
              <a:rPr lang="en-US" smtClean="0"/>
              <a:t>‹#›</a:t>
            </a:fld>
            <a:endParaRPr lang="en-US"/>
          </a:p>
        </p:txBody>
      </p:sp>
    </p:spTree>
    <p:extLst>
      <p:ext uri="{BB962C8B-B14F-4D97-AF65-F5344CB8AC3E}">
        <p14:creationId xmlns:p14="http://schemas.microsoft.com/office/powerpoint/2010/main" val="3997462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2F27A-CCE0-9566-EBC6-9CF1943168F4}"/>
              </a:ext>
            </a:extLst>
          </p:cNvPr>
          <p:cNvSpPr>
            <a:spLocks noGrp="1"/>
          </p:cNvSpPr>
          <p:nvPr>
            <p:ph type="dt" sz="half" idx="10"/>
          </p:nvPr>
        </p:nvSpPr>
        <p:spPr/>
        <p:txBody>
          <a:bodyPr/>
          <a:lstStyle/>
          <a:p>
            <a:fld id="{6122D77D-FB9A-450F-B1DD-D59BE2BE3D50}" type="datetimeFigureOut">
              <a:rPr lang="en-US" smtClean="0"/>
              <a:t>5/7/2024</a:t>
            </a:fld>
            <a:endParaRPr lang="en-US"/>
          </a:p>
        </p:txBody>
      </p:sp>
      <p:sp>
        <p:nvSpPr>
          <p:cNvPr id="3" name="Footer Placeholder 2">
            <a:extLst>
              <a:ext uri="{FF2B5EF4-FFF2-40B4-BE49-F238E27FC236}">
                <a16:creationId xmlns:a16="http://schemas.microsoft.com/office/drawing/2014/main" id="{891D4A20-EC6F-530B-349F-05B96849F4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4EADA0-0748-C72D-1A61-F166507AC4A1}"/>
              </a:ext>
            </a:extLst>
          </p:cNvPr>
          <p:cNvSpPr>
            <a:spLocks noGrp="1"/>
          </p:cNvSpPr>
          <p:nvPr>
            <p:ph type="sldNum" sz="quarter" idx="12"/>
          </p:nvPr>
        </p:nvSpPr>
        <p:spPr/>
        <p:txBody>
          <a:bodyPr/>
          <a:lstStyle/>
          <a:p>
            <a:fld id="{15353651-56EF-4063-AE6D-E6FD329F505E}" type="slidenum">
              <a:rPr lang="en-US" smtClean="0"/>
              <a:t>‹#›</a:t>
            </a:fld>
            <a:endParaRPr lang="en-US"/>
          </a:p>
        </p:txBody>
      </p:sp>
    </p:spTree>
    <p:extLst>
      <p:ext uri="{BB962C8B-B14F-4D97-AF65-F5344CB8AC3E}">
        <p14:creationId xmlns:p14="http://schemas.microsoft.com/office/powerpoint/2010/main" val="275243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642D-AD07-1B03-AAE8-368728B91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EC86DB-1CDE-9EB5-C213-42C66801A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BAA16F-3282-16E3-128C-0C42BB347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EE9E6-7BB8-32D7-7762-D22ADBD95C0B}"/>
              </a:ext>
            </a:extLst>
          </p:cNvPr>
          <p:cNvSpPr>
            <a:spLocks noGrp="1"/>
          </p:cNvSpPr>
          <p:nvPr>
            <p:ph type="dt" sz="half" idx="10"/>
          </p:nvPr>
        </p:nvSpPr>
        <p:spPr/>
        <p:txBody>
          <a:bodyPr/>
          <a:lstStyle/>
          <a:p>
            <a:fld id="{6122D77D-FB9A-450F-B1DD-D59BE2BE3D50}" type="datetimeFigureOut">
              <a:rPr lang="en-US" smtClean="0"/>
              <a:t>5/7/2024</a:t>
            </a:fld>
            <a:endParaRPr lang="en-US"/>
          </a:p>
        </p:txBody>
      </p:sp>
      <p:sp>
        <p:nvSpPr>
          <p:cNvPr id="6" name="Footer Placeholder 5">
            <a:extLst>
              <a:ext uri="{FF2B5EF4-FFF2-40B4-BE49-F238E27FC236}">
                <a16:creationId xmlns:a16="http://schemas.microsoft.com/office/drawing/2014/main" id="{BFAAD66C-8696-5F23-D160-4767C6692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09768-B1EF-C332-EB31-09510CA40D6A}"/>
              </a:ext>
            </a:extLst>
          </p:cNvPr>
          <p:cNvSpPr>
            <a:spLocks noGrp="1"/>
          </p:cNvSpPr>
          <p:nvPr>
            <p:ph type="sldNum" sz="quarter" idx="12"/>
          </p:nvPr>
        </p:nvSpPr>
        <p:spPr/>
        <p:txBody>
          <a:bodyPr/>
          <a:lstStyle/>
          <a:p>
            <a:fld id="{15353651-56EF-4063-AE6D-E6FD329F505E}" type="slidenum">
              <a:rPr lang="en-US" smtClean="0"/>
              <a:t>‹#›</a:t>
            </a:fld>
            <a:endParaRPr lang="en-US"/>
          </a:p>
        </p:txBody>
      </p:sp>
    </p:spTree>
    <p:extLst>
      <p:ext uri="{BB962C8B-B14F-4D97-AF65-F5344CB8AC3E}">
        <p14:creationId xmlns:p14="http://schemas.microsoft.com/office/powerpoint/2010/main" val="336339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4F88-0C8A-9A82-B2AC-B2EEC3818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2A9ACF-2503-FC96-226F-181D7FAC6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8150F-0798-5519-92C1-694C4CF25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8D1B26-0563-72C6-3D39-2FF00BCEB968}"/>
              </a:ext>
            </a:extLst>
          </p:cNvPr>
          <p:cNvSpPr>
            <a:spLocks noGrp="1"/>
          </p:cNvSpPr>
          <p:nvPr>
            <p:ph type="dt" sz="half" idx="10"/>
          </p:nvPr>
        </p:nvSpPr>
        <p:spPr/>
        <p:txBody>
          <a:bodyPr/>
          <a:lstStyle/>
          <a:p>
            <a:fld id="{6122D77D-FB9A-450F-B1DD-D59BE2BE3D50}" type="datetimeFigureOut">
              <a:rPr lang="en-US" smtClean="0"/>
              <a:t>5/7/2024</a:t>
            </a:fld>
            <a:endParaRPr lang="en-US"/>
          </a:p>
        </p:txBody>
      </p:sp>
      <p:sp>
        <p:nvSpPr>
          <p:cNvPr id="6" name="Footer Placeholder 5">
            <a:extLst>
              <a:ext uri="{FF2B5EF4-FFF2-40B4-BE49-F238E27FC236}">
                <a16:creationId xmlns:a16="http://schemas.microsoft.com/office/drawing/2014/main" id="{C169BEA4-08BA-B451-9733-555BBBCC3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3686B-38B7-F041-B6D7-DC05468D36FB}"/>
              </a:ext>
            </a:extLst>
          </p:cNvPr>
          <p:cNvSpPr>
            <a:spLocks noGrp="1"/>
          </p:cNvSpPr>
          <p:nvPr>
            <p:ph type="sldNum" sz="quarter" idx="12"/>
          </p:nvPr>
        </p:nvSpPr>
        <p:spPr/>
        <p:txBody>
          <a:bodyPr/>
          <a:lstStyle/>
          <a:p>
            <a:fld id="{15353651-56EF-4063-AE6D-E6FD329F505E}" type="slidenum">
              <a:rPr lang="en-US" smtClean="0"/>
              <a:t>‹#›</a:t>
            </a:fld>
            <a:endParaRPr lang="en-US"/>
          </a:p>
        </p:txBody>
      </p:sp>
    </p:spTree>
    <p:extLst>
      <p:ext uri="{BB962C8B-B14F-4D97-AF65-F5344CB8AC3E}">
        <p14:creationId xmlns:p14="http://schemas.microsoft.com/office/powerpoint/2010/main" val="356739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A3BF38-5B3D-BE44-4A23-4477B29C3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96EEFC-1DC3-ABB8-B4DB-F27B7FF71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2901-A904-2BA2-9BA8-1D4B57118D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22D77D-FB9A-450F-B1DD-D59BE2BE3D50}" type="datetimeFigureOut">
              <a:rPr lang="en-US" smtClean="0"/>
              <a:t>5/7/2024</a:t>
            </a:fld>
            <a:endParaRPr lang="en-US"/>
          </a:p>
        </p:txBody>
      </p:sp>
      <p:sp>
        <p:nvSpPr>
          <p:cNvPr id="5" name="Footer Placeholder 4">
            <a:extLst>
              <a:ext uri="{FF2B5EF4-FFF2-40B4-BE49-F238E27FC236}">
                <a16:creationId xmlns:a16="http://schemas.microsoft.com/office/drawing/2014/main" id="{8ACBCBFC-56F4-F435-BB43-788B5B6A1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180CCD9-40CF-E77D-4847-CC88F30C9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353651-56EF-4063-AE6D-E6FD329F505E}" type="slidenum">
              <a:rPr lang="en-US" smtClean="0"/>
              <a:t>‹#›</a:t>
            </a:fld>
            <a:endParaRPr lang="en-US"/>
          </a:p>
        </p:txBody>
      </p:sp>
    </p:spTree>
    <p:extLst>
      <p:ext uri="{BB962C8B-B14F-4D97-AF65-F5344CB8AC3E}">
        <p14:creationId xmlns:p14="http://schemas.microsoft.com/office/powerpoint/2010/main" val="2412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6C25-5FAE-20E8-C863-224EA68731D8}"/>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Python! Day 15!</a:t>
            </a:r>
          </a:p>
        </p:txBody>
      </p:sp>
      <p:sp>
        <p:nvSpPr>
          <p:cNvPr id="3" name="Content Placeholder 2">
            <a:extLst>
              <a:ext uri="{FF2B5EF4-FFF2-40B4-BE49-F238E27FC236}">
                <a16:creationId xmlns:a16="http://schemas.microsoft.com/office/drawing/2014/main" id="{0C280E40-9A83-2B35-11D1-09ACE683F1B7}"/>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a:solidFill>
                  <a:schemeClr val="tx1"/>
                </a:solidFill>
                <a:latin typeface="+mn-lt"/>
                <a:ea typeface="+mn-ea"/>
                <a:cs typeface="+mn-cs"/>
              </a:rPr>
              <a:t>Continue the snake game</a:t>
            </a:r>
          </a:p>
        </p:txBody>
      </p:sp>
    </p:spTree>
    <p:extLst>
      <p:ext uri="{BB962C8B-B14F-4D97-AF65-F5344CB8AC3E}">
        <p14:creationId xmlns:p14="http://schemas.microsoft.com/office/powerpoint/2010/main" val="290534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0510-E209-322F-1003-CF13C8BBA68D}"/>
              </a:ext>
            </a:extLst>
          </p:cNvPr>
          <p:cNvSpPr>
            <a:spLocks noGrp="1"/>
          </p:cNvSpPr>
          <p:nvPr>
            <p:ph type="title"/>
          </p:nvPr>
        </p:nvSpPr>
        <p:spPr>
          <a:xfrm>
            <a:off x="572493" y="238539"/>
            <a:ext cx="11018520" cy="1434415"/>
          </a:xfrm>
        </p:spPr>
        <p:txBody>
          <a:bodyPr anchor="b">
            <a:normAutofit/>
          </a:bodyPr>
          <a:lstStyle/>
          <a:p>
            <a:r>
              <a:rPr lang="en-US" sz="5000"/>
              <a:t>Writing “Game Over” with the Scoreboard</a:t>
            </a:r>
          </a:p>
        </p:txBody>
      </p:sp>
      <p:sp>
        <p:nvSpPr>
          <p:cNvPr id="3" name="Content Placeholder 2">
            <a:extLst>
              <a:ext uri="{FF2B5EF4-FFF2-40B4-BE49-F238E27FC236}">
                <a16:creationId xmlns:a16="http://schemas.microsoft.com/office/drawing/2014/main" id="{0A4A7F3B-675B-CEA1-05C2-CA2DD8815A1F}"/>
              </a:ext>
            </a:extLst>
          </p:cNvPr>
          <p:cNvSpPr>
            <a:spLocks noGrp="1"/>
          </p:cNvSpPr>
          <p:nvPr>
            <p:ph idx="1"/>
          </p:nvPr>
        </p:nvSpPr>
        <p:spPr>
          <a:xfrm>
            <a:off x="572493" y="2071316"/>
            <a:ext cx="6713552" cy="4119172"/>
          </a:xfrm>
        </p:spPr>
        <p:txBody>
          <a:bodyPr anchor="t">
            <a:normAutofit/>
          </a:bodyPr>
          <a:lstStyle/>
          <a:p>
            <a:r>
              <a:rPr lang="en-US" sz="2200"/>
              <a:t>For the next step of the game, let’s write “GAME OVER” with the scoreboard in the middle of the screen when the player hits the wall</a:t>
            </a:r>
          </a:p>
          <a:p>
            <a:r>
              <a:rPr lang="en-US" sz="2200"/>
              <a:t>To do this, let’s start by writing a game_over method in our scoreboard class that looks something like this:</a:t>
            </a:r>
          </a:p>
          <a:p>
            <a:pPr marL="0" indent="0">
              <a:buNone/>
            </a:pPr>
            <a:r>
              <a:rPr lang="en-US" sz="2200"/>
              <a:t> </a:t>
            </a:r>
            <a:r>
              <a:rPr lang="en-US" sz="2200">
                <a:latin typeface="Lucida Console" panose="020B0609040504020204" pitchFamily="49" charset="0"/>
              </a:rPr>
              <a:t>def game_over(self):</a:t>
            </a:r>
          </a:p>
          <a:p>
            <a:pPr marL="0" indent="0">
              <a:buNone/>
            </a:pPr>
            <a:r>
              <a:rPr lang="en-US" sz="2200">
                <a:latin typeface="Lucida Console" panose="020B0609040504020204" pitchFamily="49" charset="0"/>
              </a:rPr>
              <a:t>        self.goto(0, 0)</a:t>
            </a:r>
          </a:p>
          <a:p>
            <a:pPr marL="0" indent="0">
              <a:buNone/>
            </a:pPr>
            <a:r>
              <a:rPr lang="en-US" sz="2200">
                <a:latin typeface="Lucida Console" panose="020B0609040504020204" pitchFamily="49" charset="0"/>
              </a:rPr>
              <a:t>        self.write("GAME OVER", move=False, align="center", font=("Courier", 20, "normal"))</a:t>
            </a:r>
          </a:p>
        </p:txBody>
      </p:sp>
      <p:pic>
        <p:nvPicPr>
          <p:cNvPr id="5" name="Picture 4">
            <a:extLst>
              <a:ext uri="{FF2B5EF4-FFF2-40B4-BE49-F238E27FC236}">
                <a16:creationId xmlns:a16="http://schemas.microsoft.com/office/drawing/2014/main" id="{05F672BE-0175-A501-FF7C-ECDCA32AEC14}"/>
              </a:ext>
            </a:extLst>
          </p:cNvPr>
          <p:cNvPicPr>
            <a:picLocks noChangeAspect="1"/>
          </p:cNvPicPr>
          <p:nvPr/>
        </p:nvPicPr>
        <p:blipFill rotWithShape="1">
          <a:blip r:embed="rId2"/>
          <a:srcRect t="993"/>
          <a:stretch/>
        </p:blipFill>
        <p:spPr>
          <a:xfrm>
            <a:off x="7675658" y="2093976"/>
            <a:ext cx="3941064" cy="4096512"/>
          </a:xfrm>
          <a:prstGeom prst="rect">
            <a:avLst/>
          </a:prstGeom>
        </p:spPr>
      </p:pic>
    </p:spTree>
    <p:extLst>
      <p:ext uri="{BB962C8B-B14F-4D97-AF65-F5344CB8AC3E}">
        <p14:creationId xmlns:p14="http://schemas.microsoft.com/office/powerpoint/2010/main" val="127857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5211-8381-660E-85E4-C1B8A5BD5E6D}"/>
              </a:ext>
            </a:extLst>
          </p:cNvPr>
          <p:cNvSpPr>
            <a:spLocks noGrp="1"/>
          </p:cNvSpPr>
          <p:nvPr>
            <p:ph type="title"/>
          </p:nvPr>
        </p:nvSpPr>
        <p:spPr>
          <a:xfrm>
            <a:off x="572493" y="238539"/>
            <a:ext cx="11018520" cy="1434415"/>
          </a:xfrm>
        </p:spPr>
        <p:txBody>
          <a:bodyPr anchor="b">
            <a:normAutofit/>
          </a:bodyPr>
          <a:lstStyle/>
          <a:p>
            <a:r>
              <a:rPr lang="en-US" sz="5400"/>
              <a:t>Detecting Collisions with the Wall</a:t>
            </a:r>
          </a:p>
        </p:txBody>
      </p:sp>
      <p:sp>
        <p:nvSpPr>
          <p:cNvPr id="3" name="Content Placeholder 2">
            <a:extLst>
              <a:ext uri="{FF2B5EF4-FFF2-40B4-BE49-F238E27FC236}">
                <a16:creationId xmlns:a16="http://schemas.microsoft.com/office/drawing/2014/main" id="{1690E5AC-2D80-339F-D0BE-8A50EE19676D}"/>
              </a:ext>
            </a:extLst>
          </p:cNvPr>
          <p:cNvSpPr>
            <a:spLocks noGrp="1"/>
          </p:cNvSpPr>
          <p:nvPr>
            <p:ph idx="1"/>
          </p:nvPr>
        </p:nvSpPr>
        <p:spPr>
          <a:xfrm>
            <a:off x="572493" y="2071316"/>
            <a:ext cx="6713552" cy="4119172"/>
          </a:xfrm>
        </p:spPr>
        <p:txBody>
          <a:bodyPr anchor="t">
            <a:normAutofit/>
          </a:bodyPr>
          <a:lstStyle/>
          <a:p>
            <a:r>
              <a:rPr lang="en-US" sz="2200" dirty="0"/>
              <a:t>For this, we’ll just want to write an if statement that looks like this:</a:t>
            </a:r>
          </a:p>
          <a:p>
            <a:pPr marL="0" indent="0">
              <a:buNone/>
            </a:pPr>
            <a:endParaRPr lang="en-US" sz="2200" dirty="0"/>
          </a:p>
          <a:p>
            <a:pPr marL="0" indent="0">
              <a:buNone/>
            </a:pPr>
            <a:r>
              <a:rPr lang="en-US" sz="2200" dirty="0">
                <a:latin typeface="Lucida Console" panose="020B0609040504020204" pitchFamily="49" charset="0"/>
              </a:rPr>
              <a:t>if </a:t>
            </a:r>
            <a:r>
              <a:rPr lang="en-US" sz="2200" dirty="0" err="1">
                <a:latin typeface="Lucida Console" panose="020B0609040504020204" pitchFamily="49" charset="0"/>
              </a:rPr>
              <a:t>snake.segments</a:t>
            </a:r>
            <a:r>
              <a:rPr lang="en-US" sz="2200" dirty="0">
                <a:latin typeface="Lucida Console" panose="020B0609040504020204" pitchFamily="49" charset="0"/>
              </a:rPr>
              <a:t>[0].</a:t>
            </a:r>
            <a:r>
              <a:rPr lang="en-US" sz="2200" dirty="0" err="1">
                <a:latin typeface="Lucida Console" panose="020B0609040504020204" pitchFamily="49" charset="0"/>
              </a:rPr>
              <a:t>xcor</a:t>
            </a:r>
            <a:r>
              <a:rPr lang="en-US" sz="2200" dirty="0">
                <a:latin typeface="Lucida Console" panose="020B0609040504020204" pitchFamily="49" charset="0"/>
              </a:rPr>
              <a:t> &gt; 280 or </a:t>
            </a:r>
            <a:r>
              <a:rPr lang="en-US" sz="2200" dirty="0" err="1">
                <a:latin typeface="Lucida Console" panose="020B0609040504020204" pitchFamily="49" charset="0"/>
              </a:rPr>
              <a:t>snake.segments</a:t>
            </a:r>
            <a:r>
              <a:rPr lang="en-US" sz="2200" dirty="0">
                <a:latin typeface="Lucida Console" panose="020B0609040504020204" pitchFamily="49" charset="0"/>
              </a:rPr>
              <a:t>[0].</a:t>
            </a:r>
            <a:r>
              <a:rPr lang="en-US" sz="2200" dirty="0" err="1">
                <a:latin typeface="Lucida Console" panose="020B0609040504020204" pitchFamily="49" charset="0"/>
              </a:rPr>
              <a:t>xcor</a:t>
            </a:r>
            <a:r>
              <a:rPr lang="en-US" sz="2200" dirty="0">
                <a:latin typeface="Lucida Console" panose="020B0609040504020204" pitchFamily="49" charset="0"/>
              </a:rPr>
              <a:t> &lt; -280 or </a:t>
            </a:r>
            <a:r>
              <a:rPr lang="en-US" sz="2200" dirty="0" err="1">
                <a:latin typeface="Lucida Console" panose="020B0609040504020204" pitchFamily="49" charset="0"/>
              </a:rPr>
              <a:t>snake.segments</a:t>
            </a:r>
            <a:r>
              <a:rPr lang="en-US" sz="2200" dirty="0">
                <a:latin typeface="Lucida Console" panose="020B0609040504020204" pitchFamily="49" charset="0"/>
              </a:rPr>
              <a:t>[0].</a:t>
            </a:r>
            <a:r>
              <a:rPr lang="en-US" sz="2200" dirty="0" err="1">
                <a:latin typeface="Lucida Console" panose="020B0609040504020204" pitchFamily="49" charset="0"/>
              </a:rPr>
              <a:t>ycor</a:t>
            </a:r>
            <a:r>
              <a:rPr lang="en-US" sz="2200" dirty="0">
                <a:latin typeface="Lucida Console" panose="020B0609040504020204" pitchFamily="49" charset="0"/>
              </a:rPr>
              <a:t> &gt; 280 or </a:t>
            </a:r>
            <a:r>
              <a:rPr lang="en-US" sz="2200" dirty="0" err="1">
                <a:latin typeface="Lucida Console" panose="020B0609040504020204" pitchFamily="49" charset="0"/>
              </a:rPr>
              <a:t>snake.segments</a:t>
            </a:r>
            <a:r>
              <a:rPr lang="en-US" sz="2200" dirty="0">
                <a:latin typeface="Lucida Console" panose="020B0609040504020204" pitchFamily="49" charset="0"/>
              </a:rPr>
              <a:t>[0].</a:t>
            </a:r>
            <a:r>
              <a:rPr lang="en-US" sz="2200" dirty="0" err="1">
                <a:latin typeface="Lucida Console" panose="020B0609040504020204" pitchFamily="49" charset="0"/>
              </a:rPr>
              <a:t>ycor</a:t>
            </a:r>
            <a:r>
              <a:rPr lang="en-US" sz="2200" dirty="0">
                <a:latin typeface="Lucida Console" panose="020B0609040504020204" pitchFamily="49" charset="0"/>
              </a:rPr>
              <a:t> &lt; -280:</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scoreboard.game_over</a:t>
            </a:r>
            <a:r>
              <a:rPr lang="en-US" sz="2200" dirty="0">
                <a:latin typeface="Lucida Console" panose="020B0609040504020204" pitchFamily="49" charset="0"/>
              </a:rPr>
              <a:t>()</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game_is_active</a:t>
            </a:r>
            <a:r>
              <a:rPr lang="en-US" sz="2200" dirty="0">
                <a:latin typeface="Lucida Console" panose="020B0609040504020204" pitchFamily="49" charset="0"/>
              </a:rPr>
              <a:t> = False</a:t>
            </a:r>
          </a:p>
        </p:txBody>
      </p:sp>
      <p:pic>
        <p:nvPicPr>
          <p:cNvPr id="5122" name="Picture 2" descr="Geyer Instructional Products Coordinate Plane - Repositionable Wall Mounted  Whiteboard | Wayfair">
            <a:extLst>
              <a:ext uri="{FF2B5EF4-FFF2-40B4-BE49-F238E27FC236}">
                <a16:creationId xmlns:a16="http://schemas.microsoft.com/office/drawing/2014/main" id="{881B785C-FC55-CB25-6AC8-B8302D30D6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8" r="1514" b="7"/>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03906E-134F-8468-E326-06BFB004A5D3}"/>
              </a:ext>
            </a:extLst>
          </p:cNvPr>
          <p:cNvSpPr txBox="1"/>
          <p:nvPr/>
        </p:nvSpPr>
        <p:spPr>
          <a:xfrm>
            <a:off x="7286045" y="4142232"/>
            <a:ext cx="612706" cy="369332"/>
          </a:xfrm>
          <a:prstGeom prst="rect">
            <a:avLst/>
          </a:prstGeom>
          <a:noFill/>
        </p:spPr>
        <p:txBody>
          <a:bodyPr wrap="square" rtlCol="0">
            <a:spAutoFit/>
          </a:bodyPr>
          <a:lstStyle/>
          <a:p>
            <a:r>
              <a:rPr lang="en-US" dirty="0"/>
              <a:t>-300</a:t>
            </a:r>
          </a:p>
        </p:txBody>
      </p:sp>
      <p:sp>
        <p:nvSpPr>
          <p:cNvPr id="5" name="TextBox 4">
            <a:extLst>
              <a:ext uri="{FF2B5EF4-FFF2-40B4-BE49-F238E27FC236}">
                <a16:creationId xmlns:a16="http://schemas.microsoft.com/office/drawing/2014/main" id="{1D483038-5646-56DC-05A0-A5517B577D08}"/>
              </a:ext>
            </a:extLst>
          </p:cNvPr>
          <p:cNvSpPr txBox="1"/>
          <p:nvPr/>
        </p:nvSpPr>
        <p:spPr>
          <a:xfrm>
            <a:off x="9339837" y="6084018"/>
            <a:ext cx="612706" cy="369332"/>
          </a:xfrm>
          <a:prstGeom prst="rect">
            <a:avLst/>
          </a:prstGeom>
          <a:noFill/>
        </p:spPr>
        <p:txBody>
          <a:bodyPr wrap="square" rtlCol="0">
            <a:spAutoFit/>
          </a:bodyPr>
          <a:lstStyle/>
          <a:p>
            <a:r>
              <a:rPr lang="en-US" dirty="0"/>
              <a:t>-300</a:t>
            </a:r>
          </a:p>
        </p:txBody>
      </p:sp>
      <p:sp>
        <p:nvSpPr>
          <p:cNvPr id="6" name="TextBox 5">
            <a:extLst>
              <a:ext uri="{FF2B5EF4-FFF2-40B4-BE49-F238E27FC236}">
                <a16:creationId xmlns:a16="http://schemas.microsoft.com/office/drawing/2014/main" id="{05EFA6EF-B6E2-6FFC-0405-9A965845A6DF}"/>
              </a:ext>
            </a:extLst>
          </p:cNvPr>
          <p:cNvSpPr txBox="1"/>
          <p:nvPr/>
        </p:nvSpPr>
        <p:spPr>
          <a:xfrm>
            <a:off x="11464700" y="4142232"/>
            <a:ext cx="612706" cy="369332"/>
          </a:xfrm>
          <a:prstGeom prst="rect">
            <a:avLst/>
          </a:prstGeom>
          <a:noFill/>
        </p:spPr>
        <p:txBody>
          <a:bodyPr wrap="square" rtlCol="0">
            <a:spAutoFit/>
          </a:bodyPr>
          <a:lstStyle/>
          <a:p>
            <a:r>
              <a:rPr lang="en-US" dirty="0"/>
              <a:t>300</a:t>
            </a:r>
          </a:p>
        </p:txBody>
      </p:sp>
      <p:sp>
        <p:nvSpPr>
          <p:cNvPr id="7" name="TextBox 6">
            <a:extLst>
              <a:ext uri="{FF2B5EF4-FFF2-40B4-BE49-F238E27FC236}">
                <a16:creationId xmlns:a16="http://schemas.microsoft.com/office/drawing/2014/main" id="{92D32168-E1C7-BE01-DC67-BB75D98D2913}"/>
              </a:ext>
            </a:extLst>
          </p:cNvPr>
          <p:cNvSpPr txBox="1"/>
          <p:nvPr/>
        </p:nvSpPr>
        <p:spPr>
          <a:xfrm>
            <a:off x="9391958" y="1882432"/>
            <a:ext cx="612706" cy="369332"/>
          </a:xfrm>
          <a:prstGeom prst="rect">
            <a:avLst/>
          </a:prstGeom>
          <a:noFill/>
        </p:spPr>
        <p:txBody>
          <a:bodyPr wrap="square" rtlCol="0">
            <a:spAutoFit/>
          </a:bodyPr>
          <a:lstStyle/>
          <a:p>
            <a:r>
              <a:rPr lang="en-US" dirty="0"/>
              <a:t>300</a:t>
            </a:r>
          </a:p>
        </p:txBody>
      </p:sp>
    </p:spTree>
    <p:extLst>
      <p:ext uri="{BB962C8B-B14F-4D97-AF65-F5344CB8AC3E}">
        <p14:creationId xmlns:p14="http://schemas.microsoft.com/office/powerpoint/2010/main" val="167293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BFC0-A6D3-C1E1-4F41-B4F20A1D500C}"/>
              </a:ext>
            </a:extLst>
          </p:cNvPr>
          <p:cNvSpPr>
            <a:spLocks noGrp="1"/>
          </p:cNvSpPr>
          <p:nvPr>
            <p:ph type="title"/>
          </p:nvPr>
        </p:nvSpPr>
        <p:spPr>
          <a:xfrm>
            <a:off x="1137034" y="609600"/>
            <a:ext cx="4784796" cy="1330840"/>
          </a:xfrm>
        </p:spPr>
        <p:txBody>
          <a:bodyPr>
            <a:normAutofit/>
          </a:bodyPr>
          <a:lstStyle/>
          <a:p>
            <a:r>
              <a:rPr lang="en-US" dirty="0"/>
              <a:t>Making the Snake Longer</a:t>
            </a:r>
          </a:p>
        </p:txBody>
      </p:sp>
      <p:sp>
        <p:nvSpPr>
          <p:cNvPr id="3" name="Content Placeholder 2">
            <a:extLst>
              <a:ext uri="{FF2B5EF4-FFF2-40B4-BE49-F238E27FC236}">
                <a16:creationId xmlns:a16="http://schemas.microsoft.com/office/drawing/2014/main" id="{EC5D9EBE-7BCF-D51A-3571-D91EA0D45D15}"/>
              </a:ext>
            </a:extLst>
          </p:cNvPr>
          <p:cNvSpPr>
            <a:spLocks noGrp="1"/>
          </p:cNvSpPr>
          <p:nvPr>
            <p:ph idx="1"/>
          </p:nvPr>
        </p:nvSpPr>
        <p:spPr>
          <a:xfrm>
            <a:off x="1137034" y="2194102"/>
            <a:ext cx="5169836" cy="3908585"/>
          </a:xfrm>
        </p:spPr>
        <p:txBody>
          <a:bodyPr>
            <a:normAutofit/>
          </a:bodyPr>
          <a:lstStyle/>
          <a:p>
            <a:r>
              <a:rPr lang="en-US" sz="1700" dirty="0"/>
              <a:t>Whenever the snake eats food, we need to make the snake longer</a:t>
            </a:r>
          </a:p>
          <a:p>
            <a:r>
              <a:rPr lang="en-US" sz="1700" dirty="0"/>
              <a:t>To do this, let’s go to the snake.py file and add a method called extend()</a:t>
            </a:r>
          </a:p>
          <a:p>
            <a:r>
              <a:rPr lang="en-US" sz="1700" dirty="0"/>
              <a:t>In this function, we’ll copy some of the code from when we were creating the snake, except we’ll set the position of the new segment to the last segment of the snake</a:t>
            </a:r>
          </a:p>
          <a:p>
            <a:r>
              <a:rPr lang="en-US" sz="1700" dirty="0"/>
              <a:t>Like this:</a:t>
            </a:r>
          </a:p>
          <a:p>
            <a:pPr marL="0" indent="0">
              <a:buNone/>
            </a:pPr>
            <a:r>
              <a:rPr lang="en-US" sz="1400" dirty="0" err="1">
                <a:latin typeface="Lucida Console" panose="020B0609040504020204" pitchFamily="49" charset="0"/>
              </a:rPr>
              <a:t>segment.goto</a:t>
            </a:r>
            <a:r>
              <a:rPr lang="en-US" sz="1400" dirty="0">
                <a:latin typeface="Lucida Console" panose="020B0609040504020204" pitchFamily="49" charset="0"/>
              </a:rPr>
              <a:t>(</a:t>
            </a:r>
            <a:r>
              <a:rPr lang="en-US" sz="1400" dirty="0" err="1">
                <a:latin typeface="Lucida Console" panose="020B0609040504020204" pitchFamily="49" charset="0"/>
              </a:rPr>
              <a:t>self.segments</a:t>
            </a:r>
            <a:r>
              <a:rPr lang="en-US" sz="1400" dirty="0">
                <a:latin typeface="Lucida Console" panose="020B0609040504020204" pitchFamily="49" charset="0"/>
              </a:rPr>
              <a:t>[-1].position())</a:t>
            </a:r>
          </a:p>
          <a:p>
            <a:r>
              <a:rPr lang="en-US" sz="1700" dirty="0"/>
              <a:t>Then, we’ll want to call </a:t>
            </a:r>
            <a:r>
              <a:rPr lang="en-US" sz="1700" dirty="0" err="1"/>
              <a:t>snake.extend</a:t>
            </a:r>
            <a:r>
              <a:rPr lang="en-US" sz="1700" dirty="0"/>
              <a:t>() when the snake collides with the food</a:t>
            </a:r>
          </a:p>
        </p:txBody>
      </p:sp>
      <p:pic>
        <p:nvPicPr>
          <p:cNvPr id="5" name="Picture 4">
            <a:extLst>
              <a:ext uri="{FF2B5EF4-FFF2-40B4-BE49-F238E27FC236}">
                <a16:creationId xmlns:a16="http://schemas.microsoft.com/office/drawing/2014/main" id="{18FCDDA3-D8AA-AC8F-325E-6AF5B07F5C45}"/>
              </a:ext>
            </a:extLst>
          </p:cNvPr>
          <p:cNvPicPr>
            <a:picLocks noChangeAspect="1"/>
          </p:cNvPicPr>
          <p:nvPr/>
        </p:nvPicPr>
        <p:blipFill>
          <a:blip r:embed="rId2"/>
          <a:stretch>
            <a:fillRect/>
          </a:stretch>
        </p:blipFill>
        <p:spPr>
          <a:xfrm>
            <a:off x="6880610" y="933414"/>
            <a:ext cx="4737650" cy="5013387"/>
          </a:xfrm>
          <a:prstGeom prst="rect">
            <a:avLst/>
          </a:prstGeom>
        </p:spPr>
      </p:pic>
    </p:spTree>
    <p:extLst>
      <p:ext uri="{BB962C8B-B14F-4D97-AF65-F5344CB8AC3E}">
        <p14:creationId xmlns:p14="http://schemas.microsoft.com/office/powerpoint/2010/main" val="426210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B06E8-AD07-8EDE-CC74-A1030E13AF3E}"/>
              </a:ext>
            </a:extLst>
          </p:cNvPr>
          <p:cNvSpPr>
            <a:spLocks noGrp="1"/>
          </p:cNvSpPr>
          <p:nvPr>
            <p:ph idx="1"/>
          </p:nvPr>
        </p:nvSpPr>
        <p:spPr>
          <a:xfrm>
            <a:off x="1957986" y="2292176"/>
            <a:ext cx="8273380" cy="3329395"/>
          </a:xfrm>
        </p:spPr>
        <p:txBody>
          <a:bodyPr>
            <a:normAutofit/>
          </a:bodyPr>
          <a:lstStyle/>
          <a:p>
            <a:pPr marL="0" indent="0">
              <a:buNone/>
            </a:pPr>
            <a:r>
              <a:rPr lang="en-US" sz="2000" dirty="0">
                <a:latin typeface="Lucida Console" panose="020B0609040504020204" pitchFamily="49" charset="0"/>
              </a:rPr>
              <a:t> def extend(self):</a:t>
            </a:r>
          </a:p>
          <a:p>
            <a:pPr marL="0" indent="0">
              <a:buNone/>
            </a:pPr>
            <a:r>
              <a:rPr lang="en-US" sz="2000" dirty="0">
                <a:latin typeface="Lucida Console" panose="020B0609040504020204" pitchFamily="49" charset="0"/>
              </a:rPr>
              <a:t>        segment = Turtle("square")</a:t>
            </a:r>
          </a:p>
          <a:p>
            <a:pPr marL="0" indent="0">
              <a:buNone/>
            </a:pPr>
            <a:r>
              <a:rPr lang="en-US" sz="2000" dirty="0">
                <a:latin typeface="Lucida Console" panose="020B0609040504020204" pitchFamily="49" charset="0"/>
              </a:rPr>
              <a:t>        </a:t>
            </a:r>
            <a:r>
              <a:rPr lang="en-US" sz="2000">
                <a:latin typeface="Lucida Console" panose="020B0609040504020204" pitchFamily="49" charset="0"/>
              </a:rPr>
              <a:t>segment.color</a:t>
            </a:r>
            <a:r>
              <a:rPr lang="en-US" sz="2000" dirty="0">
                <a:latin typeface="Lucida Console" panose="020B0609040504020204" pitchFamily="49" charset="0"/>
              </a:rPr>
              <a:t>("white")</a:t>
            </a:r>
          </a:p>
          <a:p>
            <a:pPr marL="0" indent="0">
              <a:buNone/>
            </a:pPr>
            <a:r>
              <a:rPr lang="en-US" sz="2000" dirty="0">
                <a:latin typeface="Lucida Console" panose="020B0609040504020204" pitchFamily="49" charset="0"/>
              </a:rPr>
              <a:t>        </a:t>
            </a:r>
            <a:r>
              <a:rPr lang="en-US" sz="2000">
                <a:latin typeface="Lucida Console" panose="020B0609040504020204" pitchFamily="49" charset="0"/>
              </a:rPr>
              <a:t>segment.penup</a:t>
            </a: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a:t>
            </a:r>
            <a:r>
              <a:rPr lang="en-US" sz="2000">
                <a:latin typeface="Lucida Console" panose="020B0609040504020204" pitchFamily="49" charset="0"/>
              </a:rPr>
              <a:t>segment.goto</a:t>
            </a:r>
            <a:r>
              <a:rPr lang="en-US" sz="2000" dirty="0">
                <a:latin typeface="Lucida Console" panose="020B0609040504020204" pitchFamily="49" charset="0"/>
              </a:rPr>
              <a:t>(</a:t>
            </a:r>
            <a:r>
              <a:rPr lang="en-US" sz="2000">
                <a:latin typeface="Lucida Console" panose="020B0609040504020204" pitchFamily="49" charset="0"/>
              </a:rPr>
              <a:t>self.segments</a:t>
            </a:r>
            <a:r>
              <a:rPr lang="en-US" sz="2000" dirty="0">
                <a:latin typeface="Lucida Console" panose="020B0609040504020204" pitchFamily="49" charset="0"/>
              </a:rPr>
              <a:t>[-1].position())</a:t>
            </a:r>
          </a:p>
          <a:p>
            <a:pPr marL="0" indent="0">
              <a:buNone/>
            </a:pPr>
            <a:r>
              <a:rPr lang="en-US" sz="2000" dirty="0">
                <a:latin typeface="Lucida Console" panose="020B0609040504020204" pitchFamily="49" charset="0"/>
              </a:rPr>
              <a:t>        </a:t>
            </a:r>
            <a:r>
              <a:rPr lang="en-US" sz="2000">
                <a:latin typeface="Lucida Console" panose="020B0609040504020204" pitchFamily="49" charset="0"/>
              </a:rPr>
              <a:t>self.segments.append</a:t>
            </a:r>
            <a:r>
              <a:rPr lang="en-US" sz="2000" dirty="0">
                <a:latin typeface="Lucida Console" panose="020B0609040504020204" pitchFamily="49" charset="0"/>
              </a:rPr>
              <a:t>(segment)</a:t>
            </a:r>
          </a:p>
        </p:txBody>
      </p:sp>
    </p:spTree>
    <p:extLst>
      <p:ext uri="{BB962C8B-B14F-4D97-AF65-F5344CB8AC3E}">
        <p14:creationId xmlns:p14="http://schemas.microsoft.com/office/powerpoint/2010/main" val="92945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8A89-5DB1-775A-F87B-400E12808E50}"/>
              </a:ext>
            </a:extLst>
          </p:cNvPr>
          <p:cNvSpPr>
            <a:spLocks noGrp="1"/>
          </p:cNvSpPr>
          <p:nvPr>
            <p:ph type="title"/>
          </p:nvPr>
        </p:nvSpPr>
        <p:spPr>
          <a:xfrm>
            <a:off x="1137034" y="609600"/>
            <a:ext cx="6478417" cy="1322887"/>
          </a:xfrm>
        </p:spPr>
        <p:txBody>
          <a:bodyPr>
            <a:normAutofit/>
          </a:bodyPr>
          <a:lstStyle/>
          <a:p>
            <a:r>
              <a:rPr lang="en-US" dirty="0"/>
              <a:t>Detect Collisions with the Tail</a:t>
            </a:r>
          </a:p>
        </p:txBody>
      </p:sp>
      <p:sp>
        <p:nvSpPr>
          <p:cNvPr id="3" name="Content Placeholder 2">
            <a:extLst>
              <a:ext uri="{FF2B5EF4-FFF2-40B4-BE49-F238E27FC236}">
                <a16:creationId xmlns:a16="http://schemas.microsoft.com/office/drawing/2014/main" id="{72AEA6BD-F005-0461-1B27-E29FF94F255B}"/>
              </a:ext>
            </a:extLst>
          </p:cNvPr>
          <p:cNvSpPr>
            <a:spLocks noGrp="1"/>
          </p:cNvSpPr>
          <p:nvPr>
            <p:ph idx="1"/>
          </p:nvPr>
        </p:nvSpPr>
        <p:spPr>
          <a:xfrm>
            <a:off x="1137035" y="2194102"/>
            <a:ext cx="6260052" cy="3230883"/>
          </a:xfrm>
        </p:spPr>
        <p:txBody>
          <a:bodyPr>
            <a:normAutofit/>
          </a:bodyPr>
          <a:lstStyle/>
          <a:p>
            <a:r>
              <a:rPr lang="en-US" sz="1800" dirty="0"/>
              <a:t>Finally, we’ll want to detect if the head of the snake is colliding with the tail</a:t>
            </a:r>
          </a:p>
          <a:p>
            <a:r>
              <a:rPr lang="en-US" sz="1800" dirty="0"/>
              <a:t>We can do this by looping through all of the snake segments (except the head) and seeing if the distance, and each segment is less than 10</a:t>
            </a:r>
          </a:p>
          <a:p>
            <a:r>
              <a:rPr lang="en-US" sz="1800" dirty="0"/>
              <a:t>If it is, we’ll end the game:</a:t>
            </a:r>
          </a:p>
          <a:p>
            <a:pPr marL="0" indent="0">
              <a:buNone/>
            </a:pPr>
            <a:r>
              <a:rPr lang="en-US" sz="1200" dirty="0"/>
              <a:t> </a:t>
            </a:r>
            <a:r>
              <a:rPr lang="en-US" sz="1200" dirty="0">
                <a:latin typeface="Lucida Console" panose="020B0609040504020204" pitchFamily="49" charset="0"/>
              </a:rPr>
              <a:t>for n in range(1, </a:t>
            </a:r>
            <a:r>
              <a:rPr lang="en-US" sz="1200" dirty="0" err="1">
                <a:latin typeface="Lucida Console" panose="020B0609040504020204" pitchFamily="49" charset="0"/>
              </a:rPr>
              <a:t>len</a:t>
            </a:r>
            <a:r>
              <a:rPr lang="en-US" sz="1200" dirty="0">
                <a:latin typeface="Lucida Console" panose="020B0609040504020204" pitchFamily="49" charset="0"/>
              </a:rPr>
              <a:t>(</a:t>
            </a:r>
            <a:r>
              <a:rPr lang="en-US" sz="1200" dirty="0" err="1">
                <a:latin typeface="Lucida Console" panose="020B0609040504020204" pitchFamily="49" charset="0"/>
              </a:rPr>
              <a:t>snake.segments</a:t>
            </a:r>
            <a:r>
              <a:rPr lang="en-US" sz="1200" dirty="0">
                <a:latin typeface="Lucida Console" panose="020B0609040504020204" pitchFamily="49" charset="0"/>
              </a:rPr>
              <a:t>)):</a:t>
            </a:r>
          </a:p>
          <a:p>
            <a:pPr marL="0" indent="0">
              <a:buNone/>
            </a:pPr>
            <a:r>
              <a:rPr lang="en-US" sz="1200" dirty="0">
                <a:latin typeface="Lucida Console" panose="020B0609040504020204" pitchFamily="49" charset="0"/>
              </a:rPr>
              <a:t>        if </a:t>
            </a:r>
            <a:r>
              <a:rPr lang="en-US" sz="1200" dirty="0" err="1">
                <a:latin typeface="Lucida Console" panose="020B0609040504020204" pitchFamily="49" charset="0"/>
              </a:rPr>
              <a:t>snake.segments</a:t>
            </a:r>
            <a:r>
              <a:rPr lang="en-US" sz="1200" dirty="0">
                <a:latin typeface="Lucida Console" panose="020B0609040504020204" pitchFamily="49" charset="0"/>
              </a:rPr>
              <a:t>[0].distance(</a:t>
            </a:r>
            <a:r>
              <a:rPr lang="en-US" sz="1200" dirty="0" err="1">
                <a:latin typeface="Lucida Console" panose="020B0609040504020204" pitchFamily="49" charset="0"/>
              </a:rPr>
              <a:t>snake.segments</a:t>
            </a:r>
            <a:r>
              <a:rPr lang="en-US" sz="1200" dirty="0">
                <a:latin typeface="Lucida Console" panose="020B0609040504020204" pitchFamily="49" charset="0"/>
              </a:rPr>
              <a:t>[n]) &lt; 10:</a:t>
            </a:r>
          </a:p>
          <a:p>
            <a:pPr marL="0" indent="0">
              <a:buNone/>
            </a:pPr>
            <a:r>
              <a:rPr lang="en-US" sz="1200" dirty="0">
                <a:latin typeface="Lucida Console" panose="020B0609040504020204" pitchFamily="49" charset="0"/>
              </a:rPr>
              <a:t>            </a:t>
            </a:r>
            <a:r>
              <a:rPr lang="en-US" sz="1200" dirty="0" err="1">
                <a:latin typeface="Lucida Console" panose="020B0609040504020204" pitchFamily="49" charset="0"/>
              </a:rPr>
              <a:t>scoreboard.game_over</a:t>
            </a:r>
            <a:r>
              <a:rPr lang="en-US" sz="1200" dirty="0">
                <a:latin typeface="Lucida Console" panose="020B0609040504020204" pitchFamily="49" charset="0"/>
              </a:rPr>
              <a:t>()</a:t>
            </a:r>
          </a:p>
          <a:p>
            <a:pPr marL="0" indent="0">
              <a:buNone/>
            </a:pPr>
            <a:r>
              <a:rPr lang="en-US" sz="1200" dirty="0">
                <a:latin typeface="Lucida Console" panose="020B0609040504020204" pitchFamily="49" charset="0"/>
              </a:rPr>
              <a:t>            </a:t>
            </a:r>
            <a:r>
              <a:rPr lang="en-US" sz="1200" dirty="0" err="1">
                <a:latin typeface="Lucida Console" panose="020B0609040504020204" pitchFamily="49" charset="0"/>
              </a:rPr>
              <a:t>game_is_active</a:t>
            </a:r>
            <a:r>
              <a:rPr lang="en-US" sz="1200" dirty="0">
                <a:latin typeface="Lucida Console" panose="020B0609040504020204" pitchFamily="49" charset="0"/>
              </a:rPr>
              <a:t> = False</a:t>
            </a:r>
          </a:p>
        </p:txBody>
      </p:sp>
      <p:pic>
        <p:nvPicPr>
          <p:cNvPr id="5" name="Picture 4">
            <a:extLst>
              <a:ext uri="{FF2B5EF4-FFF2-40B4-BE49-F238E27FC236}">
                <a16:creationId xmlns:a16="http://schemas.microsoft.com/office/drawing/2014/main" id="{DF83EDAD-AE7A-D143-62BE-84AEED4089F3}"/>
              </a:ext>
            </a:extLst>
          </p:cNvPr>
          <p:cNvPicPr>
            <a:picLocks noChangeAspect="1"/>
          </p:cNvPicPr>
          <p:nvPr/>
        </p:nvPicPr>
        <p:blipFill>
          <a:blip r:embed="rId2"/>
          <a:stretch>
            <a:fillRect/>
          </a:stretch>
        </p:blipFill>
        <p:spPr>
          <a:xfrm>
            <a:off x="7859374" y="1143621"/>
            <a:ext cx="4088703" cy="4281364"/>
          </a:xfrm>
          <a:prstGeom prst="rect">
            <a:avLst/>
          </a:prstGeom>
        </p:spPr>
      </p:pic>
    </p:spTree>
    <p:extLst>
      <p:ext uri="{BB962C8B-B14F-4D97-AF65-F5344CB8AC3E}">
        <p14:creationId xmlns:p14="http://schemas.microsoft.com/office/powerpoint/2010/main" val="161510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tack of dice on a boardgame">
            <a:extLst>
              <a:ext uri="{FF2B5EF4-FFF2-40B4-BE49-F238E27FC236}">
                <a16:creationId xmlns:a16="http://schemas.microsoft.com/office/drawing/2014/main" id="{9FA7F69E-DCF6-F4D2-B888-7108450D39B6}"/>
              </a:ext>
            </a:extLst>
          </p:cNvPr>
          <p:cNvPicPr>
            <a:picLocks noChangeAspect="1"/>
          </p:cNvPicPr>
          <p:nvPr/>
        </p:nvPicPr>
        <p:blipFill rotWithShape="1">
          <a:blip r:embed="rId2"/>
          <a:srcRect t="36877" b="6873"/>
          <a:stretch/>
        </p:blipFill>
        <p:spPr>
          <a:xfrm>
            <a:off x="-3047" y="10"/>
            <a:ext cx="12191999" cy="6857990"/>
          </a:xfrm>
          <a:prstGeom prst="rect">
            <a:avLst/>
          </a:prstGeom>
        </p:spPr>
      </p:pic>
      <p:sp>
        <p:nvSpPr>
          <p:cNvPr id="2" name="Title 1">
            <a:extLst>
              <a:ext uri="{FF2B5EF4-FFF2-40B4-BE49-F238E27FC236}">
                <a16:creationId xmlns:a16="http://schemas.microsoft.com/office/drawing/2014/main" id="{90B0A692-18A2-4D97-EB8A-90D9D407A717}"/>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Finished with the Snake Game!!</a:t>
            </a:r>
          </a:p>
        </p:txBody>
      </p:sp>
    </p:spTree>
    <p:extLst>
      <p:ext uri="{BB962C8B-B14F-4D97-AF65-F5344CB8AC3E}">
        <p14:creationId xmlns:p14="http://schemas.microsoft.com/office/powerpoint/2010/main" val="127484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1D10-C426-1DDF-E1C6-7E1832FFEB5B}"/>
              </a:ext>
            </a:extLst>
          </p:cNvPr>
          <p:cNvSpPr>
            <a:spLocks noGrp="1"/>
          </p:cNvSpPr>
          <p:nvPr>
            <p:ph type="title"/>
          </p:nvPr>
        </p:nvSpPr>
        <p:spPr>
          <a:xfrm>
            <a:off x="1137034" y="609597"/>
            <a:ext cx="9392421" cy="1330841"/>
          </a:xfrm>
        </p:spPr>
        <p:txBody>
          <a:bodyPr>
            <a:normAutofit/>
          </a:bodyPr>
          <a:lstStyle/>
          <a:p>
            <a:r>
              <a:rPr lang="en-US"/>
              <a:t>Creating the Snake’s Food</a:t>
            </a:r>
            <a:endParaRPr lang="en-US" dirty="0"/>
          </a:p>
        </p:txBody>
      </p:sp>
      <p:sp>
        <p:nvSpPr>
          <p:cNvPr id="3" name="Content Placeholder 2">
            <a:extLst>
              <a:ext uri="{FF2B5EF4-FFF2-40B4-BE49-F238E27FC236}">
                <a16:creationId xmlns:a16="http://schemas.microsoft.com/office/drawing/2014/main" id="{E6EC5964-2082-BBE8-237A-8F96779E795E}"/>
              </a:ext>
            </a:extLst>
          </p:cNvPr>
          <p:cNvSpPr>
            <a:spLocks noGrp="1"/>
          </p:cNvSpPr>
          <p:nvPr>
            <p:ph idx="1"/>
          </p:nvPr>
        </p:nvSpPr>
        <p:spPr>
          <a:xfrm>
            <a:off x="1137034" y="2198362"/>
            <a:ext cx="4958966" cy="3917773"/>
          </a:xfrm>
        </p:spPr>
        <p:txBody>
          <a:bodyPr>
            <a:normAutofit/>
          </a:bodyPr>
          <a:lstStyle/>
          <a:p>
            <a:r>
              <a:rPr lang="en-US" sz="1600"/>
              <a:t>To create the snake’s food, let’s start by creating a new file called food.py and creating a food class after importing the turtle module</a:t>
            </a:r>
          </a:p>
          <a:p>
            <a:r>
              <a:rPr lang="en-US" sz="1600"/>
              <a:t>To create food, which will be little blue circles that disappear when the snake touches them, we will want our Food class to inherit from the Turtle class</a:t>
            </a:r>
          </a:p>
          <a:p>
            <a:r>
              <a:rPr lang="en-US" sz="1600"/>
              <a:t>This will allow the food to do anything a turtle can with some extra things</a:t>
            </a:r>
          </a:p>
          <a:p>
            <a:r>
              <a:rPr lang="en-US" sz="1600"/>
              <a:t>To do this, we can write:</a:t>
            </a:r>
          </a:p>
          <a:p>
            <a:pPr marL="0" indent="0">
              <a:buNone/>
            </a:pPr>
            <a:r>
              <a:rPr lang="en-US" sz="1600">
                <a:latin typeface="Lucida Console" panose="020B0609040504020204" pitchFamily="49" charset="0"/>
              </a:rPr>
              <a:t>from turtle import Turtle</a:t>
            </a:r>
          </a:p>
          <a:p>
            <a:pPr marL="0" indent="0">
              <a:buNone/>
            </a:pPr>
            <a:r>
              <a:rPr lang="en-US" sz="1600">
                <a:latin typeface="Lucida Console" panose="020B0609040504020204" pitchFamily="49" charset="0"/>
              </a:rPr>
              <a:t>class Food(Turtle):</a:t>
            </a:r>
          </a:p>
          <a:p>
            <a:pPr marL="0" indent="0">
              <a:buNone/>
            </a:pPr>
            <a:r>
              <a:rPr lang="en-US" sz="1600">
                <a:latin typeface="Lucida Console" panose="020B0609040504020204" pitchFamily="49" charset="0"/>
              </a:rPr>
              <a:t>	def __init__(self):</a:t>
            </a:r>
          </a:p>
          <a:p>
            <a:pPr marL="0" indent="0">
              <a:buNone/>
            </a:pPr>
            <a:r>
              <a:rPr lang="en-US" sz="1600">
                <a:latin typeface="Lucida Console" panose="020B0609040504020204" pitchFamily="49" charset="0"/>
              </a:rPr>
              <a:t>	super().__init__()</a:t>
            </a:r>
          </a:p>
        </p:txBody>
      </p:sp>
      <p:pic>
        <p:nvPicPr>
          <p:cNvPr id="5" name="Picture 4">
            <a:extLst>
              <a:ext uri="{FF2B5EF4-FFF2-40B4-BE49-F238E27FC236}">
                <a16:creationId xmlns:a16="http://schemas.microsoft.com/office/drawing/2014/main" id="{08F25B10-E243-7623-1AA9-5A713F3F33A1}"/>
              </a:ext>
            </a:extLst>
          </p:cNvPr>
          <p:cNvPicPr>
            <a:picLocks noChangeAspect="1"/>
          </p:cNvPicPr>
          <p:nvPr/>
        </p:nvPicPr>
        <p:blipFill>
          <a:blip r:embed="rId2"/>
          <a:stretch>
            <a:fillRect/>
          </a:stretch>
        </p:blipFill>
        <p:spPr>
          <a:xfrm>
            <a:off x="7355277" y="2184914"/>
            <a:ext cx="3516685" cy="3755915"/>
          </a:xfrm>
          <a:prstGeom prst="rect">
            <a:avLst/>
          </a:prstGeom>
        </p:spPr>
      </p:pic>
    </p:spTree>
    <p:extLst>
      <p:ext uri="{BB962C8B-B14F-4D97-AF65-F5344CB8AC3E}">
        <p14:creationId xmlns:p14="http://schemas.microsoft.com/office/powerpoint/2010/main" val="257587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C01CE-8833-6F25-60BC-26311FBE3709}"/>
              </a:ext>
            </a:extLst>
          </p:cNvPr>
          <p:cNvSpPr>
            <a:spLocks/>
          </p:cNvSpPr>
          <p:nvPr/>
        </p:nvSpPr>
        <p:spPr>
          <a:xfrm>
            <a:off x="508129" y="559226"/>
            <a:ext cx="4681538" cy="5570538"/>
          </a:xfrm>
          <a:prstGeom prst="rect">
            <a:avLst/>
          </a:prstGeom>
        </p:spPr>
        <p:txBody>
          <a:bodyPr wrap="square" anchor="t">
            <a:normAutofit/>
          </a:bodyPr>
          <a:lstStyle/>
          <a:p>
            <a:pPr marL="342900" indent="-342900" defTabSz="749808">
              <a:spcAft>
                <a:spcPts val="600"/>
              </a:spcAft>
              <a:buFont typeface="Arial" panose="020B0604020202020204" pitchFamily="34" charset="0"/>
              <a:buChar char="•"/>
            </a:pPr>
            <a:r>
              <a:rPr lang="en-US" sz="2000" kern="1200" dirty="0">
                <a:solidFill>
                  <a:schemeClr val="tx1"/>
                </a:solidFill>
                <a:latin typeface="+mn-lt"/>
                <a:ea typeface="+mn-ea"/>
                <a:cs typeface="+mn-cs"/>
              </a:rPr>
              <a:t>Next, we’ll want to, in our __</a:t>
            </a:r>
            <a:r>
              <a:rPr lang="en-US" sz="2000" kern="1200" dirty="0" err="1">
                <a:solidFill>
                  <a:schemeClr val="tx1"/>
                </a:solidFill>
                <a:latin typeface="+mn-lt"/>
                <a:ea typeface="+mn-ea"/>
                <a:cs typeface="+mn-cs"/>
              </a:rPr>
              <a:t>init</a:t>
            </a:r>
            <a:r>
              <a:rPr lang="en-US" sz="2000" kern="1200" dirty="0">
                <a:solidFill>
                  <a:schemeClr val="tx1"/>
                </a:solidFill>
                <a:latin typeface="+mn-lt"/>
                <a:ea typeface="+mn-ea"/>
                <a:cs typeface="+mn-cs"/>
              </a:rPr>
              <a:t>__ function, write everything needed to create the food object using turtle methods.</a:t>
            </a:r>
          </a:p>
          <a:p>
            <a:pPr marL="342900" indent="-342900" defTabSz="749808">
              <a:spcAft>
                <a:spcPts val="600"/>
              </a:spcAft>
              <a:buFont typeface="Arial" panose="020B0604020202020204" pitchFamily="34" charset="0"/>
              <a:buChar char="•"/>
            </a:pPr>
            <a:r>
              <a:rPr lang="en-US" sz="2000" kern="1200" dirty="0">
                <a:solidFill>
                  <a:schemeClr val="tx1"/>
                </a:solidFill>
                <a:latin typeface="+mn-lt"/>
                <a:ea typeface="+mn-ea"/>
                <a:cs typeface="+mn-cs"/>
              </a:rPr>
              <a:t>We’ll want to make the shape a circle, make the color blue, make the animation speed fastest, decrease the size by 50% (so the food isn’t too big), set the pen up, and send the food to a random location. </a:t>
            </a:r>
          </a:p>
          <a:p>
            <a:pPr marL="342900" indent="-342900" defTabSz="749808">
              <a:spcAft>
                <a:spcPts val="600"/>
              </a:spcAft>
              <a:buFont typeface="Arial" panose="020B0604020202020204" pitchFamily="34" charset="0"/>
              <a:buChar char="•"/>
            </a:pPr>
            <a:r>
              <a:rPr lang="en-US" sz="2000" dirty="0"/>
              <a:t>Finally, in our main.py file, after we create the snake object, let’s create a food object</a:t>
            </a:r>
          </a:p>
        </p:txBody>
      </p:sp>
      <p:sp>
        <p:nvSpPr>
          <p:cNvPr id="4" name="TextBox 3">
            <a:extLst>
              <a:ext uri="{FF2B5EF4-FFF2-40B4-BE49-F238E27FC236}">
                <a16:creationId xmlns:a16="http://schemas.microsoft.com/office/drawing/2014/main" id="{C0F6EE02-B573-6D5A-E6B6-58118DF50BB3}"/>
              </a:ext>
            </a:extLst>
          </p:cNvPr>
          <p:cNvSpPr txBox="1"/>
          <p:nvPr/>
        </p:nvSpPr>
        <p:spPr>
          <a:xfrm>
            <a:off x="5189667" y="643731"/>
            <a:ext cx="5487653" cy="5570538"/>
          </a:xfrm>
          <a:prstGeom prst="rect">
            <a:avLst/>
          </a:prstGeom>
          <a:noFill/>
        </p:spPr>
        <p:txBody>
          <a:bodyPr wrap="square" rtlCol="0" anchor="t">
            <a:normAutofit/>
          </a:bodyPr>
          <a:lstStyle/>
          <a:p>
            <a:pPr defTabSz="749808">
              <a:lnSpc>
                <a:spcPct val="90000"/>
              </a:lnSpc>
              <a:spcAft>
                <a:spcPts val="600"/>
              </a:spcAft>
            </a:pPr>
            <a:r>
              <a:rPr lang="en-US" sz="1200" kern="1200" dirty="0">
                <a:solidFill>
                  <a:schemeClr val="tx1"/>
                </a:solidFill>
                <a:latin typeface="Lucida Console" panose="020B0609040504020204" pitchFamily="49" charset="0"/>
              </a:rPr>
              <a:t>from turtle import Turtle</a:t>
            </a:r>
          </a:p>
          <a:p>
            <a:pPr defTabSz="749808">
              <a:lnSpc>
                <a:spcPct val="90000"/>
              </a:lnSpc>
              <a:spcAft>
                <a:spcPts val="600"/>
              </a:spcAft>
            </a:pPr>
            <a:r>
              <a:rPr lang="en-US" sz="1200" kern="1200" dirty="0">
                <a:solidFill>
                  <a:schemeClr val="tx1"/>
                </a:solidFill>
                <a:latin typeface="Lucida Console" panose="020B0609040504020204" pitchFamily="49" charset="0"/>
              </a:rPr>
              <a:t>import random</a:t>
            </a:r>
          </a:p>
          <a:p>
            <a:pPr defTabSz="749808">
              <a:lnSpc>
                <a:spcPct val="90000"/>
              </a:lnSpc>
              <a:spcAft>
                <a:spcPts val="600"/>
              </a:spcAft>
            </a:pPr>
            <a:endParaRPr lang="en-US" sz="1200" kern="1200" dirty="0">
              <a:solidFill>
                <a:schemeClr val="tx1"/>
              </a:solidFill>
              <a:latin typeface="Lucida Console" panose="020B0609040504020204" pitchFamily="49" charset="0"/>
            </a:endParaRPr>
          </a:p>
          <a:p>
            <a:pPr defTabSz="749808">
              <a:lnSpc>
                <a:spcPct val="90000"/>
              </a:lnSpc>
              <a:spcAft>
                <a:spcPts val="600"/>
              </a:spcAft>
            </a:pPr>
            <a:r>
              <a:rPr lang="en-US" sz="1200" kern="1200" dirty="0">
                <a:solidFill>
                  <a:schemeClr val="tx1"/>
                </a:solidFill>
                <a:latin typeface="Lucida Console" panose="020B0609040504020204" pitchFamily="49" charset="0"/>
              </a:rPr>
              <a:t>class Food(Turtle):</a:t>
            </a:r>
          </a:p>
          <a:p>
            <a:pPr defTabSz="749808">
              <a:lnSpc>
                <a:spcPct val="90000"/>
              </a:lnSpc>
              <a:spcAft>
                <a:spcPts val="600"/>
              </a:spcAft>
            </a:pPr>
            <a:r>
              <a:rPr lang="en-US" sz="1200" kern="1200" dirty="0">
                <a:solidFill>
                  <a:schemeClr val="tx1"/>
                </a:solidFill>
                <a:latin typeface="Lucida Console" panose="020B0609040504020204" pitchFamily="49" charset="0"/>
              </a:rPr>
              <a:t>    def __</a:t>
            </a:r>
            <a:r>
              <a:rPr lang="en-US" sz="1200" kern="1200" dirty="0" err="1">
                <a:solidFill>
                  <a:schemeClr val="tx1"/>
                </a:solidFill>
                <a:latin typeface="Lucida Console" panose="020B0609040504020204" pitchFamily="49" charset="0"/>
              </a:rPr>
              <a:t>init</a:t>
            </a:r>
            <a:r>
              <a:rPr lang="en-US" sz="1200" kern="1200" dirty="0">
                <a:solidFill>
                  <a:schemeClr val="tx1"/>
                </a:solidFill>
                <a:latin typeface="Lucida Console" panose="020B0609040504020204" pitchFamily="49" charset="0"/>
              </a:rPr>
              <a:t>__(self):</a:t>
            </a:r>
          </a:p>
          <a:p>
            <a:pPr defTabSz="749808">
              <a:lnSpc>
                <a:spcPct val="90000"/>
              </a:lnSpc>
              <a:spcAft>
                <a:spcPts val="600"/>
              </a:spcAft>
            </a:pPr>
            <a:r>
              <a:rPr lang="en-US" sz="1200" kern="1200" dirty="0">
                <a:solidFill>
                  <a:schemeClr val="tx1"/>
                </a:solidFill>
                <a:latin typeface="Lucida Console" panose="020B0609040504020204" pitchFamily="49" charset="0"/>
              </a:rPr>
              <a:t>        super().__</a:t>
            </a:r>
            <a:r>
              <a:rPr lang="en-US" sz="1200" kern="1200" dirty="0" err="1">
                <a:solidFill>
                  <a:schemeClr val="tx1"/>
                </a:solidFill>
                <a:latin typeface="Lucida Console" panose="020B0609040504020204" pitchFamily="49" charset="0"/>
              </a:rPr>
              <a:t>init</a:t>
            </a:r>
            <a:r>
              <a:rPr lang="en-US" sz="1200" kern="1200" dirty="0">
                <a:solidFill>
                  <a:schemeClr val="tx1"/>
                </a:solidFill>
                <a:latin typeface="Lucida Console" panose="020B0609040504020204" pitchFamily="49" charset="0"/>
              </a:rPr>
              <a:t>__()</a:t>
            </a:r>
          </a:p>
          <a:p>
            <a:pPr defTabSz="749808">
              <a:lnSpc>
                <a:spcPct val="90000"/>
              </a:lnSpc>
              <a:spcAft>
                <a:spcPts val="600"/>
              </a:spcAft>
            </a:pPr>
            <a:r>
              <a:rPr lang="en-US" sz="1200" kern="1200" dirty="0">
                <a:solidFill>
                  <a:schemeClr val="tx1"/>
                </a:solidFill>
                <a:latin typeface="Lucida Console" panose="020B0609040504020204" pitchFamily="49" charset="0"/>
              </a:rPr>
              <a:t>        </a:t>
            </a:r>
            <a:r>
              <a:rPr lang="en-US" sz="1200" kern="1200" dirty="0" err="1">
                <a:solidFill>
                  <a:schemeClr val="tx1"/>
                </a:solidFill>
                <a:latin typeface="Lucida Console" panose="020B0609040504020204" pitchFamily="49" charset="0"/>
              </a:rPr>
              <a:t>self.shape</a:t>
            </a:r>
            <a:r>
              <a:rPr lang="en-US" sz="1200" kern="1200" dirty="0">
                <a:solidFill>
                  <a:schemeClr val="tx1"/>
                </a:solidFill>
                <a:latin typeface="Lucida Console" panose="020B0609040504020204" pitchFamily="49" charset="0"/>
              </a:rPr>
              <a:t>("circle")</a:t>
            </a:r>
          </a:p>
          <a:p>
            <a:pPr defTabSz="749808">
              <a:lnSpc>
                <a:spcPct val="90000"/>
              </a:lnSpc>
              <a:spcAft>
                <a:spcPts val="600"/>
              </a:spcAft>
            </a:pPr>
            <a:r>
              <a:rPr lang="en-US" sz="1200" kern="1200" dirty="0">
                <a:solidFill>
                  <a:schemeClr val="tx1"/>
                </a:solidFill>
                <a:latin typeface="Lucida Console" panose="020B0609040504020204" pitchFamily="49" charset="0"/>
              </a:rPr>
              <a:t>        </a:t>
            </a:r>
            <a:r>
              <a:rPr lang="en-US" sz="1200" kern="1200" dirty="0" err="1">
                <a:solidFill>
                  <a:schemeClr val="tx1"/>
                </a:solidFill>
                <a:latin typeface="Lucida Console" panose="020B0609040504020204" pitchFamily="49" charset="0"/>
              </a:rPr>
              <a:t>self.penup</a:t>
            </a:r>
            <a:r>
              <a:rPr lang="en-US" sz="1200" kern="1200" dirty="0">
                <a:solidFill>
                  <a:schemeClr val="tx1"/>
                </a:solidFill>
                <a:latin typeface="Lucida Console" panose="020B0609040504020204" pitchFamily="49" charset="0"/>
              </a:rPr>
              <a:t>()</a:t>
            </a:r>
          </a:p>
          <a:p>
            <a:pPr defTabSz="749808">
              <a:lnSpc>
                <a:spcPct val="90000"/>
              </a:lnSpc>
              <a:spcAft>
                <a:spcPts val="600"/>
              </a:spcAft>
            </a:pPr>
            <a:r>
              <a:rPr lang="en-US" sz="1200" kern="1200" dirty="0">
                <a:solidFill>
                  <a:schemeClr val="tx1"/>
                </a:solidFill>
                <a:latin typeface="Lucida Console" panose="020B0609040504020204" pitchFamily="49" charset="0"/>
              </a:rPr>
              <a:t>        </a:t>
            </a:r>
            <a:r>
              <a:rPr lang="en-US" sz="1200" kern="1200" dirty="0" err="1">
                <a:solidFill>
                  <a:schemeClr val="tx1"/>
                </a:solidFill>
                <a:latin typeface="Lucida Console" panose="020B0609040504020204" pitchFamily="49" charset="0"/>
              </a:rPr>
              <a:t>self.shapesize</a:t>
            </a:r>
            <a:r>
              <a:rPr lang="en-US" sz="1200" kern="1200" dirty="0">
                <a:solidFill>
                  <a:schemeClr val="tx1"/>
                </a:solidFill>
                <a:latin typeface="Lucida Console" panose="020B0609040504020204" pitchFamily="49" charset="0"/>
              </a:rPr>
              <a:t>(</a:t>
            </a:r>
            <a:r>
              <a:rPr lang="en-US" sz="1200" kern="1200" dirty="0" err="1">
                <a:solidFill>
                  <a:schemeClr val="tx1"/>
                </a:solidFill>
                <a:latin typeface="Lucida Console" panose="020B0609040504020204" pitchFamily="49" charset="0"/>
              </a:rPr>
              <a:t>stretch_wid</a:t>
            </a:r>
            <a:r>
              <a:rPr lang="en-US" sz="1200" kern="1200" dirty="0">
                <a:solidFill>
                  <a:schemeClr val="tx1"/>
                </a:solidFill>
                <a:latin typeface="Lucida Console" panose="020B0609040504020204" pitchFamily="49" charset="0"/>
              </a:rPr>
              <a:t>=0.5, </a:t>
            </a:r>
            <a:r>
              <a:rPr lang="en-US" sz="1200" kern="1200" dirty="0" err="1">
                <a:solidFill>
                  <a:schemeClr val="tx1"/>
                </a:solidFill>
                <a:latin typeface="Lucida Console" panose="020B0609040504020204" pitchFamily="49" charset="0"/>
              </a:rPr>
              <a:t>stretch_len</a:t>
            </a:r>
            <a:r>
              <a:rPr lang="en-US" sz="1200" kern="1200" dirty="0">
                <a:solidFill>
                  <a:schemeClr val="tx1"/>
                </a:solidFill>
                <a:latin typeface="Lucida Console" panose="020B0609040504020204" pitchFamily="49" charset="0"/>
              </a:rPr>
              <a:t>=0.5)</a:t>
            </a:r>
          </a:p>
          <a:p>
            <a:pPr defTabSz="749808">
              <a:lnSpc>
                <a:spcPct val="90000"/>
              </a:lnSpc>
              <a:spcAft>
                <a:spcPts val="600"/>
              </a:spcAft>
            </a:pPr>
            <a:r>
              <a:rPr lang="en-US" sz="1200" kern="1200" dirty="0">
                <a:solidFill>
                  <a:schemeClr val="tx1"/>
                </a:solidFill>
                <a:latin typeface="Lucida Console" panose="020B0609040504020204" pitchFamily="49" charset="0"/>
              </a:rPr>
              <a:t>        </a:t>
            </a:r>
            <a:r>
              <a:rPr lang="en-US" sz="1200" kern="1200" dirty="0" err="1">
                <a:solidFill>
                  <a:schemeClr val="tx1"/>
                </a:solidFill>
                <a:latin typeface="Lucida Console" panose="020B0609040504020204" pitchFamily="49" charset="0"/>
              </a:rPr>
              <a:t>self.color</a:t>
            </a:r>
            <a:r>
              <a:rPr lang="en-US" sz="1200" kern="1200" dirty="0">
                <a:solidFill>
                  <a:schemeClr val="tx1"/>
                </a:solidFill>
                <a:latin typeface="Lucida Console" panose="020B0609040504020204" pitchFamily="49" charset="0"/>
              </a:rPr>
              <a:t>("blue")</a:t>
            </a:r>
          </a:p>
          <a:p>
            <a:pPr defTabSz="749808">
              <a:lnSpc>
                <a:spcPct val="90000"/>
              </a:lnSpc>
              <a:spcAft>
                <a:spcPts val="600"/>
              </a:spcAft>
            </a:pPr>
            <a:r>
              <a:rPr lang="en-US" sz="1200" kern="1200" dirty="0">
                <a:solidFill>
                  <a:schemeClr val="tx1"/>
                </a:solidFill>
                <a:latin typeface="Lucida Console" panose="020B0609040504020204" pitchFamily="49" charset="0"/>
              </a:rPr>
              <a:t>        </a:t>
            </a:r>
            <a:r>
              <a:rPr lang="en-US" sz="1200" kern="1200" dirty="0" err="1">
                <a:solidFill>
                  <a:schemeClr val="tx1"/>
                </a:solidFill>
                <a:latin typeface="Lucida Console" panose="020B0609040504020204" pitchFamily="49" charset="0"/>
              </a:rPr>
              <a:t>self.speed</a:t>
            </a:r>
            <a:r>
              <a:rPr lang="en-US" sz="1200" kern="1200" dirty="0">
                <a:solidFill>
                  <a:schemeClr val="tx1"/>
                </a:solidFill>
                <a:latin typeface="Lucida Console" panose="020B0609040504020204" pitchFamily="49" charset="0"/>
              </a:rPr>
              <a:t>("fastest")</a:t>
            </a:r>
          </a:p>
          <a:p>
            <a:pPr defTabSz="749808">
              <a:lnSpc>
                <a:spcPct val="90000"/>
              </a:lnSpc>
              <a:spcAft>
                <a:spcPts val="600"/>
              </a:spcAft>
            </a:pPr>
            <a:r>
              <a:rPr lang="en-US" sz="1200" kern="1200" dirty="0">
                <a:solidFill>
                  <a:schemeClr val="tx1"/>
                </a:solidFill>
                <a:latin typeface="Lucida Console" panose="020B0609040504020204" pitchFamily="49" charset="0"/>
              </a:rPr>
              <a:t>        </a:t>
            </a:r>
            <a:r>
              <a:rPr lang="en-US" sz="1200" kern="1200" dirty="0" err="1">
                <a:solidFill>
                  <a:schemeClr val="tx1"/>
                </a:solidFill>
                <a:latin typeface="Lucida Console" panose="020B0609040504020204" pitchFamily="49" charset="0"/>
              </a:rPr>
              <a:t>x_pos</a:t>
            </a:r>
            <a:r>
              <a:rPr lang="en-US" sz="1200" kern="1200" dirty="0">
                <a:solidFill>
                  <a:schemeClr val="tx1"/>
                </a:solidFill>
                <a:latin typeface="Lucida Console" panose="020B0609040504020204" pitchFamily="49" charset="0"/>
              </a:rPr>
              <a:t> = random.randint(-280, 280)</a:t>
            </a:r>
          </a:p>
          <a:p>
            <a:pPr defTabSz="749808">
              <a:lnSpc>
                <a:spcPct val="90000"/>
              </a:lnSpc>
              <a:spcAft>
                <a:spcPts val="600"/>
              </a:spcAft>
            </a:pPr>
            <a:r>
              <a:rPr lang="en-US" sz="1200" kern="1200" dirty="0">
                <a:solidFill>
                  <a:schemeClr val="tx1"/>
                </a:solidFill>
                <a:latin typeface="Lucida Console" panose="020B0609040504020204" pitchFamily="49" charset="0"/>
              </a:rPr>
              <a:t>        </a:t>
            </a:r>
            <a:r>
              <a:rPr lang="en-US" sz="1200" kern="1200" dirty="0" err="1">
                <a:solidFill>
                  <a:schemeClr val="tx1"/>
                </a:solidFill>
                <a:latin typeface="Lucida Console" panose="020B0609040504020204" pitchFamily="49" charset="0"/>
              </a:rPr>
              <a:t>y_pos</a:t>
            </a:r>
            <a:r>
              <a:rPr lang="en-US" sz="1200" kern="1200" dirty="0">
                <a:solidFill>
                  <a:schemeClr val="tx1"/>
                </a:solidFill>
                <a:latin typeface="Lucida Console" panose="020B0609040504020204" pitchFamily="49" charset="0"/>
              </a:rPr>
              <a:t> = random.randint(-280, 280)</a:t>
            </a:r>
          </a:p>
          <a:p>
            <a:pPr defTabSz="749808">
              <a:lnSpc>
                <a:spcPct val="90000"/>
              </a:lnSpc>
              <a:spcAft>
                <a:spcPts val="600"/>
              </a:spcAft>
            </a:pPr>
            <a:r>
              <a:rPr lang="en-US" sz="1200" kern="1200" dirty="0">
                <a:solidFill>
                  <a:schemeClr val="tx1"/>
                </a:solidFill>
                <a:latin typeface="Lucida Console" panose="020B0609040504020204" pitchFamily="49" charset="0"/>
              </a:rPr>
              <a:t>        </a:t>
            </a:r>
            <a:r>
              <a:rPr lang="en-US" sz="1200" kern="1200" dirty="0" err="1">
                <a:solidFill>
                  <a:schemeClr val="tx1"/>
                </a:solidFill>
                <a:latin typeface="Lucida Console" panose="020B0609040504020204" pitchFamily="49" charset="0"/>
              </a:rPr>
              <a:t>self.goto</a:t>
            </a:r>
            <a:r>
              <a:rPr lang="en-US" sz="1200" kern="1200" dirty="0">
                <a:solidFill>
                  <a:schemeClr val="tx1"/>
                </a:solidFill>
                <a:latin typeface="Lucida Console" panose="020B0609040504020204" pitchFamily="49" charset="0"/>
              </a:rPr>
              <a:t>(</a:t>
            </a:r>
            <a:r>
              <a:rPr lang="en-US" sz="1200" kern="1200" dirty="0" err="1">
                <a:solidFill>
                  <a:schemeClr val="tx1"/>
                </a:solidFill>
                <a:latin typeface="Lucida Console" panose="020B0609040504020204" pitchFamily="49" charset="0"/>
              </a:rPr>
              <a:t>x_pos</a:t>
            </a:r>
            <a:r>
              <a:rPr lang="en-US" sz="1200" kern="1200" dirty="0">
                <a:solidFill>
                  <a:schemeClr val="tx1"/>
                </a:solidFill>
                <a:latin typeface="Lucida Console" panose="020B0609040504020204" pitchFamily="49" charset="0"/>
              </a:rPr>
              <a:t>, </a:t>
            </a:r>
            <a:r>
              <a:rPr lang="en-US" sz="1200" kern="1200" dirty="0" err="1">
                <a:solidFill>
                  <a:schemeClr val="tx1"/>
                </a:solidFill>
                <a:latin typeface="Lucida Console" panose="020B0609040504020204" pitchFamily="49" charset="0"/>
              </a:rPr>
              <a:t>y_pos</a:t>
            </a:r>
            <a:r>
              <a:rPr lang="en-US" sz="1200" kern="1200" dirty="0">
                <a:solidFill>
                  <a:schemeClr val="tx1"/>
                </a:solidFill>
                <a:latin typeface="Lucida Console" panose="020B0609040504020204" pitchFamily="49" charset="0"/>
              </a:rPr>
              <a:t>)</a:t>
            </a:r>
            <a:endParaRPr lang="en-US" sz="1200" dirty="0">
              <a:latin typeface="Lucida Console" panose="020B0609040504020204" pitchFamily="49" charset="0"/>
            </a:endParaRPr>
          </a:p>
        </p:txBody>
      </p:sp>
      <p:pic>
        <p:nvPicPr>
          <p:cNvPr id="6" name="Picture 5">
            <a:extLst>
              <a:ext uri="{FF2B5EF4-FFF2-40B4-BE49-F238E27FC236}">
                <a16:creationId xmlns:a16="http://schemas.microsoft.com/office/drawing/2014/main" id="{7FDE03C4-608B-12DC-0DAF-E2BFCDFB451C}"/>
              </a:ext>
            </a:extLst>
          </p:cNvPr>
          <p:cNvPicPr>
            <a:picLocks noChangeAspect="1"/>
          </p:cNvPicPr>
          <p:nvPr/>
        </p:nvPicPr>
        <p:blipFill>
          <a:blip r:embed="rId2"/>
          <a:stretch>
            <a:fillRect/>
          </a:stretch>
        </p:blipFill>
        <p:spPr>
          <a:xfrm>
            <a:off x="9434588" y="4050406"/>
            <a:ext cx="2249283" cy="2362983"/>
          </a:xfrm>
          <a:prstGeom prst="rect">
            <a:avLst/>
          </a:prstGeom>
        </p:spPr>
      </p:pic>
    </p:spTree>
    <p:extLst>
      <p:ext uri="{BB962C8B-B14F-4D97-AF65-F5344CB8AC3E}">
        <p14:creationId xmlns:p14="http://schemas.microsoft.com/office/powerpoint/2010/main" val="412422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3F13-FF1F-132D-A53F-33A79074C811}"/>
              </a:ext>
            </a:extLst>
          </p:cNvPr>
          <p:cNvSpPr>
            <a:spLocks noGrp="1"/>
          </p:cNvSpPr>
          <p:nvPr>
            <p:ph type="title"/>
          </p:nvPr>
        </p:nvSpPr>
        <p:spPr>
          <a:xfrm>
            <a:off x="841246" y="673770"/>
            <a:ext cx="3644489" cy="2414488"/>
          </a:xfrm>
        </p:spPr>
        <p:txBody>
          <a:bodyPr anchor="t">
            <a:normAutofit/>
          </a:bodyPr>
          <a:lstStyle/>
          <a:p>
            <a:r>
              <a:rPr lang="en-US" sz="4600">
                <a:solidFill>
                  <a:srgbClr val="FFFFFF"/>
                </a:solidFill>
              </a:rPr>
              <a:t>Detecting Collisions with the Food</a:t>
            </a:r>
          </a:p>
        </p:txBody>
      </p:sp>
      <p:sp>
        <p:nvSpPr>
          <p:cNvPr id="3" name="Content Placeholder 2">
            <a:extLst>
              <a:ext uri="{FF2B5EF4-FFF2-40B4-BE49-F238E27FC236}">
                <a16:creationId xmlns:a16="http://schemas.microsoft.com/office/drawing/2014/main" id="{1FDB5517-23B9-D1FD-522C-232B5F5F18AD}"/>
              </a:ext>
            </a:extLst>
          </p:cNvPr>
          <p:cNvSpPr>
            <a:spLocks noGrp="1"/>
          </p:cNvSpPr>
          <p:nvPr>
            <p:ph idx="1"/>
          </p:nvPr>
        </p:nvSpPr>
        <p:spPr>
          <a:xfrm>
            <a:off x="5563019" y="1881014"/>
            <a:ext cx="6628981" cy="5294647"/>
          </a:xfrm>
        </p:spPr>
        <p:txBody>
          <a:bodyPr>
            <a:normAutofit/>
          </a:bodyPr>
          <a:lstStyle/>
          <a:p>
            <a:r>
              <a:rPr lang="en-US" sz="1800" dirty="0"/>
              <a:t>To detect collisions with the food in our main.py file, we can use the distance() function to find the distance between the snake head and the food</a:t>
            </a:r>
          </a:p>
          <a:p>
            <a:r>
              <a:rPr lang="en-US" sz="1800" dirty="0"/>
              <a:t>If the distance is less than 15 pixels, the snake and food are probably colliding, so we should move the food to a new random location</a:t>
            </a:r>
          </a:p>
          <a:p>
            <a:r>
              <a:rPr lang="en-US" sz="1800" dirty="0"/>
              <a:t>To start, let’s write a refresh() method in our food file that refreshes the food’s position</a:t>
            </a:r>
          </a:p>
          <a:p>
            <a:r>
              <a:rPr lang="en-US" sz="1800" dirty="0"/>
              <a:t>Then, in our main.py file, we can write:</a:t>
            </a:r>
          </a:p>
          <a:p>
            <a:pPr marL="0" indent="0">
              <a:buNone/>
            </a:pPr>
            <a:r>
              <a:rPr lang="en-US" sz="1800" dirty="0">
                <a:latin typeface="Lucida Console" panose="020B0609040504020204" pitchFamily="49" charset="0"/>
              </a:rPr>
              <a:t>if </a:t>
            </a:r>
            <a:r>
              <a:rPr lang="en-US" sz="1800" dirty="0" err="1">
                <a:latin typeface="Lucida Console" panose="020B0609040504020204" pitchFamily="49" charset="0"/>
              </a:rPr>
              <a:t>snake.segments</a:t>
            </a:r>
            <a:r>
              <a:rPr lang="en-US" sz="1800" dirty="0">
                <a:latin typeface="Lucida Console" panose="020B0609040504020204" pitchFamily="49" charset="0"/>
              </a:rPr>
              <a:t>[0].distance(food) &lt; 15:</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food.refresh</a:t>
            </a:r>
            <a:r>
              <a:rPr lang="en-US" sz="1800" dirty="0">
                <a:latin typeface="Lucida Console" panose="020B0609040504020204" pitchFamily="49" charset="0"/>
              </a:rPr>
              <a:t>()</a:t>
            </a:r>
          </a:p>
        </p:txBody>
      </p:sp>
    </p:spTree>
    <p:extLst>
      <p:ext uri="{BB962C8B-B14F-4D97-AF65-F5344CB8AC3E}">
        <p14:creationId xmlns:p14="http://schemas.microsoft.com/office/powerpoint/2010/main" val="348794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E4B5-3DDB-81C8-3D2B-102BB0DE6D18}"/>
              </a:ext>
            </a:extLst>
          </p:cNvPr>
          <p:cNvSpPr>
            <a:spLocks noGrp="1"/>
          </p:cNvSpPr>
          <p:nvPr>
            <p:ph type="title"/>
          </p:nvPr>
        </p:nvSpPr>
        <p:spPr>
          <a:xfrm>
            <a:off x="838199" y="537883"/>
            <a:ext cx="4783697" cy="1942810"/>
          </a:xfrm>
        </p:spPr>
        <p:txBody>
          <a:bodyPr anchor="b">
            <a:normAutofit/>
          </a:bodyPr>
          <a:lstStyle/>
          <a:p>
            <a:r>
              <a:rPr lang="en-US" sz="4000"/>
              <a:t>Create a Scoreboard</a:t>
            </a:r>
          </a:p>
        </p:txBody>
      </p:sp>
      <p:sp>
        <p:nvSpPr>
          <p:cNvPr id="3" name="Content Placeholder 2">
            <a:extLst>
              <a:ext uri="{FF2B5EF4-FFF2-40B4-BE49-F238E27FC236}">
                <a16:creationId xmlns:a16="http://schemas.microsoft.com/office/drawing/2014/main" id="{2193A606-8AEA-BCBE-B97B-F805910FF489}"/>
              </a:ext>
            </a:extLst>
          </p:cNvPr>
          <p:cNvSpPr>
            <a:spLocks noGrp="1"/>
          </p:cNvSpPr>
          <p:nvPr>
            <p:ph idx="1"/>
          </p:nvPr>
        </p:nvSpPr>
        <p:spPr>
          <a:xfrm>
            <a:off x="838199" y="2686323"/>
            <a:ext cx="4783697" cy="3433583"/>
          </a:xfrm>
        </p:spPr>
        <p:txBody>
          <a:bodyPr>
            <a:normAutofit/>
          </a:bodyPr>
          <a:lstStyle/>
          <a:p>
            <a:r>
              <a:rPr lang="en-US" sz="1700" dirty="0"/>
              <a:t>Like the food, we’re going to create a scoreboard class that inherits the turtle class</a:t>
            </a:r>
          </a:p>
          <a:p>
            <a:r>
              <a:rPr lang="en-US" sz="1700" dirty="0"/>
              <a:t>In the scoreboard class, we’ll use the </a:t>
            </a:r>
            <a:r>
              <a:rPr lang="en-US" sz="1700" dirty="0" err="1"/>
              <a:t>turtle.write</a:t>
            </a:r>
            <a:r>
              <a:rPr lang="en-US" sz="1700" dirty="0"/>
              <a:t>() method to write the player’s score</a:t>
            </a:r>
          </a:p>
          <a:p>
            <a:r>
              <a:rPr lang="en-US" sz="1700" dirty="0"/>
              <a:t>To start, let’s create our scoreboard class and in the __</a:t>
            </a:r>
            <a:r>
              <a:rPr lang="en-US" sz="1700" dirty="0" err="1"/>
              <a:t>init</a:t>
            </a:r>
            <a:r>
              <a:rPr lang="en-US" sz="1700" dirty="0"/>
              <a:t>__ method, we’ll make the scoreboard white, hide the turtle, put the pen up, set speed to fastest, set the color to white, and send the turtle to the top of the screen</a:t>
            </a:r>
          </a:p>
          <a:p>
            <a:r>
              <a:rPr lang="en-US" sz="1700" dirty="0"/>
              <a:t>We can also create a variable called “score” and set it equal to 0</a:t>
            </a:r>
          </a:p>
        </p:txBody>
      </p:sp>
      <p:pic>
        <p:nvPicPr>
          <p:cNvPr id="5" name="Picture 4">
            <a:extLst>
              <a:ext uri="{FF2B5EF4-FFF2-40B4-BE49-F238E27FC236}">
                <a16:creationId xmlns:a16="http://schemas.microsoft.com/office/drawing/2014/main" id="{3BCE674D-49DA-16FD-CCC3-65AB880A9F3B}"/>
              </a:ext>
            </a:extLst>
          </p:cNvPr>
          <p:cNvPicPr>
            <a:picLocks noChangeAspect="1"/>
          </p:cNvPicPr>
          <p:nvPr/>
        </p:nvPicPr>
        <p:blipFill>
          <a:blip r:embed="rId2"/>
          <a:stretch>
            <a:fillRect/>
          </a:stretch>
        </p:blipFill>
        <p:spPr>
          <a:xfrm>
            <a:off x="5988424" y="577418"/>
            <a:ext cx="5365375" cy="5502950"/>
          </a:xfrm>
          <a:prstGeom prst="rect">
            <a:avLst/>
          </a:prstGeom>
        </p:spPr>
      </p:pic>
    </p:spTree>
    <p:extLst>
      <p:ext uri="{BB962C8B-B14F-4D97-AF65-F5344CB8AC3E}">
        <p14:creationId xmlns:p14="http://schemas.microsoft.com/office/powerpoint/2010/main" val="178349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691E2-0D25-55E5-C7EE-C2E25C3E8BDF}"/>
              </a:ext>
            </a:extLst>
          </p:cNvPr>
          <p:cNvSpPr>
            <a:spLocks noGrp="1"/>
          </p:cNvSpPr>
          <p:nvPr>
            <p:ph idx="1"/>
          </p:nvPr>
        </p:nvSpPr>
        <p:spPr>
          <a:xfrm>
            <a:off x="5126418" y="552091"/>
            <a:ext cx="6224335" cy="5431536"/>
          </a:xfrm>
        </p:spPr>
        <p:txBody>
          <a:bodyPr anchor="ctr">
            <a:normAutofit/>
          </a:bodyPr>
          <a:lstStyle/>
          <a:p>
            <a:pPr marL="0" indent="0">
              <a:buNone/>
            </a:pPr>
            <a:r>
              <a:rPr lang="en-US" sz="2200" dirty="0">
                <a:latin typeface="Lucida Console" panose="020B0609040504020204" pitchFamily="49" charset="0"/>
              </a:rPr>
              <a:t>from turtle import Turtle</a:t>
            </a:r>
          </a:p>
          <a:p>
            <a:pPr marL="0" indent="0">
              <a:buNone/>
            </a:pPr>
            <a:endParaRPr lang="en-US" sz="2200" dirty="0">
              <a:latin typeface="Lucida Console" panose="020B0609040504020204" pitchFamily="49" charset="0"/>
            </a:endParaRPr>
          </a:p>
          <a:p>
            <a:pPr marL="0" indent="0">
              <a:buNone/>
            </a:pPr>
            <a:r>
              <a:rPr lang="en-US" sz="2200" dirty="0">
                <a:latin typeface="Lucida Console" panose="020B0609040504020204" pitchFamily="49" charset="0"/>
              </a:rPr>
              <a:t>class Scoreboard(Turtle):</a:t>
            </a:r>
          </a:p>
          <a:p>
            <a:pPr marL="0" indent="0">
              <a:buNone/>
            </a:pPr>
            <a:r>
              <a:rPr lang="en-US" sz="2200" dirty="0">
                <a:latin typeface="Lucida Console" panose="020B0609040504020204" pitchFamily="49" charset="0"/>
              </a:rPr>
              <a:t>    score = 0</a:t>
            </a:r>
          </a:p>
          <a:p>
            <a:pPr marL="0" indent="0">
              <a:buNone/>
            </a:pPr>
            <a:endParaRPr lang="en-US" sz="2200" dirty="0">
              <a:latin typeface="Lucida Console" panose="020B0609040504020204" pitchFamily="49" charset="0"/>
            </a:endParaRPr>
          </a:p>
          <a:p>
            <a:pPr marL="0" indent="0">
              <a:buNone/>
            </a:pPr>
            <a:r>
              <a:rPr lang="en-US" sz="2200" dirty="0">
                <a:latin typeface="Lucida Console" panose="020B0609040504020204" pitchFamily="49" charset="0"/>
              </a:rPr>
              <a:t>    def __</a:t>
            </a:r>
            <a:r>
              <a:rPr lang="en-US" sz="2200" dirty="0" err="1">
                <a:latin typeface="Lucida Console" panose="020B0609040504020204" pitchFamily="49" charset="0"/>
              </a:rPr>
              <a:t>init</a:t>
            </a:r>
            <a:r>
              <a:rPr lang="en-US" sz="2200" dirty="0">
                <a:latin typeface="Lucida Console" panose="020B0609040504020204" pitchFamily="49" charset="0"/>
              </a:rPr>
              <a:t>__(self):</a:t>
            </a:r>
          </a:p>
          <a:p>
            <a:pPr marL="0" indent="0">
              <a:buNone/>
            </a:pPr>
            <a:r>
              <a:rPr lang="en-US" sz="2200" dirty="0">
                <a:latin typeface="Lucida Console" panose="020B0609040504020204" pitchFamily="49" charset="0"/>
              </a:rPr>
              <a:t>        super().__</a:t>
            </a:r>
            <a:r>
              <a:rPr lang="en-US" sz="2200" dirty="0" err="1">
                <a:latin typeface="Lucida Console" panose="020B0609040504020204" pitchFamily="49" charset="0"/>
              </a:rPr>
              <a:t>init</a:t>
            </a:r>
            <a:r>
              <a:rPr lang="en-US" sz="2200" dirty="0">
                <a:latin typeface="Lucida Console" panose="020B0609040504020204" pitchFamily="49" charset="0"/>
              </a:rPr>
              <a:t>__()</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self.hideturtle</a:t>
            </a:r>
            <a:r>
              <a:rPr lang="en-US" sz="2200" dirty="0">
                <a:latin typeface="Lucida Console" panose="020B0609040504020204" pitchFamily="49" charset="0"/>
              </a:rPr>
              <a:t>()</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self.penup</a:t>
            </a:r>
            <a:r>
              <a:rPr lang="en-US" sz="2200" dirty="0">
                <a:latin typeface="Lucida Console" panose="020B0609040504020204" pitchFamily="49" charset="0"/>
              </a:rPr>
              <a:t>()</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self.goto</a:t>
            </a:r>
            <a:r>
              <a:rPr lang="en-US" sz="2200" dirty="0">
                <a:latin typeface="Lucida Console" panose="020B0609040504020204" pitchFamily="49" charset="0"/>
              </a:rPr>
              <a:t>(0, 270)</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self.color</a:t>
            </a:r>
            <a:r>
              <a:rPr lang="en-US" sz="2200" dirty="0">
                <a:latin typeface="Lucida Console" panose="020B0609040504020204" pitchFamily="49" charset="0"/>
              </a:rPr>
              <a:t>("white")</a:t>
            </a:r>
          </a:p>
        </p:txBody>
      </p:sp>
    </p:spTree>
    <p:extLst>
      <p:ext uri="{BB962C8B-B14F-4D97-AF65-F5344CB8AC3E}">
        <p14:creationId xmlns:p14="http://schemas.microsoft.com/office/powerpoint/2010/main" val="422608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055D-5B1F-B1F4-ACE0-4A09AEA76C93}"/>
              </a:ext>
            </a:extLst>
          </p:cNvPr>
          <p:cNvSpPr>
            <a:spLocks noGrp="1"/>
          </p:cNvSpPr>
          <p:nvPr>
            <p:ph type="title"/>
          </p:nvPr>
        </p:nvSpPr>
        <p:spPr>
          <a:xfrm>
            <a:off x="838199" y="1068891"/>
            <a:ext cx="4259731" cy="1985085"/>
          </a:xfrm>
        </p:spPr>
        <p:txBody>
          <a:bodyPr anchor="b">
            <a:normAutofit/>
          </a:bodyPr>
          <a:lstStyle/>
          <a:p>
            <a:pPr algn="ctr"/>
            <a:r>
              <a:rPr lang="en-US" dirty="0"/>
              <a:t>Writing with the Scoreboard</a:t>
            </a:r>
            <a:endParaRPr lang="en-US"/>
          </a:p>
        </p:txBody>
      </p:sp>
      <p:pic>
        <p:nvPicPr>
          <p:cNvPr id="5" name="Picture 4">
            <a:extLst>
              <a:ext uri="{FF2B5EF4-FFF2-40B4-BE49-F238E27FC236}">
                <a16:creationId xmlns:a16="http://schemas.microsoft.com/office/drawing/2014/main" id="{824383AC-F0F3-FE3F-A62A-287D6E8E7E19}"/>
              </a:ext>
            </a:extLst>
          </p:cNvPr>
          <p:cNvPicPr>
            <a:picLocks noChangeAspect="1"/>
          </p:cNvPicPr>
          <p:nvPr/>
        </p:nvPicPr>
        <p:blipFill rotWithShape="1">
          <a:blip r:embed="rId2"/>
          <a:srcRect l="34572" t="6124" r="30755" b="87574"/>
          <a:stretch/>
        </p:blipFill>
        <p:spPr>
          <a:xfrm>
            <a:off x="1049617" y="4423282"/>
            <a:ext cx="3836894" cy="715256"/>
          </a:xfrm>
          <a:prstGeom prst="rect">
            <a:avLst/>
          </a:prstGeom>
        </p:spPr>
      </p:pic>
      <p:sp>
        <p:nvSpPr>
          <p:cNvPr id="3" name="Content Placeholder 2">
            <a:extLst>
              <a:ext uri="{FF2B5EF4-FFF2-40B4-BE49-F238E27FC236}">
                <a16:creationId xmlns:a16="http://schemas.microsoft.com/office/drawing/2014/main" id="{E8ADBE38-E27B-D5D1-572D-2667C662149F}"/>
              </a:ext>
            </a:extLst>
          </p:cNvPr>
          <p:cNvSpPr>
            <a:spLocks noGrp="1"/>
          </p:cNvSpPr>
          <p:nvPr>
            <p:ph idx="1"/>
          </p:nvPr>
        </p:nvSpPr>
        <p:spPr>
          <a:xfrm>
            <a:off x="6586415" y="723153"/>
            <a:ext cx="4555782" cy="5392482"/>
          </a:xfrm>
        </p:spPr>
        <p:txBody>
          <a:bodyPr anchor="ctr">
            <a:normAutofit/>
          </a:bodyPr>
          <a:lstStyle/>
          <a:p>
            <a:r>
              <a:rPr lang="en-US" sz="1700" dirty="0"/>
              <a:t>Next, we’ll want to write using the scoreboard. For this, we can use the </a:t>
            </a:r>
            <a:r>
              <a:rPr lang="en-US" sz="1700" dirty="0" err="1"/>
              <a:t>turtle.write</a:t>
            </a:r>
            <a:r>
              <a:rPr lang="en-US" sz="1700" dirty="0"/>
              <a:t>() method</a:t>
            </a:r>
          </a:p>
          <a:p>
            <a:r>
              <a:rPr lang="en-US" sz="1700" dirty="0"/>
              <a:t>Let’s write this inside a new method called </a:t>
            </a:r>
            <a:r>
              <a:rPr lang="en-US" sz="1700" dirty="0" err="1"/>
              <a:t>update_text</a:t>
            </a:r>
            <a:endParaRPr lang="en-US" sz="1700" dirty="0"/>
          </a:p>
          <a:p>
            <a:r>
              <a:rPr lang="en-US" sz="1700" dirty="0"/>
              <a:t>Inside </a:t>
            </a:r>
            <a:r>
              <a:rPr lang="en-US" sz="1700" dirty="0" err="1"/>
              <a:t>update_text</a:t>
            </a:r>
            <a:r>
              <a:rPr lang="en-US" sz="1700" dirty="0"/>
              <a:t>(), let’s also clear all writing because otherwise, we’ll end up writing every new score on top of the previous ones</a:t>
            </a:r>
          </a:p>
          <a:p>
            <a:pPr marL="0" indent="0">
              <a:buNone/>
            </a:pPr>
            <a:r>
              <a:rPr lang="en-US" sz="1700" dirty="0">
                <a:latin typeface="Lucida Console" panose="020B0609040504020204" pitchFamily="49" charset="0"/>
              </a:rPr>
              <a:t>def </a:t>
            </a:r>
            <a:r>
              <a:rPr lang="en-US" sz="1700" dirty="0" err="1">
                <a:latin typeface="Lucida Console" panose="020B0609040504020204" pitchFamily="49" charset="0"/>
              </a:rPr>
              <a:t>update_text</a:t>
            </a:r>
            <a:r>
              <a:rPr lang="en-US" sz="1700" dirty="0">
                <a:latin typeface="Lucida Console" panose="020B0609040504020204" pitchFamily="49" charset="0"/>
              </a:rPr>
              <a:t>(self):</a:t>
            </a:r>
          </a:p>
          <a:p>
            <a:pPr marL="0" indent="0">
              <a:buNone/>
            </a:pPr>
            <a:r>
              <a:rPr lang="en-US" sz="1700" dirty="0">
                <a:latin typeface="Lucida Console" panose="020B0609040504020204" pitchFamily="49" charset="0"/>
              </a:rPr>
              <a:t>	</a:t>
            </a:r>
            <a:r>
              <a:rPr lang="en-US" sz="1700" dirty="0" err="1">
                <a:latin typeface="Lucida Console" panose="020B0609040504020204" pitchFamily="49" charset="0"/>
              </a:rPr>
              <a:t>self.clear</a:t>
            </a:r>
            <a:r>
              <a:rPr lang="en-US" sz="1700" dirty="0">
                <a:latin typeface="Lucida Console" panose="020B0609040504020204" pitchFamily="49" charset="0"/>
              </a:rPr>
              <a:t>()</a:t>
            </a:r>
          </a:p>
          <a:p>
            <a:pPr marL="0" indent="0">
              <a:buNone/>
            </a:pPr>
            <a:r>
              <a:rPr lang="en-US" sz="1700" dirty="0">
                <a:latin typeface="Lucida Console" panose="020B0609040504020204" pitchFamily="49" charset="0"/>
              </a:rPr>
              <a:t>	</a:t>
            </a:r>
            <a:r>
              <a:rPr lang="en-US" sz="1700" dirty="0" err="1">
                <a:latin typeface="Lucida Console" panose="020B0609040504020204" pitchFamily="49" charset="0"/>
              </a:rPr>
              <a:t>self.write</a:t>
            </a:r>
            <a:r>
              <a:rPr lang="en-US" sz="1700" dirty="0">
                <a:latin typeface="Lucida Console" panose="020B0609040504020204" pitchFamily="49" charset="0"/>
              </a:rPr>
              <a:t>("Score = " + str(</a:t>
            </a:r>
            <a:r>
              <a:rPr lang="en-US" sz="1700" dirty="0" err="1">
                <a:latin typeface="Lucida Console" panose="020B0609040504020204" pitchFamily="49" charset="0"/>
              </a:rPr>
              <a:t>self.score</a:t>
            </a:r>
            <a:r>
              <a:rPr lang="en-US" sz="1700" dirty="0">
                <a:latin typeface="Lucida Console" panose="020B0609040504020204" pitchFamily="49" charset="0"/>
              </a:rPr>
              <a:t>), align="center", font=("Courier", 20, "normal"))</a:t>
            </a:r>
          </a:p>
          <a:p>
            <a:r>
              <a:rPr lang="en-US" sz="1700" dirty="0"/>
              <a:t>Now, we can call </a:t>
            </a:r>
            <a:r>
              <a:rPr lang="en-US" sz="1700" dirty="0" err="1"/>
              <a:t>self.update_text</a:t>
            </a:r>
            <a:r>
              <a:rPr lang="en-US" sz="1700" dirty="0"/>
              <a:t>() at the end of out __</a:t>
            </a:r>
            <a:r>
              <a:rPr lang="en-US" sz="1700" dirty="0" err="1"/>
              <a:t>init</a:t>
            </a:r>
            <a:r>
              <a:rPr lang="en-US" sz="1700" dirty="0"/>
              <a:t>__ method</a:t>
            </a:r>
          </a:p>
          <a:p>
            <a:pPr marL="0" indent="0">
              <a:buNone/>
            </a:pPr>
            <a:endParaRPr lang="en-US" sz="1700" dirty="0"/>
          </a:p>
          <a:p>
            <a:endParaRPr lang="en-US" sz="1700" dirty="0"/>
          </a:p>
        </p:txBody>
      </p:sp>
    </p:spTree>
    <p:extLst>
      <p:ext uri="{BB962C8B-B14F-4D97-AF65-F5344CB8AC3E}">
        <p14:creationId xmlns:p14="http://schemas.microsoft.com/office/powerpoint/2010/main" val="32436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4BD-4D15-5D10-734A-4F34E4261675}"/>
              </a:ext>
            </a:extLst>
          </p:cNvPr>
          <p:cNvSpPr>
            <a:spLocks noGrp="1"/>
          </p:cNvSpPr>
          <p:nvPr>
            <p:ph type="title"/>
          </p:nvPr>
        </p:nvSpPr>
        <p:spPr>
          <a:xfrm>
            <a:off x="1137033" y="609600"/>
            <a:ext cx="5243295" cy="1330840"/>
          </a:xfrm>
        </p:spPr>
        <p:txBody>
          <a:bodyPr>
            <a:normAutofit/>
          </a:bodyPr>
          <a:lstStyle/>
          <a:p>
            <a:r>
              <a:rPr lang="en-US" dirty="0"/>
              <a:t>Increasing the Score</a:t>
            </a:r>
          </a:p>
        </p:txBody>
      </p:sp>
      <p:sp>
        <p:nvSpPr>
          <p:cNvPr id="3" name="Content Placeholder 2">
            <a:extLst>
              <a:ext uri="{FF2B5EF4-FFF2-40B4-BE49-F238E27FC236}">
                <a16:creationId xmlns:a16="http://schemas.microsoft.com/office/drawing/2014/main" id="{6E50AA78-D9C6-6B91-EA21-E8B60173F97F}"/>
              </a:ext>
            </a:extLst>
          </p:cNvPr>
          <p:cNvSpPr>
            <a:spLocks noGrp="1"/>
          </p:cNvSpPr>
          <p:nvPr>
            <p:ph idx="1"/>
          </p:nvPr>
        </p:nvSpPr>
        <p:spPr>
          <a:xfrm>
            <a:off x="1137033" y="2194102"/>
            <a:ext cx="5243295" cy="3908585"/>
          </a:xfrm>
        </p:spPr>
        <p:txBody>
          <a:bodyPr>
            <a:normAutofit/>
          </a:bodyPr>
          <a:lstStyle/>
          <a:p>
            <a:r>
              <a:rPr lang="en-US" sz="2000" dirty="0"/>
              <a:t>Next, let’s write a method that increases the score by 1 and calls </a:t>
            </a:r>
            <a:r>
              <a:rPr lang="en-US" sz="2000" dirty="0" err="1"/>
              <a:t>update_screen</a:t>
            </a:r>
            <a:r>
              <a:rPr lang="en-US" sz="2000" dirty="0"/>
              <a:t>():</a:t>
            </a:r>
          </a:p>
          <a:p>
            <a:pPr marL="0" indent="0">
              <a:buNone/>
            </a:pPr>
            <a:r>
              <a:rPr lang="en-US" sz="2000" dirty="0">
                <a:latin typeface="Lucida Console" panose="020B0609040504020204" pitchFamily="49" charset="0"/>
              </a:rPr>
              <a:t>def </a:t>
            </a:r>
            <a:r>
              <a:rPr lang="en-US" sz="2000" dirty="0" err="1">
                <a:latin typeface="Lucida Console" panose="020B0609040504020204" pitchFamily="49" charset="0"/>
              </a:rPr>
              <a:t>increase_score</a:t>
            </a:r>
            <a:r>
              <a:rPr lang="en-US" sz="2000" dirty="0">
                <a:latin typeface="Lucida Console" panose="020B0609040504020204" pitchFamily="49" charset="0"/>
              </a:rPr>
              <a:t>(self):</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self.score</a:t>
            </a:r>
            <a:r>
              <a:rPr lang="en-US" sz="2000" dirty="0">
                <a:latin typeface="Lucida Console" panose="020B0609040504020204" pitchFamily="49" charset="0"/>
              </a:rPr>
              <a:t> += 1</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self.update_text</a:t>
            </a:r>
            <a:r>
              <a:rPr lang="en-US" sz="2000" dirty="0">
                <a:latin typeface="Lucida Console" panose="020B0609040504020204" pitchFamily="49" charset="0"/>
              </a:rPr>
              <a:t>()</a:t>
            </a:r>
          </a:p>
          <a:p>
            <a:r>
              <a:rPr lang="en-US" sz="2000" dirty="0"/>
              <a:t>Then, we can return to our main.py file and create a scoreboard object where we create the snake and food</a:t>
            </a:r>
          </a:p>
          <a:p>
            <a:r>
              <a:rPr lang="en-US" sz="2000" dirty="0"/>
              <a:t>Finally, when the snake collides with the food, we can write:</a:t>
            </a:r>
          </a:p>
          <a:p>
            <a:pPr marL="0" indent="0">
              <a:buNone/>
            </a:pPr>
            <a:r>
              <a:rPr lang="en-US" sz="2000" dirty="0" err="1"/>
              <a:t>scoreboard.increase_score</a:t>
            </a:r>
            <a:r>
              <a:rPr lang="en-US" sz="2000" dirty="0"/>
              <a:t>()</a:t>
            </a:r>
          </a:p>
        </p:txBody>
      </p:sp>
      <p:pic>
        <p:nvPicPr>
          <p:cNvPr id="5" name="Picture 4">
            <a:extLst>
              <a:ext uri="{FF2B5EF4-FFF2-40B4-BE49-F238E27FC236}">
                <a16:creationId xmlns:a16="http://schemas.microsoft.com/office/drawing/2014/main" id="{32259461-53FC-4E86-5FA9-A75CDF7ED231}"/>
              </a:ext>
            </a:extLst>
          </p:cNvPr>
          <p:cNvPicPr>
            <a:picLocks noChangeAspect="1"/>
          </p:cNvPicPr>
          <p:nvPr/>
        </p:nvPicPr>
        <p:blipFill rotWithShape="1">
          <a:blip r:embed="rId2"/>
          <a:srcRect b="2296"/>
          <a:stretch/>
        </p:blipFill>
        <p:spPr>
          <a:xfrm>
            <a:off x="7756450" y="1461419"/>
            <a:ext cx="3689210" cy="3935158"/>
          </a:xfrm>
          <a:prstGeom prst="rect">
            <a:avLst/>
          </a:prstGeom>
        </p:spPr>
      </p:pic>
    </p:spTree>
    <p:extLst>
      <p:ext uri="{BB962C8B-B14F-4D97-AF65-F5344CB8AC3E}">
        <p14:creationId xmlns:p14="http://schemas.microsoft.com/office/powerpoint/2010/main" val="50622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496617-BA78-ED62-3482-EE911E38A856}"/>
              </a:ext>
            </a:extLst>
          </p:cNvPr>
          <p:cNvPicPr>
            <a:picLocks noGrp="1" noChangeAspect="1"/>
          </p:cNvPicPr>
          <p:nvPr>
            <p:ph idx="1"/>
          </p:nvPr>
        </p:nvPicPr>
        <p:blipFill>
          <a:blip r:embed="rId2"/>
          <a:stretch>
            <a:fillRect/>
          </a:stretch>
        </p:blipFill>
        <p:spPr>
          <a:xfrm>
            <a:off x="4480391" y="643467"/>
            <a:ext cx="3231217" cy="5571065"/>
          </a:xfrm>
          <a:prstGeom prst="rect">
            <a:avLst/>
          </a:prstGeom>
          <a:ln>
            <a:noFill/>
          </a:ln>
        </p:spPr>
      </p:pic>
    </p:spTree>
    <p:extLst>
      <p:ext uri="{BB962C8B-B14F-4D97-AF65-F5344CB8AC3E}">
        <p14:creationId xmlns:p14="http://schemas.microsoft.com/office/powerpoint/2010/main" val="3845153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1241</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Lucida Console</vt:lpstr>
      <vt:lpstr>Office Theme</vt:lpstr>
      <vt:lpstr>Python! Day 15!</vt:lpstr>
      <vt:lpstr>Creating the Snake’s Food</vt:lpstr>
      <vt:lpstr>PowerPoint Presentation</vt:lpstr>
      <vt:lpstr>Detecting Collisions with the Food</vt:lpstr>
      <vt:lpstr>Create a Scoreboard</vt:lpstr>
      <vt:lpstr>PowerPoint Presentation</vt:lpstr>
      <vt:lpstr>Writing with the Scoreboard</vt:lpstr>
      <vt:lpstr>Increasing the Score</vt:lpstr>
      <vt:lpstr>PowerPoint Presentation</vt:lpstr>
      <vt:lpstr>Writing “Game Over” with the Scoreboard</vt:lpstr>
      <vt:lpstr>Detecting Collisions with the Wall</vt:lpstr>
      <vt:lpstr>Making the Snake Longer</vt:lpstr>
      <vt:lpstr>PowerPoint Presentation</vt:lpstr>
      <vt:lpstr>Detect Collisions with the Tail</vt:lpstr>
      <vt:lpstr>Finished with the Snake 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Day 15!</dc:title>
  <dc:creator>Tavishi Bhatia</dc:creator>
  <cp:lastModifiedBy>Tavishi Bhatia</cp:lastModifiedBy>
  <cp:revision>1</cp:revision>
  <dcterms:created xsi:type="dcterms:W3CDTF">2024-05-08T01:09:07Z</dcterms:created>
  <dcterms:modified xsi:type="dcterms:W3CDTF">2024-05-08T01:10:06Z</dcterms:modified>
</cp:coreProperties>
</file>