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0" r:id="rId2"/>
    <p:sldId id="549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FF677-F249-4888-972D-56787818A2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AB26E3-002E-47EC-B1D5-6ED2BB7CA649}">
      <dgm:prSet/>
      <dgm:spPr/>
      <dgm:t>
        <a:bodyPr/>
        <a:lstStyle/>
        <a:p>
          <a:r>
            <a:rPr lang="en-US"/>
            <a:t>Make the screen look more like the original Pong (dashed line down the middle)</a:t>
          </a:r>
        </a:p>
      </dgm:t>
    </dgm:pt>
    <dgm:pt modelId="{A85FC280-D8FE-45BD-9B6A-B04553F80CFB}" type="parTrans" cxnId="{58CED607-7CFF-4E77-861B-164CF85D6340}">
      <dgm:prSet/>
      <dgm:spPr/>
      <dgm:t>
        <a:bodyPr/>
        <a:lstStyle/>
        <a:p>
          <a:endParaRPr lang="en-US"/>
        </a:p>
      </dgm:t>
    </dgm:pt>
    <dgm:pt modelId="{4901E5D5-BD1A-4728-930F-77E6D2E83BE7}" type="sibTrans" cxnId="{58CED607-7CFF-4E77-861B-164CF85D6340}">
      <dgm:prSet/>
      <dgm:spPr/>
      <dgm:t>
        <a:bodyPr/>
        <a:lstStyle/>
        <a:p>
          <a:endParaRPr lang="en-US"/>
        </a:p>
      </dgm:t>
    </dgm:pt>
    <dgm:pt modelId="{75B9FE71-0301-403D-BF60-299CCE582261}">
      <dgm:prSet/>
      <dgm:spPr/>
      <dgm:t>
        <a:bodyPr/>
        <a:lstStyle/>
        <a:p>
          <a:r>
            <a:rPr lang="en-US"/>
            <a:t>Make the game end and declare one player the winner if they score 15 points</a:t>
          </a:r>
        </a:p>
      </dgm:t>
    </dgm:pt>
    <dgm:pt modelId="{CF27D37A-784C-4DC7-9B6D-4215683B07DC}" type="parTrans" cxnId="{D5C1EC60-24CF-4D1B-8DFB-B0B99E650688}">
      <dgm:prSet/>
      <dgm:spPr/>
      <dgm:t>
        <a:bodyPr/>
        <a:lstStyle/>
        <a:p>
          <a:endParaRPr lang="en-US"/>
        </a:p>
      </dgm:t>
    </dgm:pt>
    <dgm:pt modelId="{C895B1C8-874E-469C-A071-E3B02D3C4C1E}" type="sibTrans" cxnId="{D5C1EC60-24CF-4D1B-8DFB-B0B99E650688}">
      <dgm:prSet/>
      <dgm:spPr/>
      <dgm:t>
        <a:bodyPr/>
        <a:lstStyle/>
        <a:p>
          <a:endParaRPr lang="en-US"/>
        </a:p>
      </dgm:t>
    </dgm:pt>
    <dgm:pt modelId="{7EB67BCE-B051-45D9-BF6D-52435578DBCF}">
      <dgm:prSet/>
      <dgm:spPr/>
      <dgm:t>
        <a:bodyPr/>
        <a:lstStyle/>
        <a:p>
          <a:r>
            <a:rPr lang="en-US"/>
            <a:t>Track the game’s high score using a file</a:t>
          </a:r>
        </a:p>
      </dgm:t>
    </dgm:pt>
    <dgm:pt modelId="{5718D34F-CE14-464D-95E8-024A2C4901B8}" type="parTrans" cxnId="{CBE77D75-4C02-4DDE-9A41-604816ED3E15}">
      <dgm:prSet/>
      <dgm:spPr/>
      <dgm:t>
        <a:bodyPr/>
        <a:lstStyle/>
        <a:p>
          <a:endParaRPr lang="en-US"/>
        </a:p>
      </dgm:t>
    </dgm:pt>
    <dgm:pt modelId="{0D75841D-C255-4B13-AB0B-6171E60C086A}" type="sibTrans" cxnId="{CBE77D75-4C02-4DDE-9A41-604816ED3E15}">
      <dgm:prSet/>
      <dgm:spPr/>
      <dgm:t>
        <a:bodyPr/>
        <a:lstStyle/>
        <a:p>
          <a:endParaRPr lang="en-US"/>
        </a:p>
      </dgm:t>
    </dgm:pt>
    <dgm:pt modelId="{6F96512A-2E17-4C06-B750-A15BC1F4087C}">
      <dgm:prSet/>
      <dgm:spPr/>
      <dgm:t>
        <a:bodyPr/>
        <a:lstStyle/>
        <a:p>
          <a:r>
            <a:rPr lang="en-US" dirty="0"/>
            <a:t>Anything else you can think of!</a:t>
          </a:r>
        </a:p>
      </dgm:t>
    </dgm:pt>
    <dgm:pt modelId="{DFA0C5A5-564F-41AB-88FB-BC1F6DD89868}" type="parTrans" cxnId="{3A9FF368-1CC6-405B-9D83-9131835C9FBA}">
      <dgm:prSet/>
      <dgm:spPr/>
      <dgm:t>
        <a:bodyPr/>
        <a:lstStyle/>
        <a:p>
          <a:endParaRPr lang="en-US"/>
        </a:p>
      </dgm:t>
    </dgm:pt>
    <dgm:pt modelId="{4E770920-8F03-4078-A5CD-418316FB6EE1}" type="sibTrans" cxnId="{3A9FF368-1CC6-405B-9D83-9131835C9FBA}">
      <dgm:prSet/>
      <dgm:spPr/>
      <dgm:t>
        <a:bodyPr/>
        <a:lstStyle/>
        <a:p>
          <a:endParaRPr lang="en-US"/>
        </a:p>
      </dgm:t>
    </dgm:pt>
    <dgm:pt modelId="{D625866E-A7C9-4FA7-9D1E-B4F26D138B98}" type="pres">
      <dgm:prSet presAssocID="{81CFF677-F249-4888-972D-56787818A2A2}" presName="root" presStyleCnt="0">
        <dgm:presLayoutVars>
          <dgm:dir/>
          <dgm:resizeHandles val="exact"/>
        </dgm:presLayoutVars>
      </dgm:prSet>
      <dgm:spPr/>
    </dgm:pt>
    <dgm:pt modelId="{084F0764-9506-4DFA-B2B2-A0F1784A6EC1}" type="pres">
      <dgm:prSet presAssocID="{2FAB26E3-002E-47EC-B1D5-6ED2BB7CA649}" presName="compNode" presStyleCnt="0"/>
      <dgm:spPr/>
    </dgm:pt>
    <dgm:pt modelId="{BCBDAF41-35CA-471F-AB93-D0B3EC9CBA2D}" type="pres">
      <dgm:prSet presAssocID="{2FAB26E3-002E-47EC-B1D5-6ED2BB7CA649}" presName="bgRect" presStyleLbl="bgShp" presStyleIdx="0" presStyleCnt="4"/>
      <dgm:spPr/>
    </dgm:pt>
    <dgm:pt modelId="{68CB4DC5-54E1-4812-8D22-E4CE6CE66ED1}" type="pres">
      <dgm:prSet presAssocID="{2FAB26E3-002E-47EC-B1D5-6ED2BB7CA6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D87EFA13-2778-4781-B58C-3636DB332716}" type="pres">
      <dgm:prSet presAssocID="{2FAB26E3-002E-47EC-B1D5-6ED2BB7CA649}" presName="spaceRect" presStyleCnt="0"/>
      <dgm:spPr/>
    </dgm:pt>
    <dgm:pt modelId="{3B6E49EE-A8FC-485D-8575-C3C6EE0DB076}" type="pres">
      <dgm:prSet presAssocID="{2FAB26E3-002E-47EC-B1D5-6ED2BB7CA649}" presName="parTx" presStyleLbl="revTx" presStyleIdx="0" presStyleCnt="4">
        <dgm:presLayoutVars>
          <dgm:chMax val="0"/>
          <dgm:chPref val="0"/>
        </dgm:presLayoutVars>
      </dgm:prSet>
      <dgm:spPr/>
    </dgm:pt>
    <dgm:pt modelId="{A43F9A92-D1F8-4F61-A423-12BAAFD8DF48}" type="pres">
      <dgm:prSet presAssocID="{4901E5D5-BD1A-4728-930F-77E6D2E83BE7}" presName="sibTrans" presStyleCnt="0"/>
      <dgm:spPr/>
    </dgm:pt>
    <dgm:pt modelId="{B2ECD74D-ACDF-43FB-A40A-C662477AB313}" type="pres">
      <dgm:prSet presAssocID="{75B9FE71-0301-403D-BF60-299CCE582261}" presName="compNode" presStyleCnt="0"/>
      <dgm:spPr/>
    </dgm:pt>
    <dgm:pt modelId="{BBE6ED64-3C00-43E8-9B6B-D3488CD7BFB5}" type="pres">
      <dgm:prSet presAssocID="{75B9FE71-0301-403D-BF60-299CCE582261}" presName="bgRect" presStyleLbl="bgShp" presStyleIdx="1" presStyleCnt="4"/>
      <dgm:spPr/>
    </dgm:pt>
    <dgm:pt modelId="{CF819627-5BF4-454B-AD3B-EC4A55297CF6}" type="pres">
      <dgm:prSet presAssocID="{75B9FE71-0301-403D-BF60-299CCE5822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607E3090-3A90-4E1F-889A-B8AD3B53B569}" type="pres">
      <dgm:prSet presAssocID="{75B9FE71-0301-403D-BF60-299CCE582261}" presName="spaceRect" presStyleCnt="0"/>
      <dgm:spPr/>
    </dgm:pt>
    <dgm:pt modelId="{169B28BF-65AA-4E3E-936A-CFC53EA47189}" type="pres">
      <dgm:prSet presAssocID="{75B9FE71-0301-403D-BF60-299CCE582261}" presName="parTx" presStyleLbl="revTx" presStyleIdx="1" presStyleCnt="4">
        <dgm:presLayoutVars>
          <dgm:chMax val="0"/>
          <dgm:chPref val="0"/>
        </dgm:presLayoutVars>
      </dgm:prSet>
      <dgm:spPr/>
    </dgm:pt>
    <dgm:pt modelId="{336041C8-4092-44AF-A4F2-958287DCA441}" type="pres">
      <dgm:prSet presAssocID="{C895B1C8-874E-469C-A071-E3B02D3C4C1E}" presName="sibTrans" presStyleCnt="0"/>
      <dgm:spPr/>
    </dgm:pt>
    <dgm:pt modelId="{85E06F4E-EB55-404A-8D95-2E285741D923}" type="pres">
      <dgm:prSet presAssocID="{7EB67BCE-B051-45D9-BF6D-52435578DBCF}" presName="compNode" presStyleCnt="0"/>
      <dgm:spPr/>
    </dgm:pt>
    <dgm:pt modelId="{1B3226B0-87F2-4593-AA3A-64E8A18FE92B}" type="pres">
      <dgm:prSet presAssocID="{7EB67BCE-B051-45D9-BF6D-52435578DBCF}" presName="bgRect" presStyleLbl="bgShp" presStyleIdx="2" presStyleCnt="4"/>
      <dgm:spPr/>
    </dgm:pt>
    <dgm:pt modelId="{078FEBB6-C4E6-4FC3-A8C8-41E3A0CCF8F9}" type="pres">
      <dgm:prSet presAssocID="{7EB67BCE-B051-45D9-BF6D-52435578DB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348555C-33C9-48DB-9A65-4CB85E312097}" type="pres">
      <dgm:prSet presAssocID="{7EB67BCE-B051-45D9-BF6D-52435578DBCF}" presName="spaceRect" presStyleCnt="0"/>
      <dgm:spPr/>
    </dgm:pt>
    <dgm:pt modelId="{AB115E39-AD69-46BF-89C1-37AB78E0706C}" type="pres">
      <dgm:prSet presAssocID="{7EB67BCE-B051-45D9-BF6D-52435578DBCF}" presName="parTx" presStyleLbl="revTx" presStyleIdx="2" presStyleCnt="4">
        <dgm:presLayoutVars>
          <dgm:chMax val="0"/>
          <dgm:chPref val="0"/>
        </dgm:presLayoutVars>
      </dgm:prSet>
      <dgm:spPr/>
    </dgm:pt>
    <dgm:pt modelId="{C1DACD90-F7F2-4B40-ABC5-FA52217B6EE4}" type="pres">
      <dgm:prSet presAssocID="{0D75841D-C255-4B13-AB0B-6171E60C086A}" presName="sibTrans" presStyleCnt="0"/>
      <dgm:spPr/>
    </dgm:pt>
    <dgm:pt modelId="{58BFECB8-2371-43E2-AD84-AE018F0DE145}" type="pres">
      <dgm:prSet presAssocID="{6F96512A-2E17-4C06-B750-A15BC1F4087C}" presName="compNode" presStyleCnt="0"/>
      <dgm:spPr/>
    </dgm:pt>
    <dgm:pt modelId="{C98187CB-1156-45B2-9993-6775F21D74BF}" type="pres">
      <dgm:prSet presAssocID="{6F96512A-2E17-4C06-B750-A15BC1F4087C}" presName="bgRect" presStyleLbl="bgShp" presStyleIdx="3" presStyleCnt="4"/>
      <dgm:spPr/>
    </dgm:pt>
    <dgm:pt modelId="{9865E850-8A4C-4D63-AE29-A23DB60F4FA6}" type="pres">
      <dgm:prSet presAssocID="{6F96512A-2E17-4C06-B750-A15BC1F408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A3472AF2-2FD8-4F35-A149-6051CA623673}" type="pres">
      <dgm:prSet presAssocID="{6F96512A-2E17-4C06-B750-A15BC1F4087C}" presName="spaceRect" presStyleCnt="0"/>
      <dgm:spPr/>
    </dgm:pt>
    <dgm:pt modelId="{73A38092-5C70-470E-9A6E-ACA2A51213BA}" type="pres">
      <dgm:prSet presAssocID="{6F96512A-2E17-4C06-B750-A15BC1F4087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CED607-7CFF-4E77-861B-164CF85D6340}" srcId="{81CFF677-F249-4888-972D-56787818A2A2}" destId="{2FAB26E3-002E-47EC-B1D5-6ED2BB7CA649}" srcOrd="0" destOrd="0" parTransId="{A85FC280-D8FE-45BD-9B6A-B04553F80CFB}" sibTransId="{4901E5D5-BD1A-4728-930F-77E6D2E83BE7}"/>
    <dgm:cxn modelId="{AE49893E-33FC-49B8-A9A4-652ACBCAE3B6}" type="presOf" srcId="{75B9FE71-0301-403D-BF60-299CCE582261}" destId="{169B28BF-65AA-4E3E-936A-CFC53EA47189}" srcOrd="0" destOrd="0" presId="urn:microsoft.com/office/officeart/2018/2/layout/IconVerticalSolidList"/>
    <dgm:cxn modelId="{D5C1EC60-24CF-4D1B-8DFB-B0B99E650688}" srcId="{81CFF677-F249-4888-972D-56787818A2A2}" destId="{75B9FE71-0301-403D-BF60-299CCE582261}" srcOrd="1" destOrd="0" parTransId="{CF27D37A-784C-4DC7-9B6D-4215683B07DC}" sibTransId="{C895B1C8-874E-469C-A071-E3B02D3C4C1E}"/>
    <dgm:cxn modelId="{3A9FF368-1CC6-405B-9D83-9131835C9FBA}" srcId="{81CFF677-F249-4888-972D-56787818A2A2}" destId="{6F96512A-2E17-4C06-B750-A15BC1F4087C}" srcOrd="3" destOrd="0" parTransId="{DFA0C5A5-564F-41AB-88FB-BC1F6DD89868}" sibTransId="{4E770920-8F03-4078-A5CD-418316FB6EE1}"/>
    <dgm:cxn modelId="{CBE77D75-4C02-4DDE-9A41-604816ED3E15}" srcId="{81CFF677-F249-4888-972D-56787818A2A2}" destId="{7EB67BCE-B051-45D9-BF6D-52435578DBCF}" srcOrd="2" destOrd="0" parTransId="{5718D34F-CE14-464D-95E8-024A2C4901B8}" sibTransId="{0D75841D-C255-4B13-AB0B-6171E60C086A}"/>
    <dgm:cxn modelId="{7E15C67C-0AD4-4655-B026-E9B4ECD23035}" type="presOf" srcId="{6F96512A-2E17-4C06-B750-A15BC1F4087C}" destId="{73A38092-5C70-470E-9A6E-ACA2A51213BA}" srcOrd="0" destOrd="0" presId="urn:microsoft.com/office/officeart/2018/2/layout/IconVerticalSolidList"/>
    <dgm:cxn modelId="{0BB21C7D-AC6B-4D2E-8C7C-316CE8971E8F}" type="presOf" srcId="{7EB67BCE-B051-45D9-BF6D-52435578DBCF}" destId="{AB115E39-AD69-46BF-89C1-37AB78E0706C}" srcOrd="0" destOrd="0" presId="urn:microsoft.com/office/officeart/2018/2/layout/IconVerticalSolidList"/>
    <dgm:cxn modelId="{9E4CD6A5-C74C-48CC-A5B4-BCBC9AB12AC7}" type="presOf" srcId="{2FAB26E3-002E-47EC-B1D5-6ED2BB7CA649}" destId="{3B6E49EE-A8FC-485D-8575-C3C6EE0DB076}" srcOrd="0" destOrd="0" presId="urn:microsoft.com/office/officeart/2018/2/layout/IconVerticalSolidList"/>
    <dgm:cxn modelId="{AD9E37EB-B28E-4F96-8856-33A8DBA977BF}" type="presOf" srcId="{81CFF677-F249-4888-972D-56787818A2A2}" destId="{D625866E-A7C9-4FA7-9D1E-B4F26D138B98}" srcOrd="0" destOrd="0" presId="urn:microsoft.com/office/officeart/2018/2/layout/IconVerticalSolidList"/>
    <dgm:cxn modelId="{25748415-6FB2-4701-A420-5C237C65EA69}" type="presParOf" srcId="{D625866E-A7C9-4FA7-9D1E-B4F26D138B98}" destId="{084F0764-9506-4DFA-B2B2-A0F1784A6EC1}" srcOrd="0" destOrd="0" presId="urn:microsoft.com/office/officeart/2018/2/layout/IconVerticalSolidList"/>
    <dgm:cxn modelId="{B3A38902-49B7-489E-A3E2-8FC6144EF9DE}" type="presParOf" srcId="{084F0764-9506-4DFA-B2B2-A0F1784A6EC1}" destId="{BCBDAF41-35CA-471F-AB93-D0B3EC9CBA2D}" srcOrd="0" destOrd="0" presId="urn:microsoft.com/office/officeart/2018/2/layout/IconVerticalSolidList"/>
    <dgm:cxn modelId="{D9373FA3-D986-4021-9FB2-AD68A44104D4}" type="presParOf" srcId="{084F0764-9506-4DFA-B2B2-A0F1784A6EC1}" destId="{68CB4DC5-54E1-4812-8D22-E4CE6CE66ED1}" srcOrd="1" destOrd="0" presId="urn:microsoft.com/office/officeart/2018/2/layout/IconVerticalSolidList"/>
    <dgm:cxn modelId="{DC46E3AE-A371-4FA5-901E-E28329F2AC38}" type="presParOf" srcId="{084F0764-9506-4DFA-B2B2-A0F1784A6EC1}" destId="{D87EFA13-2778-4781-B58C-3636DB332716}" srcOrd="2" destOrd="0" presId="urn:microsoft.com/office/officeart/2018/2/layout/IconVerticalSolidList"/>
    <dgm:cxn modelId="{3F043E30-F23B-4AB2-8624-EA53E969640A}" type="presParOf" srcId="{084F0764-9506-4DFA-B2B2-A0F1784A6EC1}" destId="{3B6E49EE-A8FC-485D-8575-C3C6EE0DB076}" srcOrd="3" destOrd="0" presId="urn:microsoft.com/office/officeart/2018/2/layout/IconVerticalSolidList"/>
    <dgm:cxn modelId="{C333017C-49EE-4FD5-B9CE-693FC74C88D2}" type="presParOf" srcId="{D625866E-A7C9-4FA7-9D1E-B4F26D138B98}" destId="{A43F9A92-D1F8-4F61-A423-12BAAFD8DF48}" srcOrd="1" destOrd="0" presId="urn:microsoft.com/office/officeart/2018/2/layout/IconVerticalSolidList"/>
    <dgm:cxn modelId="{A3485D4B-74B4-4E1F-8EFB-A6AE40B11C12}" type="presParOf" srcId="{D625866E-A7C9-4FA7-9D1E-B4F26D138B98}" destId="{B2ECD74D-ACDF-43FB-A40A-C662477AB313}" srcOrd="2" destOrd="0" presId="urn:microsoft.com/office/officeart/2018/2/layout/IconVerticalSolidList"/>
    <dgm:cxn modelId="{1D26C241-7F42-4DD1-BC58-1D76898322AC}" type="presParOf" srcId="{B2ECD74D-ACDF-43FB-A40A-C662477AB313}" destId="{BBE6ED64-3C00-43E8-9B6B-D3488CD7BFB5}" srcOrd="0" destOrd="0" presId="urn:microsoft.com/office/officeart/2018/2/layout/IconVerticalSolidList"/>
    <dgm:cxn modelId="{AEA13880-F39F-4A9A-A8AE-5458D57B8134}" type="presParOf" srcId="{B2ECD74D-ACDF-43FB-A40A-C662477AB313}" destId="{CF819627-5BF4-454B-AD3B-EC4A55297CF6}" srcOrd="1" destOrd="0" presId="urn:microsoft.com/office/officeart/2018/2/layout/IconVerticalSolidList"/>
    <dgm:cxn modelId="{9CC87143-4683-4B8A-AE82-14EB0AF2C42B}" type="presParOf" srcId="{B2ECD74D-ACDF-43FB-A40A-C662477AB313}" destId="{607E3090-3A90-4E1F-889A-B8AD3B53B569}" srcOrd="2" destOrd="0" presId="urn:microsoft.com/office/officeart/2018/2/layout/IconVerticalSolidList"/>
    <dgm:cxn modelId="{55ABACAE-3A84-4C65-BF51-E0836B0DA74A}" type="presParOf" srcId="{B2ECD74D-ACDF-43FB-A40A-C662477AB313}" destId="{169B28BF-65AA-4E3E-936A-CFC53EA47189}" srcOrd="3" destOrd="0" presId="urn:microsoft.com/office/officeart/2018/2/layout/IconVerticalSolidList"/>
    <dgm:cxn modelId="{7322A45B-54F4-4B76-8A92-75898CB03149}" type="presParOf" srcId="{D625866E-A7C9-4FA7-9D1E-B4F26D138B98}" destId="{336041C8-4092-44AF-A4F2-958287DCA441}" srcOrd="3" destOrd="0" presId="urn:microsoft.com/office/officeart/2018/2/layout/IconVerticalSolidList"/>
    <dgm:cxn modelId="{22BA9E53-B876-4967-8A4E-30DF8DBFEC05}" type="presParOf" srcId="{D625866E-A7C9-4FA7-9D1E-B4F26D138B98}" destId="{85E06F4E-EB55-404A-8D95-2E285741D923}" srcOrd="4" destOrd="0" presId="urn:microsoft.com/office/officeart/2018/2/layout/IconVerticalSolidList"/>
    <dgm:cxn modelId="{6393BA44-DABD-4E93-A5D9-4AEB9B0D9FF8}" type="presParOf" srcId="{85E06F4E-EB55-404A-8D95-2E285741D923}" destId="{1B3226B0-87F2-4593-AA3A-64E8A18FE92B}" srcOrd="0" destOrd="0" presId="urn:microsoft.com/office/officeart/2018/2/layout/IconVerticalSolidList"/>
    <dgm:cxn modelId="{4DEE5B21-72CC-4B3E-A112-CB4FFE511CCE}" type="presParOf" srcId="{85E06F4E-EB55-404A-8D95-2E285741D923}" destId="{078FEBB6-C4E6-4FC3-A8C8-41E3A0CCF8F9}" srcOrd="1" destOrd="0" presId="urn:microsoft.com/office/officeart/2018/2/layout/IconVerticalSolidList"/>
    <dgm:cxn modelId="{7ADC3D5C-5BB6-4A86-801B-C044C70A6563}" type="presParOf" srcId="{85E06F4E-EB55-404A-8D95-2E285741D923}" destId="{9348555C-33C9-48DB-9A65-4CB85E312097}" srcOrd="2" destOrd="0" presId="urn:microsoft.com/office/officeart/2018/2/layout/IconVerticalSolidList"/>
    <dgm:cxn modelId="{C63D606C-0699-4B52-8B46-D17759D0318F}" type="presParOf" srcId="{85E06F4E-EB55-404A-8D95-2E285741D923}" destId="{AB115E39-AD69-46BF-89C1-37AB78E0706C}" srcOrd="3" destOrd="0" presId="urn:microsoft.com/office/officeart/2018/2/layout/IconVerticalSolidList"/>
    <dgm:cxn modelId="{2FC1AFC0-B693-41D2-9786-B5EA15BA2156}" type="presParOf" srcId="{D625866E-A7C9-4FA7-9D1E-B4F26D138B98}" destId="{C1DACD90-F7F2-4B40-ABC5-FA52217B6EE4}" srcOrd="5" destOrd="0" presId="urn:microsoft.com/office/officeart/2018/2/layout/IconVerticalSolidList"/>
    <dgm:cxn modelId="{7EA6018C-3A06-4425-BFAA-96145BC0DC93}" type="presParOf" srcId="{D625866E-A7C9-4FA7-9D1E-B4F26D138B98}" destId="{58BFECB8-2371-43E2-AD84-AE018F0DE145}" srcOrd="6" destOrd="0" presId="urn:microsoft.com/office/officeart/2018/2/layout/IconVerticalSolidList"/>
    <dgm:cxn modelId="{19314CB3-27B0-4210-A128-D07C403B18CE}" type="presParOf" srcId="{58BFECB8-2371-43E2-AD84-AE018F0DE145}" destId="{C98187CB-1156-45B2-9993-6775F21D74BF}" srcOrd="0" destOrd="0" presId="urn:microsoft.com/office/officeart/2018/2/layout/IconVerticalSolidList"/>
    <dgm:cxn modelId="{B0E4FA58-E62E-4E09-B593-07AB3B0712B2}" type="presParOf" srcId="{58BFECB8-2371-43E2-AD84-AE018F0DE145}" destId="{9865E850-8A4C-4D63-AE29-A23DB60F4FA6}" srcOrd="1" destOrd="0" presId="urn:microsoft.com/office/officeart/2018/2/layout/IconVerticalSolidList"/>
    <dgm:cxn modelId="{8B6380E0-C1D5-4495-A4A3-CFE191C3D7F9}" type="presParOf" srcId="{58BFECB8-2371-43E2-AD84-AE018F0DE145}" destId="{A3472AF2-2FD8-4F35-A149-6051CA623673}" srcOrd="2" destOrd="0" presId="urn:microsoft.com/office/officeart/2018/2/layout/IconVerticalSolidList"/>
    <dgm:cxn modelId="{A5B9A008-F3C8-455D-8E08-ADC6FDCCE62B}" type="presParOf" srcId="{58BFECB8-2371-43E2-AD84-AE018F0DE145}" destId="{73A38092-5C70-470E-9A6E-ACA2A51213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DAF41-35CA-471F-AB93-D0B3EC9CBA2D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B4DC5-54E1-4812-8D22-E4CE6CE66ED1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E49EE-A8FC-485D-8575-C3C6EE0DB076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Make the screen look more like the original Pong (dashed line down the middle)</a:t>
          </a:r>
        </a:p>
      </dsp:txBody>
      <dsp:txXfrm>
        <a:off x="1428292" y="2439"/>
        <a:ext cx="4873308" cy="1236616"/>
      </dsp:txXfrm>
    </dsp:sp>
    <dsp:sp modelId="{BBE6ED64-3C00-43E8-9B6B-D3488CD7BFB5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19627-5BF4-454B-AD3B-EC4A55297CF6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B28BF-65AA-4E3E-936A-CFC53EA47189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Make the game end and declare one player the winner if they score 15 points</a:t>
          </a:r>
        </a:p>
      </dsp:txBody>
      <dsp:txXfrm>
        <a:off x="1428292" y="1548210"/>
        <a:ext cx="4873308" cy="1236616"/>
      </dsp:txXfrm>
    </dsp:sp>
    <dsp:sp modelId="{1B3226B0-87F2-4593-AA3A-64E8A18FE92B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FEBB6-C4E6-4FC3-A8C8-41E3A0CCF8F9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15E39-AD69-46BF-89C1-37AB78E0706C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Track the game’s high score using a file</a:t>
          </a:r>
        </a:p>
      </dsp:txBody>
      <dsp:txXfrm>
        <a:off x="1428292" y="3093981"/>
        <a:ext cx="4873308" cy="1236616"/>
      </dsp:txXfrm>
    </dsp:sp>
    <dsp:sp modelId="{C98187CB-1156-45B2-9993-6775F21D74BF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5E850-8A4C-4D63-AE29-A23DB60F4FA6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38092-5C70-470E-9A6E-ACA2A51213BA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Anything else you can think of!</a:t>
          </a:r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1BB8-D5DF-4902-9AC0-A3C133FF7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E4FB7-AB1A-3DD4-B497-BCB904FF7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7889B-EAA5-4AF7-A6CF-9D8FC870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51F-7A62-4144-BB28-5ED23CBF2D9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6503-E98B-2009-11BA-BF758B38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D5AA-7B64-C9CB-6C2E-68F779CA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82B-A6D7-4563-AA11-F1F5430B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D843-4CAF-E1AA-9A50-854BF02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90BF-47B7-27A2-C133-C461F2626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6440-BFE3-5378-41FF-DB5D7BBB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51F-7A62-4144-BB28-5ED23CBF2D9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EE7B-4C3F-D1F8-3EED-03A8877B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43BB-7E59-E93C-5FEB-F7612369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82B-A6D7-4563-AA11-F1F5430B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941F1-44DB-7F3B-8DAC-587E1B182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7C437-ECB1-2AF8-542D-7BBE3CEBA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D045-3CD2-4D6F-C98A-52621F0C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51F-7A62-4144-BB28-5ED23CBF2D9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EA0F6-94FB-9291-5A33-7CA7CAD7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3F95-406B-80C9-DE07-8A63D582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82B-A6D7-4563-AA11-F1F5430B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57C2-EE14-0587-0521-71E7CABA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D5A3-7F63-B607-BB0E-E7C47D42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B45D-246D-F78A-E23F-99A857BE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51F-7A62-4144-BB28-5ED23CBF2D9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5BC2-AED0-FEBF-2D1D-8E257F8B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EA32-0050-B7D5-A384-5D2AC824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82B-A6D7-4563-AA11-F1F5430B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4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C536-11EF-249C-4524-5BD2E245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5DF95-6AB5-5B6F-427D-DF4B74AB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CE14-A572-5AFB-D30D-5611C575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51F-7A62-4144-BB28-5ED23CBF2D9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BB51B-FCBE-36E2-C564-EC5E136C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7E3B-12CD-0C0F-01A0-24FBF679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82B-A6D7-4563-AA11-F1F5430B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C834-31E6-0BCF-ABDE-E0A5D574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E025-24A6-C649-D861-6EC809168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B673D-BB6B-743E-84DB-90473613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38656-1781-9128-A83A-9B9EE88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51F-7A62-4144-BB28-5ED23CBF2D9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8D3CF-E949-3F75-2AB2-C5B978C6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CE15-64C3-836E-516B-554F2EA1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82B-A6D7-4563-AA11-F1F5430B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88F4-072A-9E76-C157-94D2A87D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D7BF-C8A1-21ED-215D-FCD7B2961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A0232-1603-A609-E7AF-26EDDBAE6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5AF75-B28F-7DC8-16A5-C9D1A6CCC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64BFD-7587-8CEA-E456-4220D4914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A739C-0EBB-2679-29C5-3FE9F115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51F-7A62-4144-BB28-5ED23CBF2D9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08F1E-33A2-6C98-14E4-2292D6E7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2F26C-97AB-21AE-C7CA-E4D28498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82B-A6D7-4563-AA11-F1F5430B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4616-9858-E5E5-49B0-04C0583A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AD6D5-7298-98E3-67E8-917714A1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51F-7A62-4144-BB28-5ED23CBF2D9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6F077-5757-E510-A541-43317667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F5D01-162D-0B4F-1B1F-EF4B03D6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82B-A6D7-4563-AA11-F1F5430B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8C1E6-AD5D-AB9A-01AC-17820887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51F-7A62-4144-BB28-5ED23CBF2D9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30541-7155-FE7F-DDF4-3C2D9DDF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7B40-DCAA-E2C1-2979-069B1AAC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82B-A6D7-4563-AA11-F1F5430B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5F3E-7B5F-7256-BBC6-65AD6BA9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3CD0-6548-9548-5F2C-4537A0F6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74417-BD06-B2C3-EA2A-F1D11C005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A0FF1-5BCF-8C28-5277-AFE7348B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51F-7A62-4144-BB28-5ED23CBF2D9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2D013-6349-03F1-3972-ABD9510D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8ADAB-EAC5-FADF-C5CC-B1686FC9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82B-A6D7-4563-AA11-F1F5430B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5E33-8A29-5B79-B9DB-AC3DFEA2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4FFBC-F1B8-80CA-E28E-4D0C3FF1A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0AF6C-C2EE-D940-5F96-404FA0610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009C1-5295-B7FB-B67B-09F31761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51F-7A62-4144-BB28-5ED23CBF2D9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82DF8-B920-DCE1-0F70-23C839BA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D7FB4-0D05-DA0B-9D77-A27F43FB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A82B-A6D7-4563-AA11-F1F5430B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1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135B-4261-8086-1DA0-9AC203B2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C8C7-F9F3-480B-F22E-061A7949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D6055-09C1-19D0-89BD-531B7F0EF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4251F-7A62-4144-BB28-5ED23CBF2D9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D9BE-FDFA-9F0E-D417-6FB5DDEC5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20C7-C0CC-425C-E1ED-FC1619162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AA82B-A6D7-4563-AA11-F1F5430B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vishi27/Tuesday-Python-Fil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anda">
            <a:extLst>
              <a:ext uri="{FF2B5EF4-FFF2-40B4-BE49-F238E27FC236}">
                <a16:creationId xmlns:a16="http://schemas.microsoft.com/office/drawing/2014/main" id="{1B4BD262-C4E7-FE0C-A64C-AD4A9FD47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DA742A-C19E-D07F-C34C-17D806C5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 dirty="0"/>
              <a:t>Python! Day 18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8041-C14A-2BE9-D90A-440293F0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US" sz="2200" dirty="0"/>
              <a:t>Warm up: add to Pong</a:t>
            </a:r>
          </a:p>
          <a:p>
            <a:r>
              <a:rPr lang="en-US" sz="2200" dirty="0"/>
              <a:t>Read and use CSV files</a:t>
            </a:r>
          </a:p>
          <a:p>
            <a:r>
              <a:rPr lang="en-US" sz="2200" dirty="0"/>
              <a:t>Use the pandas module</a:t>
            </a:r>
          </a:p>
        </p:txBody>
      </p:sp>
    </p:spTree>
    <p:extLst>
      <p:ext uri="{BB962C8B-B14F-4D97-AF65-F5344CB8AC3E}">
        <p14:creationId xmlns:p14="http://schemas.microsoft.com/office/powerpoint/2010/main" val="31819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21C2-F457-5BF8-311C-3A6BBC92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The Pandas Module</a:t>
            </a:r>
          </a:p>
        </p:txBody>
      </p:sp>
      <p:pic>
        <p:nvPicPr>
          <p:cNvPr id="5" name="Picture 4" descr="Giant panda">
            <a:extLst>
              <a:ext uri="{FF2B5EF4-FFF2-40B4-BE49-F238E27FC236}">
                <a16:creationId xmlns:a16="http://schemas.microsoft.com/office/drawing/2014/main" id="{A9F99659-D9D9-644D-8BDC-12B2D9B36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4" r="59702" b="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4A82-9009-4981-AAFB-98ED9201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Having to do all these steps to get the temperature data from our csv file is still a bit annoying, so let’s try an even easier way of accessing this data</a:t>
            </a:r>
          </a:p>
          <a:p>
            <a:r>
              <a:rPr lang="en-US" sz="2200" dirty="0"/>
              <a:t>To do this, we’ll use the pandas module, which is a really useful tool to get data from CSV files</a:t>
            </a:r>
          </a:p>
          <a:p>
            <a:r>
              <a:rPr lang="en-US" sz="2200" dirty="0"/>
              <a:t>To download pandas: Main Menu &gt; Settings &gt; </a:t>
            </a:r>
            <a:r>
              <a:rPr lang="en-US" sz="2200" dirty="0" err="1"/>
              <a:t>Project:DataFileProject</a:t>
            </a:r>
            <a:r>
              <a:rPr lang="en-US" sz="2200" dirty="0"/>
              <a:t> &gt; Python Interpreter &gt; +</a:t>
            </a:r>
          </a:p>
          <a:p>
            <a:pPr lvl="1"/>
            <a:r>
              <a:rPr lang="en-US" sz="2200" dirty="0"/>
              <a:t>Now, search ‘pandas’ in the search bar, click on the pandas module, and press ‘install package’</a:t>
            </a:r>
          </a:p>
        </p:txBody>
      </p:sp>
    </p:spTree>
    <p:extLst>
      <p:ext uri="{BB962C8B-B14F-4D97-AF65-F5344CB8AC3E}">
        <p14:creationId xmlns:p14="http://schemas.microsoft.com/office/powerpoint/2010/main" val="99048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2F36-3E59-C0EE-9321-BA922DD9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The Pandas Module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E695F4C-1CE6-F73E-482E-4599E0E64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FB54-9BF7-A648-EADF-92F183CC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700"/>
              <a:t>Now, let’s write ‘import pandas’ at the top of our program and use the pandas.read_csv() method to access our data</a:t>
            </a:r>
          </a:p>
          <a:p>
            <a:pPr marL="0" indent="0">
              <a:buNone/>
            </a:pPr>
            <a:r>
              <a:rPr lang="en-US" sz="1700"/>
              <a:t>import pandas</a:t>
            </a:r>
          </a:p>
          <a:p>
            <a:pPr marL="0" indent="0">
              <a:buNone/>
            </a:pPr>
            <a:r>
              <a:rPr lang="en-US" sz="1700">
                <a:latin typeface="Lucida Console" panose="020B0609040504020204" pitchFamily="49" charset="0"/>
              </a:rPr>
              <a:t>data = pandas.read_csv("weather_data.csv")</a:t>
            </a:r>
          </a:p>
          <a:p>
            <a:pPr marL="0" indent="0">
              <a:buNone/>
            </a:pPr>
            <a:r>
              <a:rPr lang="en-US" sz="1700">
                <a:latin typeface="Lucida Console" panose="020B0609040504020204" pitchFamily="49" charset="0"/>
              </a:rPr>
              <a:t>print(data)</a:t>
            </a:r>
          </a:p>
          <a:p>
            <a:r>
              <a:rPr lang="en-US" sz="1700"/>
              <a:t>If we want to access the temperature data, we can write this:</a:t>
            </a:r>
          </a:p>
          <a:p>
            <a:pPr marL="0" indent="0">
              <a:buNone/>
            </a:pPr>
            <a:r>
              <a:rPr lang="en-US" sz="1700">
                <a:latin typeface="Lucida Console" panose="020B0609040504020204" pitchFamily="49" charset="0"/>
              </a:rPr>
              <a:t>print(data[“temp”])</a:t>
            </a:r>
          </a:p>
          <a:p>
            <a:r>
              <a:rPr lang="en-US" sz="1700"/>
              <a:t>Or we can write:</a:t>
            </a:r>
          </a:p>
          <a:p>
            <a:pPr marL="0" indent="0">
              <a:buNone/>
            </a:pPr>
            <a:r>
              <a:rPr lang="en-US" sz="1700">
                <a:latin typeface="Lucida Console" panose="020B0609040504020204" pitchFamily="49" charset="0"/>
              </a:rPr>
              <a:t>print(data.temp)</a:t>
            </a:r>
          </a:p>
          <a:p>
            <a:r>
              <a:rPr lang="en-US" sz="1700"/>
              <a:t>This is much simpler and easier than using the csv module</a:t>
            </a:r>
          </a:p>
        </p:txBody>
      </p:sp>
    </p:spTree>
    <p:extLst>
      <p:ext uri="{BB962C8B-B14F-4D97-AF65-F5344CB8AC3E}">
        <p14:creationId xmlns:p14="http://schemas.microsoft.com/office/powerpoint/2010/main" val="361279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92EC-A73B-12CA-3B07-1776F449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How Does the Pandas Module Work?</a:t>
            </a:r>
          </a:p>
        </p:txBody>
      </p:sp>
      <p:pic>
        <p:nvPicPr>
          <p:cNvPr id="3074" name="Picture 2" descr="13 Most Important Pandas Functions for Data Science - Analytics Vidhya">
            <a:extLst>
              <a:ext uri="{FF2B5EF4-FFF2-40B4-BE49-F238E27FC236}">
                <a16:creationId xmlns:a16="http://schemas.microsoft.com/office/drawing/2014/main" id="{2247ACD9-BBA6-781B-B877-9C7F0C689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8"/>
          <a:stretch/>
        </p:blipFill>
        <p:spPr bwMode="auto"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0AAA-6957-D2EA-A1B3-924F9775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706624"/>
            <a:ext cx="7303849" cy="4151376"/>
          </a:xfrm>
        </p:spPr>
        <p:txBody>
          <a:bodyPr>
            <a:normAutofit/>
          </a:bodyPr>
          <a:lstStyle/>
          <a:p>
            <a:r>
              <a:rPr lang="en-US" sz="2000" dirty="0"/>
              <a:t>One thing that’s important to coding using pandas is understanding how the pandas module works</a:t>
            </a:r>
          </a:p>
          <a:p>
            <a:r>
              <a:rPr lang="en-US" sz="2000" dirty="0"/>
              <a:t>When we write </a:t>
            </a:r>
            <a:r>
              <a:rPr lang="en-US" sz="2000" dirty="0">
                <a:latin typeface="Lucida Console" panose="020B0609040504020204" pitchFamily="49" charset="0"/>
              </a:rPr>
              <a:t>data = </a:t>
            </a:r>
            <a:r>
              <a:rPr lang="en-US" sz="2000" dirty="0" err="1">
                <a:latin typeface="Lucida Console" panose="020B0609040504020204" pitchFamily="49" charset="0"/>
              </a:rPr>
              <a:t>pandas.read_csv</a:t>
            </a:r>
            <a:r>
              <a:rPr lang="en-US" sz="2000" dirty="0">
                <a:latin typeface="Lucida Console" panose="020B0609040504020204" pitchFamily="49" charset="0"/>
              </a:rPr>
              <a:t>("weather_data.csv"), </a:t>
            </a:r>
            <a:r>
              <a:rPr lang="en-US" sz="2000" dirty="0"/>
              <a:t>pandas creates a </a:t>
            </a:r>
            <a:r>
              <a:rPr lang="en-US" sz="2000" dirty="0" err="1"/>
              <a:t>DataFrame</a:t>
            </a:r>
            <a:r>
              <a:rPr lang="en-US" sz="2000" dirty="0"/>
              <a:t> object, which is the equivalent of the table.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data =  </a:t>
            </a:r>
            <a:r>
              <a:rPr lang="en-US" sz="2000" dirty="0" err="1">
                <a:latin typeface="Lucida Console" panose="020B0609040504020204" pitchFamily="49" charset="0"/>
              </a:rPr>
              <a:t>pandas.read_csv</a:t>
            </a:r>
            <a:r>
              <a:rPr lang="en-US" sz="2000" dirty="0">
                <a:latin typeface="Lucida Console" panose="020B0609040504020204" pitchFamily="49" charset="0"/>
              </a:rPr>
              <a:t>("weather_data.csv")[“temp”] </a:t>
            </a:r>
            <a:r>
              <a:rPr lang="en-US" sz="2000" dirty="0"/>
              <a:t>or </a:t>
            </a:r>
            <a:r>
              <a:rPr lang="en-US" sz="2000" dirty="0">
                <a:latin typeface="Lucida Console" panose="020B0609040504020204" pitchFamily="49" charset="0"/>
              </a:rPr>
              <a:t>data =  </a:t>
            </a:r>
            <a:r>
              <a:rPr lang="en-US" sz="2000" dirty="0" err="1">
                <a:latin typeface="Lucida Console" panose="020B0609040504020204" pitchFamily="49" charset="0"/>
              </a:rPr>
              <a:t>pandas.read_csv</a:t>
            </a:r>
            <a:r>
              <a:rPr lang="en-US" sz="2000" dirty="0">
                <a:latin typeface="Lucida Console" panose="020B0609040504020204" pitchFamily="49" charset="0"/>
              </a:rPr>
              <a:t>("weather_data.csv").temp</a:t>
            </a:r>
            <a:r>
              <a:rPr lang="en-US" sz="2000" dirty="0"/>
              <a:t>, pandas creates a Series object, which is like a list</a:t>
            </a:r>
          </a:p>
          <a:p>
            <a:r>
              <a:rPr lang="en-US" sz="2000" dirty="0"/>
              <a:t>The pandas online documentation has a lot of information on what to do with </a:t>
            </a:r>
            <a:r>
              <a:rPr lang="en-US" sz="2000" dirty="0" err="1"/>
              <a:t>DataFrame</a:t>
            </a:r>
            <a:r>
              <a:rPr lang="en-US" sz="2000" dirty="0"/>
              <a:t> and Series objects</a:t>
            </a:r>
          </a:p>
        </p:txBody>
      </p:sp>
    </p:spTree>
    <p:extLst>
      <p:ext uri="{BB962C8B-B14F-4D97-AF65-F5344CB8AC3E}">
        <p14:creationId xmlns:p14="http://schemas.microsoft.com/office/powerpoint/2010/main" val="137980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2B2B-511C-7DC0-316D-FEEF7D18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Some Useful Pandas Functions</a:t>
            </a:r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C42EF0EF-7C45-1E4A-C7C6-A2A3F1E81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9" r="32177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3E69-A670-C256-307F-9D01634F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1700"/>
              <a:t>DataFrame.to_dict() = converts the DataFrame object into a dictionary</a:t>
            </a:r>
          </a:p>
          <a:p>
            <a:r>
              <a:rPr lang="en-US" sz="1700"/>
              <a:t>Series.to_list() = converts the Series object into a list</a:t>
            </a:r>
          </a:p>
          <a:p>
            <a:r>
              <a:rPr lang="en-US" sz="1700"/>
              <a:t>Series.max() = returns the maximum value of a series</a:t>
            </a:r>
          </a:p>
          <a:p>
            <a:r>
              <a:rPr lang="en-US" sz="1700"/>
              <a:t>Series.mean() = returns the average value of a series</a:t>
            </a:r>
          </a:p>
          <a:p>
            <a:r>
              <a:rPr lang="en-US" sz="1700"/>
              <a:t>Use these to print the average temperature, the maximum temperature, and the number of temperatures in the csv data</a:t>
            </a:r>
          </a:p>
          <a:p>
            <a:pPr marL="0" indent="0">
              <a:buNone/>
            </a:pPr>
            <a:r>
              <a:rPr lang="en-US" sz="1700">
                <a:latin typeface="Lucida Console" panose="020B0609040504020204" pitchFamily="49" charset="0"/>
              </a:rPr>
              <a:t>import pandas</a:t>
            </a:r>
          </a:p>
          <a:p>
            <a:pPr marL="0" indent="0">
              <a:buNone/>
            </a:pPr>
            <a:r>
              <a:rPr lang="en-US" sz="1700">
                <a:latin typeface="Lucida Console" panose="020B0609040504020204" pitchFamily="49" charset="0"/>
              </a:rPr>
              <a:t>data = pandas.read_csv("weather_data.csv")</a:t>
            </a:r>
          </a:p>
          <a:p>
            <a:pPr marL="0" indent="0">
              <a:buNone/>
            </a:pPr>
            <a:r>
              <a:rPr lang="en-US" sz="1700">
                <a:latin typeface="Lucida Console" panose="020B0609040504020204" pitchFamily="49" charset="0"/>
              </a:rPr>
              <a:t>print(data.temp.mean())</a:t>
            </a:r>
          </a:p>
        </p:txBody>
      </p:sp>
    </p:spTree>
    <p:extLst>
      <p:ext uri="{BB962C8B-B14F-4D97-AF65-F5344CB8AC3E}">
        <p14:creationId xmlns:p14="http://schemas.microsoft.com/office/powerpoint/2010/main" val="160130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F370-6E7B-DBA4-6FA3-561318E8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Accessing Rows Instead of Columns 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0EAE6F0-5894-D1CB-D969-ED9CD8661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1" r="49463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B9B7-898A-061D-CF90-BD932F21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/>
              <a:t>So, we know we can access a column of our data like this: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data[“temp”] </a:t>
            </a:r>
            <a:r>
              <a:rPr lang="en-US" sz="2000"/>
              <a:t>or </a:t>
            </a:r>
            <a:r>
              <a:rPr lang="en-US" sz="2000">
                <a:latin typeface="Lucida Console" panose="020B0609040504020204" pitchFamily="49" charset="0"/>
              </a:rPr>
              <a:t>data.temp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/>
              <a:t>We can also access a row of our data like this: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data[</a:t>
            </a:r>
            <a:r>
              <a:rPr lang="en-US" sz="2000">
                <a:latin typeface="Lucida Console" panose="020B0609040504020204" pitchFamily="49" charset="0"/>
              </a:rPr>
              <a:t>data.day</a:t>
            </a:r>
            <a:r>
              <a:rPr lang="en-US" sz="2000" dirty="0">
                <a:latin typeface="Lucida Console" panose="020B0609040504020204" pitchFamily="49" charset="0"/>
              </a:rPr>
              <a:t> == “Monday”]</a:t>
            </a:r>
          </a:p>
          <a:p>
            <a:r>
              <a:rPr lang="en-US" sz="2000"/>
              <a:t>Try using this to print out the row with the maximum temperature</a:t>
            </a:r>
          </a:p>
        </p:txBody>
      </p:sp>
    </p:spTree>
    <p:extLst>
      <p:ext uri="{BB962C8B-B14F-4D97-AF65-F5344CB8AC3E}">
        <p14:creationId xmlns:p14="http://schemas.microsoft.com/office/powerpoint/2010/main" val="155585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7115-9137-11C2-C778-36FA6881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Using Pandas to Create a Data Frame Object</a:t>
            </a:r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7D13B33C-E511-C762-A490-900A9314E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98" r="28757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AB0D-2229-1DC9-E8D5-89126286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1400"/>
              <a:t>Like with text files, we can create CSV files in Python</a:t>
            </a:r>
          </a:p>
          <a:p>
            <a:r>
              <a:rPr lang="en-US" sz="1400"/>
              <a:t>To do this, let’s create a dictionary where each key has a list as a value to create a 2-Dimensional Dictionary</a:t>
            </a: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dictionary = {</a:t>
            </a: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    "names" : ["Alex", "Michael", "Emily", "Amanda", "Josh"],</a:t>
            </a: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    "ages" : [17, 12, 14, 9, 8],</a:t>
            </a: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    "birthdays" : ["3/20", "4/15", "7/27", "2/2", "12/31"]</a:t>
            </a: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}</a:t>
            </a:r>
          </a:p>
          <a:p>
            <a:r>
              <a:rPr lang="en-US" sz="1400"/>
              <a:t>Now, we can convert this dictionary into a DataFrame like this:</a:t>
            </a:r>
          </a:p>
          <a:p>
            <a:pPr marL="0" indent="0">
              <a:buNone/>
            </a:pPr>
            <a:r>
              <a:rPr lang="en-US" sz="1400">
                <a:latin typeface="Lucida Console" panose="020B0609040504020204" pitchFamily="49" charset="0"/>
              </a:rPr>
              <a:t>data_frame = pandas.DataFrame(dictionary)</a:t>
            </a:r>
          </a:p>
        </p:txBody>
      </p:sp>
    </p:spTree>
    <p:extLst>
      <p:ext uri="{BB962C8B-B14F-4D97-AF65-F5344CB8AC3E}">
        <p14:creationId xmlns:p14="http://schemas.microsoft.com/office/powerpoint/2010/main" val="135861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CC1A-74E4-F3A6-4A51-83CE6C59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4600"/>
              <a:t>Using DataFrame to Create a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17A5D-2453-66EC-7F76-3B739592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873450" cy="3547872"/>
          </a:xfrm>
        </p:spPr>
        <p:txBody>
          <a:bodyPr anchor="t">
            <a:normAutofit/>
          </a:bodyPr>
          <a:lstStyle/>
          <a:p>
            <a:r>
              <a:rPr lang="en-US" sz="1800" dirty="0"/>
              <a:t>Now, we can use our newly-created </a:t>
            </a:r>
            <a:r>
              <a:rPr lang="en-US" sz="1800" dirty="0" err="1"/>
              <a:t>DataFrame</a:t>
            </a:r>
            <a:r>
              <a:rPr lang="en-US" sz="1800" dirty="0"/>
              <a:t> and the </a:t>
            </a:r>
            <a:r>
              <a:rPr lang="en-US" sz="1800" dirty="0" err="1"/>
              <a:t>DataFrame.to_csv</a:t>
            </a:r>
            <a:r>
              <a:rPr lang="en-US" sz="1800" dirty="0"/>
              <a:t>() method to create a new CSV file</a:t>
            </a:r>
          </a:p>
          <a:p>
            <a:r>
              <a:rPr lang="en-US" sz="1800" dirty="0"/>
              <a:t>Like this: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dictionary = 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"names" : ["Alex", "Michael", "Emily", "Amanda", "Josh"],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"ages" : [17, 12, 14, 9, 8],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"birthdays" : ["3/20", "4/15", "7/27", "2/2", "12/31"]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data_frame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pandas.DataFrame</a:t>
            </a:r>
            <a:r>
              <a:rPr lang="en-US" sz="1400" dirty="0">
                <a:latin typeface="Lucida Console" panose="020B0609040504020204" pitchFamily="49" charset="0"/>
              </a:rPr>
              <a:t>(dictionary)</a:t>
            </a:r>
          </a:p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data_frame.to_csv</a:t>
            </a:r>
            <a:r>
              <a:rPr lang="en-US" sz="1400" dirty="0">
                <a:latin typeface="Lucida Console" panose="020B0609040504020204" pitchFamily="49" charset="0"/>
              </a:rPr>
              <a:t>("people.csv")</a:t>
            </a:r>
          </a:p>
        </p:txBody>
      </p:sp>
      <p:pic>
        <p:nvPicPr>
          <p:cNvPr id="4098" name="Picture 2" descr="The pandas DataFrame: Make Working With Data Delightful – Real Python">
            <a:extLst>
              <a:ext uri="{FF2B5EF4-FFF2-40B4-BE49-F238E27FC236}">
                <a16:creationId xmlns:a16="http://schemas.microsoft.com/office/drawing/2014/main" id="{23E25190-7633-2729-7A6B-77703F2C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5077" y="2263929"/>
            <a:ext cx="4123882" cy="262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11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CB8A-AD5F-A010-1136-A93ABAA5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3700"/>
              <a:t>Project: Create a New CSV Weather File with the Temperatures in Fahrenheit</a:t>
            </a:r>
          </a:p>
        </p:txBody>
      </p:sp>
      <p:pic>
        <p:nvPicPr>
          <p:cNvPr id="5" name="Picture 4" descr="Thermometer outdoors">
            <a:extLst>
              <a:ext uri="{FF2B5EF4-FFF2-40B4-BE49-F238E27FC236}">
                <a16:creationId xmlns:a16="http://schemas.microsoft.com/office/drawing/2014/main" id="{9282F0DB-E2D3-9B8E-A985-3B3CD4B12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54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84E5-132D-288F-42E2-5ADEF3CD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/>
              <a:t>You might notice that the temperatures in our CSV file are really low, this is because they are in Celsius and not Fahrenheit </a:t>
            </a:r>
          </a:p>
          <a:p>
            <a:r>
              <a:rPr lang="en-US" sz="2000"/>
              <a:t>Let’s try coding a program that creates a new file with the temperatures converted to Fahrenheit</a:t>
            </a:r>
          </a:p>
          <a:p>
            <a:r>
              <a:rPr lang="en-US" sz="2000"/>
              <a:t>Hint: Fahrenheit = 1.8 * Celsius + 32</a:t>
            </a:r>
          </a:p>
        </p:txBody>
      </p:sp>
    </p:spTree>
    <p:extLst>
      <p:ext uri="{BB962C8B-B14F-4D97-AF65-F5344CB8AC3E}">
        <p14:creationId xmlns:p14="http://schemas.microsoft.com/office/powerpoint/2010/main" val="1045369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D4F548-6D8E-7FE3-AA4B-38F0AA6C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35" y="1132764"/>
            <a:ext cx="4044232" cy="4413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2269A8-B263-73E0-7099-AA377FCDE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3" y="1522268"/>
            <a:ext cx="4644528" cy="36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D5C8-574D-3094-88C9-E3983E15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2288038"/>
          </a:xfrm>
        </p:spPr>
        <p:txBody>
          <a:bodyPr>
            <a:normAutofit/>
          </a:bodyPr>
          <a:lstStyle/>
          <a:p>
            <a:r>
              <a:rPr lang="en-US" dirty="0"/>
              <a:t>Warm-up: Things to Add to Pong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5785A7-8816-4AAE-0E84-679A04157D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5075CD5D-2E3C-669D-B3C2-D3581A94AEA0}"/>
              </a:ext>
            </a:extLst>
          </p:cNvPr>
          <p:cNvSpPr txBox="1">
            <a:spLocks/>
          </p:cNvSpPr>
          <p:nvPr/>
        </p:nvSpPr>
        <p:spPr>
          <a:xfrm>
            <a:off x="838190" y="3176897"/>
            <a:ext cx="3450853" cy="314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start, let’s try adding something to our Pong game.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Here are some options of things we can add</a:t>
            </a:r>
          </a:p>
        </p:txBody>
      </p:sp>
    </p:spTree>
    <p:extLst>
      <p:ext uri="{BB962C8B-B14F-4D97-AF65-F5344CB8AC3E}">
        <p14:creationId xmlns:p14="http://schemas.microsoft.com/office/powerpoint/2010/main" val="164375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D8B8-F2D4-A88C-8874-17AB5A13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Data Files in Python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ECF4E56-C8A6-BFDE-C5E2-C1C448793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F19B-40C0-280E-E0A8-BC508A19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A couple of weeks back, we learned how to read and use text files in Python, today, we’ll be learning how to use a different type of file</a:t>
            </a:r>
          </a:p>
          <a:p>
            <a:r>
              <a:rPr lang="en-US" sz="2200"/>
              <a:t>CSV (comma-separated values) files are commonly used with Python to hold a table of data</a:t>
            </a:r>
          </a:p>
          <a:p>
            <a:pPr lvl="1"/>
            <a:r>
              <a:rPr lang="en-US" sz="2200"/>
              <a:t>Each column of the table is separated by a comma</a:t>
            </a:r>
          </a:p>
          <a:p>
            <a:r>
              <a:rPr lang="en-US" sz="2200"/>
              <a:t>CSV files are useful to be able to use large tables of data in our projects</a:t>
            </a:r>
          </a:p>
        </p:txBody>
      </p:sp>
    </p:spTree>
    <p:extLst>
      <p:ext uri="{BB962C8B-B14F-4D97-AF65-F5344CB8AC3E}">
        <p14:creationId xmlns:p14="http://schemas.microsoft.com/office/powerpoint/2010/main" val="10514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E939-E617-DDE8-C239-215D0A5E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991" y="1505892"/>
            <a:ext cx="6597545" cy="5050062"/>
          </a:xfrm>
        </p:spPr>
        <p:txBody>
          <a:bodyPr>
            <a:normAutofit/>
          </a:bodyPr>
          <a:lstStyle/>
          <a:p>
            <a:r>
              <a:rPr lang="en-US" sz="2000" dirty="0"/>
              <a:t>A CSV file for this table might look like this:</a:t>
            </a:r>
          </a:p>
          <a:p>
            <a:pPr marL="0" indent="0">
              <a:buNone/>
            </a:pPr>
            <a:r>
              <a:rPr lang="en-US" sz="2000" dirty="0" err="1"/>
              <a:t>day_of_the_week,weather_conditions,avg_temp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Monday,rainy,44</a:t>
            </a:r>
          </a:p>
          <a:p>
            <a:pPr marL="0" indent="0">
              <a:buNone/>
            </a:pPr>
            <a:r>
              <a:rPr lang="en-US" sz="2000" dirty="0"/>
              <a:t>Tuesday,rainy,43</a:t>
            </a:r>
          </a:p>
          <a:p>
            <a:pPr marL="0" indent="0">
              <a:buNone/>
            </a:pPr>
            <a:r>
              <a:rPr lang="en-US" sz="2000" dirty="0"/>
              <a:t>Wednesday,cloudy,43</a:t>
            </a:r>
          </a:p>
          <a:p>
            <a:pPr marL="0" indent="0">
              <a:buNone/>
            </a:pPr>
            <a:r>
              <a:rPr lang="en-US" sz="2000" dirty="0"/>
              <a:t>Thursday,sunny,44</a:t>
            </a:r>
          </a:p>
          <a:p>
            <a:pPr marL="0" indent="0">
              <a:buNone/>
            </a:pPr>
            <a:r>
              <a:rPr lang="en-US" sz="2000" dirty="0"/>
              <a:t>Friday,sunny,49</a:t>
            </a:r>
          </a:p>
          <a:p>
            <a:pPr marL="0" indent="0">
              <a:buNone/>
            </a:pPr>
            <a:r>
              <a:rPr lang="en-US" sz="2000" dirty="0"/>
              <a:t>Saturday,sunny,53</a:t>
            </a:r>
          </a:p>
          <a:p>
            <a:pPr marL="0" indent="0">
              <a:buNone/>
            </a:pPr>
            <a:r>
              <a:rPr lang="en-US" sz="2000" dirty="0"/>
              <a:t>Sunday,sunny,56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8843F39-8148-5A33-2F65-BC2B8CFE5A84}"/>
              </a:ext>
            </a:extLst>
          </p:cNvPr>
          <p:cNvGraphicFramePr>
            <a:graphicFrameLocks/>
          </p:cNvGraphicFramePr>
          <p:nvPr/>
        </p:nvGraphicFramePr>
        <p:xfrm>
          <a:off x="703182" y="1505892"/>
          <a:ext cx="4777382" cy="367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372">
                  <a:extLst>
                    <a:ext uri="{9D8B030D-6E8A-4147-A177-3AD203B41FA5}">
                      <a16:colId xmlns:a16="http://schemas.microsoft.com/office/drawing/2014/main" val="4247618974"/>
                    </a:ext>
                  </a:extLst>
                </a:gridCol>
                <a:gridCol w="1467702">
                  <a:extLst>
                    <a:ext uri="{9D8B030D-6E8A-4147-A177-3AD203B41FA5}">
                      <a16:colId xmlns:a16="http://schemas.microsoft.com/office/drawing/2014/main" val="1727504907"/>
                    </a:ext>
                  </a:extLst>
                </a:gridCol>
                <a:gridCol w="1708308">
                  <a:extLst>
                    <a:ext uri="{9D8B030D-6E8A-4147-A177-3AD203B41FA5}">
                      <a16:colId xmlns:a16="http://schemas.microsoft.com/office/drawing/2014/main" val="2364500575"/>
                    </a:ext>
                  </a:extLst>
                </a:gridCol>
              </a:tblGrid>
              <a:tr h="712196">
                <a:tc>
                  <a:txBody>
                    <a:bodyPr/>
                    <a:lstStyle/>
                    <a:p>
                      <a:r>
                        <a:rPr lang="en-US" sz="1900"/>
                        <a:t>Day of the Week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Weather Conditions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Average Temperature</a:t>
                      </a:r>
                    </a:p>
                  </a:txBody>
                  <a:tcPr marL="96243" marR="96243" marT="48121" marB="48121"/>
                </a:tc>
                <a:extLst>
                  <a:ext uri="{0D108BD9-81ED-4DB2-BD59-A6C34878D82A}">
                    <a16:rowId xmlns:a16="http://schemas.microsoft.com/office/drawing/2014/main" val="4234725878"/>
                  </a:ext>
                </a:extLst>
              </a:tr>
              <a:tr h="423468">
                <a:tc>
                  <a:txBody>
                    <a:bodyPr/>
                    <a:lstStyle/>
                    <a:p>
                      <a:r>
                        <a:rPr lang="en-US" sz="1900"/>
                        <a:t>Monday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rainy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44</a:t>
                      </a:r>
                    </a:p>
                  </a:txBody>
                  <a:tcPr marL="96243" marR="96243" marT="48121" marB="48121"/>
                </a:tc>
                <a:extLst>
                  <a:ext uri="{0D108BD9-81ED-4DB2-BD59-A6C34878D82A}">
                    <a16:rowId xmlns:a16="http://schemas.microsoft.com/office/drawing/2014/main" val="1480823761"/>
                  </a:ext>
                </a:extLst>
              </a:tr>
              <a:tr h="423468">
                <a:tc>
                  <a:txBody>
                    <a:bodyPr/>
                    <a:lstStyle/>
                    <a:p>
                      <a:r>
                        <a:rPr lang="en-US" sz="1900"/>
                        <a:t>Tuesday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rainy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43</a:t>
                      </a:r>
                    </a:p>
                  </a:txBody>
                  <a:tcPr marL="96243" marR="96243" marT="48121" marB="48121"/>
                </a:tc>
                <a:extLst>
                  <a:ext uri="{0D108BD9-81ED-4DB2-BD59-A6C34878D82A}">
                    <a16:rowId xmlns:a16="http://schemas.microsoft.com/office/drawing/2014/main" val="969910177"/>
                  </a:ext>
                </a:extLst>
              </a:tr>
              <a:tr h="423468">
                <a:tc>
                  <a:txBody>
                    <a:bodyPr/>
                    <a:lstStyle/>
                    <a:p>
                      <a:r>
                        <a:rPr lang="en-US" sz="1900"/>
                        <a:t>Wednesday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cloudy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43</a:t>
                      </a:r>
                    </a:p>
                  </a:txBody>
                  <a:tcPr marL="96243" marR="96243" marT="48121" marB="48121"/>
                </a:tc>
                <a:extLst>
                  <a:ext uri="{0D108BD9-81ED-4DB2-BD59-A6C34878D82A}">
                    <a16:rowId xmlns:a16="http://schemas.microsoft.com/office/drawing/2014/main" val="3227108869"/>
                  </a:ext>
                </a:extLst>
              </a:tr>
              <a:tr h="423468">
                <a:tc>
                  <a:txBody>
                    <a:bodyPr/>
                    <a:lstStyle/>
                    <a:p>
                      <a:r>
                        <a:rPr lang="en-US" sz="1900"/>
                        <a:t>Thursday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sunny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44</a:t>
                      </a:r>
                    </a:p>
                  </a:txBody>
                  <a:tcPr marL="96243" marR="96243" marT="48121" marB="48121"/>
                </a:tc>
                <a:extLst>
                  <a:ext uri="{0D108BD9-81ED-4DB2-BD59-A6C34878D82A}">
                    <a16:rowId xmlns:a16="http://schemas.microsoft.com/office/drawing/2014/main" val="4279863576"/>
                  </a:ext>
                </a:extLst>
              </a:tr>
              <a:tr h="423468">
                <a:tc>
                  <a:txBody>
                    <a:bodyPr/>
                    <a:lstStyle/>
                    <a:p>
                      <a:r>
                        <a:rPr lang="en-US" sz="1900"/>
                        <a:t>Friday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sunny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49</a:t>
                      </a:r>
                    </a:p>
                  </a:txBody>
                  <a:tcPr marL="96243" marR="96243" marT="48121" marB="48121"/>
                </a:tc>
                <a:extLst>
                  <a:ext uri="{0D108BD9-81ED-4DB2-BD59-A6C34878D82A}">
                    <a16:rowId xmlns:a16="http://schemas.microsoft.com/office/drawing/2014/main" val="3391855899"/>
                  </a:ext>
                </a:extLst>
              </a:tr>
              <a:tr h="423468">
                <a:tc>
                  <a:txBody>
                    <a:bodyPr/>
                    <a:lstStyle/>
                    <a:p>
                      <a:r>
                        <a:rPr lang="en-US" sz="1900"/>
                        <a:t>Saturday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sunny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53</a:t>
                      </a:r>
                    </a:p>
                  </a:txBody>
                  <a:tcPr marL="96243" marR="96243" marT="48121" marB="48121"/>
                </a:tc>
                <a:extLst>
                  <a:ext uri="{0D108BD9-81ED-4DB2-BD59-A6C34878D82A}">
                    <a16:rowId xmlns:a16="http://schemas.microsoft.com/office/drawing/2014/main" val="4287547298"/>
                  </a:ext>
                </a:extLst>
              </a:tr>
              <a:tr h="423468">
                <a:tc>
                  <a:txBody>
                    <a:bodyPr/>
                    <a:lstStyle/>
                    <a:p>
                      <a:r>
                        <a:rPr lang="en-US" sz="1900"/>
                        <a:t>Sunday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sunny</a:t>
                      </a:r>
                    </a:p>
                  </a:txBody>
                  <a:tcPr marL="96243" marR="96243" marT="48121" marB="4812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56</a:t>
                      </a:r>
                    </a:p>
                  </a:txBody>
                  <a:tcPr marL="96243" marR="96243" marT="48121" marB="48121"/>
                </a:tc>
                <a:extLst>
                  <a:ext uri="{0D108BD9-81ED-4DB2-BD59-A6C34878D82A}">
                    <a16:rowId xmlns:a16="http://schemas.microsoft.com/office/drawing/2014/main" val="181289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92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A2F0B634-02C8-A8F3-AEBE-6F4574EE0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88" y="2485689"/>
            <a:ext cx="3368969" cy="18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23CDC-E83A-49FE-7EAA-FF7CD115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 dirty="0"/>
              <a:t>Downloading Today’s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CEC4-0E0F-0D06-F491-1E8EADDD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Today, we’re going to use some pre-made CSV files</a:t>
            </a:r>
          </a:p>
          <a:p>
            <a:r>
              <a:rPr lang="en-US" sz="2200" dirty="0"/>
              <a:t>To download them, let’s go to the online repository I made</a:t>
            </a:r>
          </a:p>
          <a:p>
            <a:r>
              <a:rPr lang="en-US" sz="2200" dirty="0"/>
              <a:t>Link: </a:t>
            </a:r>
            <a:r>
              <a:rPr lang="en-US" sz="2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https://github.com/Tavishi27/Tuesday-Python-Files</a:t>
            </a:r>
            <a:endParaRPr lang="en-US" sz="2200" dirty="0"/>
          </a:p>
          <a:p>
            <a:r>
              <a:rPr lang="en-US" sz="2200" dirty="0"/>
              <a:t>Then, we can download the files by clicking on the branch dropdown and pressing 3-12</a:t>
            </a:r>
          </a:p>
          <a:p>
            <a:r>
              <a:rPr lang="en-US" sz="2200" dirty="0"/>
              <a:t>Now, we can click on a file and download it</a:t>
            </a:r>
          </a:p>
        </p:txBody>
      </p:sp>
    </p:spTree>
    <p:extLst>
      <p:ext uri="{BB962C8B-B14F-4D97-AF65-F5344CB8AC3E}">
        <p14:creationId xmlns:p14="http://schemas.microsoft.com/office/powerpoint/2010/main" val="342888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C53D-CE56-F515-263F-76770FA6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000"/>
              <a:t>Setting Up Our Weather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8EDB7-77D1-3395-CF11-38BFFFE4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961903"/>
            <a:ext cx="5458968" cy="29341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DF09-17CB-5B9A-9A4F-0AC00D0D8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/>
              <a:t>Let’s set up today’s projects by creating a new Python project called Data File Practice</a:t>
            </a:r>
          </a:p>
          <a:p>
            <a:r>
              <a:rPr lang="en-US" sz="2200"/>
              <a:t>After we create our main.py file, let’s download the weather_data.csv file </a:t>
            </a:r>
          </a:p>
          <a:p>
            <a:r>
              <a:rPr lang="en-US" sz="2200"/>
              <a:t>Next, let’s drag the CSV file into our project and press ‘refactor’  </a:t>
            </a:r>
          </a:p>
        </p:txBody>
      </p:sp>
    </p:spTree>
    <p:extLst>
      <p:ext uri="{BB962C8B-B14F-4D97-AF65-F5344CB8AC3E}">
        <p14:creationId xmlns:p14="http://schemas.microsoft.com/office/powerpoint/2010/main" val="201220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9174-4B2D-FEAA-7339-9A6E921B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Reading CSV Files like Text Files</a:t>
            </a:r>
          </a:p>
        </p:txBody>
      </p:sp>
      <p:pic>
        <p:nvPicPr>
          <p:cNvPr id="5" name="Picture 4" descr="Files">
            <a:extLst>
              <a:ext uri="{FF2B5EF4-FFF2-40B4-BE49-F238E27FC236}">
                <a16:creationId xmlns:a16="http://schemas.microsoft.com/office/drawing/2014/main" id="{BE4F1FC6-D70D-77F6-763E-23EA2031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6" r="37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3335-6571-9D69-595B-8721294A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700"/>
              <a:t>Let’s try accessing the data in this weather CSV file using the open() function and file.readlines() to create a list with the data in the file</a:t>
            </a:r>
          </a:p>
          <a:p>
            <a:pPr marL="0" indent="0">
              <a:buNone/>
            </a:pPr>
            <a:r>
              <a:rPr lang="en-US" sz="1700">
                <a:latin typeface="Lucida Console" panose="020B0609040504020204" pitchFamily="49" charset="0"/>
              </a:rPr>
              <a:t>with open(“weather_data.csv”) as data_file:</a:t>
            </a:r>
          </a:p>
          <a:p>
            <a:pPr marL="0" indent="0">
              <a:buNone/>
            </a:pPr>
            <a:r>
              <a:rPr lang="en-US" sz="1700">
                <a:latin typeface="Lucida Console" panose="020B0609040504020204" pitchFamily="49" charset="0"/>
              </a:rPr>
              <a:t>	data = data_file.readlines()</a:t>
            </a:r>
          </a:p>
          <a:p>
            <a:pPr marL="0" indent="0">
              <a:buNone/>
            </a:pPr>
            <a:r>
              <a:rPr lang="en-US" sz="1700">
                <a:latin typeface="Lucida Console" panose="020B0609040504020204" pitchFamily="49" charset="0"/>
              </a:rPr>
              <a:t>	print(data)</a:t>
            </a:r>
          </a:p>
          <a:p>
            <a:r>
              <a:rPr lang="en-US" sz="1700"/>
              <a:t>When we print our list of data, we can see how annoying it will be to separate each data value into separate lists to make the data useable</a:t>
            </a:r>
          </a:p>
          <a:p>
            <a:r>
              <a:rPr lang="en-US" sz="1700"/>
              <a:t>Instead of doing this, we can import and use the csv module</a:t>
            </a:r>
          </a:p>
        </p:txBody>
      </p:sp>
    </p:spTree>
    <p:extLst>
      <p:ext uri="{BB962C8B-B14F-4D97-AF65-F5344CB8AC3E}">
        <p14:creationId xmlns:p14="http://schemas.microsoft.com/office/powerpoint/2010/main" val="402240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7871-9417-61E4-7E2E-D4A15292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Reading CSV Files</a:t>
            </a:r>
          </a:p>
        </p:txBody>
      </p:sp>
      <p:pic>
        <p:nvPicPr>
          <p:cNvPr id="2050" name="Picture 2" descr="How to read CSV files in the typescript react app? - DEV Community">
            <a:extLst>
              <a:ext uri="{FF2B5EF4-FFF2-40B4-BE49-F238E27FC236}">
                <a16:creationId xmlns:a16="http://schemas.microsoft.com/office/drawing/2014/main" id="{83E1A580-86C4-586C-0288-C528C8FA6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8" b="-3"/>
          <a:stretch/>
        </p:blipFill>
        <p:spPr bwMode="auto"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5ED8-0D83-4263-FA3A-476B18DC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r>
              <a:rPr lang="en-US" sz="2200"/>
              <a:t>To make it easier to deal with CSV files, let’s write ‘import csv’ at the top of our program. </a:t>
            </a:r>
          </a:p>
          <a:p>
            <a:r>
              <a:rPr lang="en-US" sz="2200"/>
              <a:t>Next, we can use the csv.reader() method to separate our csv data file into something more usable</a:t>
            </a:r>
          </a:p>
          <a:p>
            <a:pPr marL="0" indent="0">
              <a:buNone/>
            </a:pPr>
            <a:r>
              <a:rPr lang="en-US" sz="2200">
                <a:latin typeface="Lucida Console" panose="020B0609040504020204" pitchFamily="49" charset="0"/>
              </a:rPr>
              <a:t>data = csv.reader(data_file)</a:t>
            </a:r>
          </a:p>
          <a:p>
            <a:pPr marL="0" indent="0">
              <a:buNone/>
            </a:pPr>
            <a:r>
              <a:rPr lang="en-US" sz="2200">
                <a:latin typeface="Lucida Console" panose="020B0609040504020204" pitchFamily="49" charset="0"/>
              </a:rPr>
              <a:t>    for row in data:</a:t>
            </a:r>
          </a:p>
          <a:p>
            <a:pPr marL="0" indent="0">
              <a:buNone/>
            </a:pPr>
            <a:r>
              <a:rPr lang="en-US" sz="2200">
                <a:latin typeface="Lucida Console" panose="020B0609040504020204" pitchFamily="49" charset="0"/>
              </a:rPr>
              <a:t>        print(row)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6946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9385-3C58-1CE2-5A66-95CF5AC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37" y="305220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Using the CSV Module</a:t>
            </a:r>
          </a:p>
        </p:txBody>
      </p:sp>
      <p:pic>
        <p:nvPicPr>
          <p:cNvPr id="7" name="Picture 6" descr="Zigzag indicator line">
            <a:extLst>
              <a:ext uri="{FF2B5EF4-FFF2-40B4-BE49-F238E27FC236}">
                <a16:creationId xmlns:a16="http://schemas.microsoft.com/office/drawing/2014/main" id="{C95A9FEE-E116-ACF8-63B3-DFCC06363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55" r="32701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498B-EF0A-01AE-1239-2BC47FC1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84394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Let’s use this organized data to create a list of all the temperatures in the data with each of the values as an int instead of a string</a:t>
            </a:r>
          </a:p>
          <a:p>
            <a:r>
              <a:rPr lang="en-US" sz="1800" dirty="0"/>
              <a:t>We can do this like this: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with open("weather_data.csv") as </a:t>
            </a:r>
            <a:r>
              <a:rPr lang="en-US" sz="1800" dirty="0" err="1">
                <a:latin typeface="Lucida Console" panose="020B0609040504020204" pitchFamily="49" charset="0"/>
              </a:rPr>
              <a:t>data_file</a:t>
            </a:r>
            <a:r>
              <a:rPr lang="en-US" sz="18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data = </a:t>
            </a:r>
            <a:r>
              <a:rPr lang="en-US" sz="1800" dirty="0" err="1">
                <a:latin typeface="Lucida Console" panose="020B0609040504020204" pitchFamily="49" charset="0"/>
              </a:rPr>
              <a:t>csv.reader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data_file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temperatures = []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for row in data: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  if row[1] != "temp":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      </a:t>
            </a:r>
            <a:r>
              <a:rPr lang="en-US" sz="1800" dirty="0" err="1">
                <a:latin typeface="Lucida Console" panose="020B0609040504020204" pitchFamily="49" charset="0"/>
              </a:rPr>
              <a:t>temperatures.append</a:t>
            </a:r>
            <a:r>
              <a:rPr lang="en-US" sz="1800" dirty="0">
                <a:latin typeface="Lucida Console" panose="020B0609040504020204" pitchFamily="49" charset="0"/>
              </a:rPr>
              <a:t>(int(row[1]))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print(temperatures)  </a:t>
            </a:r>
          </a:p>
          <a:p>
            <a:r>
              <a:rPr lang="en-US" sz="1800" dirty="0"/>
              <a:t>We must make sure we don’t include the column label in our list because we’d get an error if we try to convert it into an int</a:t>
            </a:r>
          </a:p>
        </p:txBody>
      </p:sp>
    </p:spTree>
    <p:extLst>
      <p:ext uri="{BB962C8B-B14F-4D97-AF65-F5344CB8AC3E}">
        <p14:creationId xmlns:p14="http://schemas.microsoft.com/office/powerpoint/2010/main" val="370613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1448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Lucida Console</vt:lpstr>
      <vt:lpstr>Office Theme</vt:lpstr>
      <vt:lpstr>Python! Day 18 </vt:lpstr>
      <vt:lpstr>Warm-up: Things to Add to Pong</vt:lpstr>
      <vt:lpstr>Data Files in Python</vt:lpstr>
      <vt:lpstr>PowerPoint Presentation</vt:lpstr>
      <vt:lpstr>Downloading Today’s Files</vt:lpstr>
      <vt:lpstr>Setting Up Our Weather Project</vt:lpstr>
      <vt:lpstr>Reading CSV Files like Text Files</vt:lpstr>
      <vt:lpstr>Reading CSV Files</vt:lpstr>
      <vt:lpstr>Using the CSV Module</vt:lpstr>
      <vt:lpstr>The Pandas Module</vt:lpstr>
      <vt:lpstr>The Pandas Module</vt:lpstr>
      <vt:lpstr>How Does the Pandas Module Work?</vt:lpstr>
      <vt:lpstr>Some Useful Pandas Functions</vt:lpstr>
      <vt:lpstr>Accessing Rows Instead of Columns </vt:lpstr>
      <vt:lpstr>Using Pandas to Create a Data Frame Object</vt:lpstr>
      <vt:lpstr>Using DataFrame to Create a CSV File</vt:lpstr>
      <vt:lpstr>Project: Create a New CSV Weather File with the Temperatures in Fahrenheit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Python! Day 18 </dc:title>
  <dc:creator>Tavishi Bhatia</dc:creator>
  <cp:lastModifiedBy>Tavishi Bhatia</cp:lastModifiedBy>
  <cp:revision>1</cp:revision>
  <dcterms:created xsi:type="dcterms:W3CDTF">2024-05-08T01:15:35Z</dcterms:created>
  <dcterms:modified xsi:type="dcterms:W3CDTF">2024-05-08T01:16:08Z</dcterms:modified>
</cp:coreProperties>
</file>