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1" r:id="rId5"/>
    <p:sldId id="282" r:id="rId6"/>
    <p:sldId id="284" r:id="rId7"/>
    <p:sldId id="283" r:id="rId8"/>
    <p:sldId id="292" r:id="rId9"/>
    <p:sldId id="280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300" r:id="rId21"/>
    <p:sldId id="296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2540A-6A80-4D3D-94F5-8982582F033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ED559CD-3B6D-4944-BE73-92EB9B556FBA}">
      <dgm:prSet/>
      <dgm:spPr/>
      <dgm:t>
        <a:bodyPr/>
        <a:lstStyle/>
        <a:p>
          <a:pPr>
            <a:defRPr b="1"/>
          </a:pPr>
          <a:r>
            <a:rPr lang="en-US"/>
            <a:t>Things like addition or subtraction are done with + and –, which are operators.</a:t>
          </a:r>
        </a:p>
      </dgm:t>
    </dgm:pt>
    <dgm:pt modelId="{7AA2F600-D36B-4353-B834-DF283A342581}" type="parTrans" cxnId="{B977701E-2A91-4A58-91BB-CA292407A37F}">
      <dgm:prSet/>
      <dgm:spPr/>
      <dgm:t>
        <a:bodyPr/>
        <a:lstStyle/>
        <a:p>
          <a:endParaRPr lang="en-US"/>
        </a:p>
      </dgm:t>
    </dgm:pt>
    <dgm:pt modelId="{F4999098-0E9C-4C58-88CF-1A6A5C723C3B}" type="sibTrans" cxnId="{B977701E-2A91-4A58-91BB-CA292407A37F}">
      <dgm:prSet/>
      <dgm:spPr/>
      <dgm:t>
        <a:bodyPr/>
        <a:lstStyle/>
        <a:p>
          <a:endParaRPr lang="en-US"/>
        </a:p>
      </dgm:t>
    </dgm:pt>
    <dgm:pt modelId="{113C7706-DB2B-4210-AB92-6B6C96C78F99}">
      <dgm:prSet/>
      <dgm:spPr/>
      <dgm:t>
        <a:bodyPr/>
        <a:lstStyle/>
        <a:p>
          <a:pPr>
            <a:defRPr b="1"/>
          </a:pPr>
          <a:r>
            <a:rPr lang="en-US"/>
            <a:t>There are 5 main operators in Python:</a:t>
          </a:r>
        </a:p>
      </dgm:t>
    </dgm:pt>
    <dgm:pt modelId="{C280DCBE-F807-457C-8214-F6AA8E5794B0}" type="parTrans" cxnId="{CB1D2726-30F7-46B8-A2FE-24D2B22E9D1D}">
      <dgm:prSet/>
      <dgm:spPr/>
      <dgm:t>
        <a:bodyPr/>
        <a:lstStyle/>
        <a:p>
          <a:endParaRPr lang="en-US"/>
        </a:p>
      </dgm:t>
    </dgm:pt>
    <dgm:pt modelId="{CB0A6915-1A80-48D6-BB89-8022AEDC7EC0}" type="sibTrans" cxnId="{CB1D2726-30F7-46B8-A2FE-24D2B22E9D1D}">
      <dgm:prSet/>
      <dgm:spPr/>
      <dgm:t>
        <a:bodyPr/>
        <a:lstStyle/>
        <a:p>
          <a:endParaRPr lang="en-US"/>
        </a:p>
      </dgm:t>
    </dgm:pt>
    <dgm:pt modelId="{764DA446-A4CD-44E1-9BBB-784779E9606F}">
      <dgm:prSet/>
      <dgm:spPr/>
      <dgm:t>
        <a:bodyPr/>
        <a:lstStyle/>
        <a:p>
          <a:r>
            <a:rPr lang="en-US"/>
            <a:t>Addition: +</a:t>
          </a:r>
        </a:p>
      </dgm:t>
    </dgm:pt>
    <dgm:pt modelId="{8C13A2F7-2656-47A9-A037-3B7372EF76A6}" type="parTrans" cxnId="{2E82DCDD-EC4B-4D22-9978-D776FD8B3601}">
      <dgm:prSet/>
      <dgm:spPr/>
      <dgm:t>
        <a:bodyPr/>
        <a:lstStyle/>
        <a:p>
          <a:endParaRPr lang="en-US"/>
        </a:p>
      </dgm:t>
    </dgm:pt>
    <dgm:pt modelId="{8D490644-41A2-4389-A040-211B4FF09509}" type="sibTrans" cxnId="{2E82DCDD-EC4B-4D22-9978-D776FD8B3601}">
      <dgm:prSet/>
      <dgm:spPr/>
      <dgm:t>
        <a:bodyPr/>
        <a:lstStyle/>
        <a:p>
          <a:endParaRPr lang="en-US"/>
        </a:p>
      </dgm:t>
    </dgm:pt>
    <dgm:pt modelId="{5D4F97B8-F477-4BA6-8E18-739B5CCA5EEE}">
      <dgm:prSet/>
      <dgm:spPr/>
      <dgm:t>
        <a:bodyPr/>
        <a:lstStyle/>
        <a:p>
          <a:r>
            <a:rPr lang="en-US"/>
            <a:t>Subtraction: -</a:t>
          </a:r>
        </a:p>
      </dgm:t>
    </dgm:pt>
    <dgm:pt modelId="{31747304-66E7-40FD-ABA6-BBA8E08B538D}" type="parTrans" cxnId="{2ADF238B-C626-4470-BFE3-0D5899DDBB87}">
      <dgm:prSet/>
      <dgm:spPr/>
      <dgm:t>
        <a:bodyPr/>
        <a:lstStyle/>
        <a:p>
          <a:endParaRPr lang="en-US"/>
        </a:p>
      </dgm:t>
    </dgm:pt>
    <dgm:pt modelId="{2DD0D407-870F-4474-9FDD-9A1B8F534814}" type="sibTrans" cxnId="{2ADF238B-C626-4470-BFE3-0D5899DDBB87}">
      <dgm:prSet/>
      <dgm:spPr/>
      <dgm:t>
        <a:bodyPr/>
        <a:lstStyle/>
        <a:p>
          <a:endParaRPr lang="en-US"/>
        </a:p>
      </dgm:t>
    </dgm:pt>
    <dgm:pt modelId="{ACFC7F44-5982-4595-834E-6C7369BFECFC}">
      <dgm:prSet/>
      <dgm:spPr/>
      <dgm:t>
        <a:bodyPr/>
        <a:lstStyle/>
        <a:p>
          <a:r>
            <a:rPr lang="en-US" dirty="0"/>
            <a:t>Multiplication: *</a:t>
          </a:r>
        </a:p>
      </dgm:t>
    </dgm:pt>
    <dgm:pt modelId="{C4ED48CA-355E-47D0-A494-E91CBE1E5264}" type="parTrans" cxnId="{D6032206-6CDD-4067-9754-C0BAE64801F2}">
      <dgm:prSet/>
      <dgm:spPr/>
      <dgm:t>
        <a:bodyPr/>
        <a:lstStyle/>
        <a:p>
          <a:endParaRPr lang="en-US"/>
        </a:p>
      </dgm:t>
    </dgm:pt>
    <dgm:pt modelId="{13D7BE8F-3062-48DB-BC95-BDD3C574F5B1}" type="sibTrans" cxnId="{D6032206-6CDD-4067-9754-C0BAE64801F2}">
      <dgm:prSet/>
      <dgm:spPr/>
      <dgm:t>
        <a:bodyPr/>
        <a:lstStyle/>
        <a:p>
          <a:endParaRPr lang="en-US"/>
        </a:p>
      </dgm:t>
    </dgm:pt>
    <dgm:pt modelId="{04D1780F-1A45-4C63-B307-5BD3892C2AA5}">
      <dgm:prSet/>
      <dgm:spPr/>
      <dgm:t>
        <a:bodyPr/>
        <a:lstStyle/>
        <a:p>
          <a:r>
            <a:rPr lang="en-US" dirty="0"/>
            <a:t>Division: /</a:t>
          </a:r>
        </a:p>
      </dgm:t>
    </dgm:pt>
    <dgm:pt modelId="{86CBBC60-1471-4CA8-A457-30F2E78DA72F}" type="parTrans" cxnId="{B495CF76-307B-42C3-A514-25AA4E4657E1}">
      <dgm:prSet/>
      <dgm:spPr/>
      <dgm:t>
        <a:bodyPr/>
        <a:lstStyle/>
        <a:p>
          <a:endParaRPr lang="en-US"/>
        </a:p>
      </dgm:t>
    </dgm:pt>
    <dgm:pt modelId="{9AE71729-5FF2-4FC0-AEF7-FDFC9D081CA0}" type="sibTrans" cxnId="{B495CF76-307B-42C3-A514-25AA4E4657E1}">
      <dgm:prSet/>
      <dgm:spPr/>
      <dgm:t>
        <a:bodyPr/>
        <a:lstStyle/>
        <a:p>
          <a:endParaRPr lang="en-US"/>
        </a:p>
      </dgm:t>
    </dgm:pt>
    <dgm:pt modelId="{C02961A2-880A-44DE-9707-233B6C867157}">
      <dgm:prSet/>
      <dgm:spPr/>
      <dgm:t>
        <a:bodyPr/>
        <a:lstStyle/>
        <a:p>
          <a:r>
            <a:rPr lang="en-US" dirty="0"/>
            <a:t>Modulo: % (This one is complicated. We’ll talk about it later)</a:t>
          </a:r>
        </a:p>
      </dgm:t>
    </dgm:pt>
    <dgm:pt modelId="{6B5BBE46-B805-419D-AF1A-DF9FDAE89ACB}" type="parTrans" cxnId="{B7104831-F14B-495D-9717-88060F4B54DB}">
      <dgm:prSet/>
      <dgm:spPr/>
      <dgm:t>
        <a:bodyPr/>
        <a:lstStyle/>
        <a:p>
          <a:endParaRPr lang="en-US"/>
        </a:p>
      </dgm:t>
    </dgm:pt>
    <dgm:pt modelId="{888BB795-4FB3-4589-B996-EA4A6EBA8A35}" type="sibTrans" cxnId="{B7104831-F14B-495D-9717-88060F4B54DB}">
      <dgm:prSet/>
      <dgm:spPr/>
      <dgm:t>
        <a:bodyPr/>
        <a:lstStyle/>
        <a:p>
          <a:endParaRPr lang="en-US"/>
        </a:p>
      </dgm:t>
    </dgm:pt>
    <dgm:pt modelId="{CB9D4A57-CB68-49C5-AF86-117A8539C7F7}" type="pres">
      <dgm:prSet presAssocID="{F592540A-6A80-4D3D-94F5-8982582F0339}" presName="root" presStyleCnt="0">
        <dgm:presLayoutVars>
          <dgm:dir/>
          <dgm:resizeHandles val="exact"/>
        </dgm:presLayoutVars>
      </dgm:prSet>
      <dgm:spPr/>
    </dgm:pt>
    <dgm:pt modelId="{F964DEE7-B011-4E0D-89BB-3EB84016F9E1}" type="pres">
      <dgm:prSet presAssocID="{1ED559CD-3B6D-4944-BE73-92EB9B556FBA}" presName="compNode" presStyleCnt="0"/>
      <dgm:spPr/>
    </dgm:pt>
    <dgm:pt modelId="{4F940D9C-B5FC-4D81-9A0A-F6281BA568DA}" type="pres">
      <dgm:prSet presAssocID="{1ED559CD-3B6D-4944-BE73-92EB9B556F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631579A-EFDF-4149-B78A-316B9A9D2657}" type="pres">
      <dgm:prSet presAssocID="{1ED559CD-3B6D-4944-BE73-92EB9B556FBA}" presName="iconSpace" presStyleCnt="0"/>
      <dgm:spPr/>
    </dgm:pt>
    <dgm:pt modelId="{809FCD3F-BF72-4E0A-9DD9-909F1D7D101B}" type="pres">
      <dgm:prSet presAssocID="{1ED559CD-3B6D-4944-BE73-92EB9B556FBA}" presName="parTx" presStyleLbl="revTx" presStyleIdx="0" presStyleCnt="4">
        <dgm:presLayoutVars>
          <dgm:chMax val="0"/>
          <dgm:chPref val="0"/>
        </dgm:presLayoutVars>
      </dgm:prSet>
      <dgm:spPr/>
    </dgm:pt>
    <dgm:pt modelId="{A0145EE6-2EE9-427B-B75A-DE00742FE023}" type="pres">
      <dgm:prSet presAssocID="{1ED559CD-3B6D-4944-BE73-92EB9B556FBA}" presName="txSpace" presStyleCnt="0"/>
      <dgm:spPr/>
    </dgm:pt>
    <dgm:pt modelId="{14539077-217A-4A50-BE8D-86188B0AF317}" type="pres">
      <dgm:prSet presAssocID="{1ED559CD-3B6D-4944-BE73-92EB9B556FBA}" presName="desTx" presStyleLbl="revTx" presStyleIdx="1" presStyleCnt="4">
        <dgm:presLayoutVars/>
      </dgm:prSet>
      <dgm:spPr/>
    </dgm:pt>
    <dgm:pt modelId="{5B37B237-6437-41D5-8F2D-E491C4B5BEE5}" type="pres">
      <dgm:prSet presAssocID="{F4999098-0E9C-4C58-88CF-1A6A5C723C3B}" presName="sibTrans" presStyleCnt="0"/>
      <dgm:spPr/>
    </dgm:pt>
    <dgm:pt modelId="{01963F39-B513-45A6-82E3-9C5BC45C7D40}" type="pres">
      <dgm:prSet presAssocID="{113C7706-DB2B-4210-AB92-6B6C96C78F99}" presName="compNode" presStyleCnt="0"/>
      <dgm:spPr/>
    </dgm:pt>
    <dgm:pt modelId="{1B0D52D9-6AC6-460D-BC47-DCC8B26F9D7B}" type="pres">
      <dgm:prSet presAssocID="{113C7706-DB2B-4210-AB92-6B6C96C78F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E36A1F1-3145-4510-BA2C-379905D544CB}" type="pres">
      <dgm:prSet presAssocID="{113C7706-DB2B-4210-AB92-6B6C96C78F99}" presName="iconSpace" presStyleCnt="0"/>
      <dgm:spPr/>
    </dgm:pt>
    <dgm:pt modelId="{75403FF0-A7B8-4787-8B1D-A70AB7BFEFC0}" type="pres">
      <dgm:prSet presAssocID="{113C7706-DB2B-4210-AB92-6B6C96C78F99}" presName="parTx" presStyleLbl="revTx" presStyleIdx="2" presStyleCnt="4">
        <dgm:presLayoutVars>
          <dgm:chMax val="0"/>
          <dgm:chPref val="0"/>
        </dgm:presLayoutVars>
      </dgm:prSet>
      <dgm:spPr/>
    </dgm:pt>
    <dgm:pt modelId="{364AEB4B-7FF1-49A2-A35F-BA93EC5EFAE2}" type="pres">
      <dgm:prSet presAssocID="{113C7706-DB2B-4210-AB92-6B6C96C78F99}" presName="txSpace" presStyleCnt="0"/>
      <dgm:spPr/>
    </dgm:pt>
    <dgm:pt modelId="{3582CFEE-2259-48CE-A641-6515C040D7A8}" type="pres">
      <dgm:prSet presAssocID="{113C7706-DB2B-4210-AB92-6B6C96C78F99}" presName="desTx" presStyleLbl="revTx" presStyleIdx="3" presStyleCnt="4">
        <dgm:presLayoutVars/>
      </dgm:prSet>
      <dgm:spPr/>
    </dgm:pt>
  </dgm:ptLst>
  <dgm:cxnLst>
    <dgm:cxn modelId="{D6032206-6CDD-4067-9754-C0BAE64801F2}" srcId="{113C7706-DB2B-4210-AB92-6B6C96C78F99}" destId="{ACFC7F44-5982-4595-834E-6C7369BFECFC}" srcOrd="2" destOrd="0" parTransId="{C4ED48CA-355E-47D0-A494-E91CBE1E5264}" sibTransId="{13D7BE8F-3062-48DB-BC95-BDD3C574F5B1}"/>
    <dgm:cxn modelId="{A332280D-2A99-43F1-9BE5-BA06B966710C}" type="presOf" srcId="{04D1780F-1A45-4C63-B307-5BD3892C2AA5}" destId="{3582CFEE-2259-48CE-A641-6515C040D7A8}" srcOrd="0" destOrd="3" presId="urn:microsoft.com/office/officeart/2018/2/layout/IconLabelDescriptionList"/>
    <dgm:cxn modelId="{B977701E-2A91-4A58-91BB-CA292407A37F}" srcId="{F592540A-6A80-4D3D-94F5-8982582F0339}" destId="{1ED559CD-3B6D-4944-BE73-92EB9B556FBA}" srcOrd="0" destOrd="0" parTransId="{7AA2F600-D36B-4353-B834-DF283A342581}" sibTransId="{F4999098-0E9C-4C58-88CF-1A6A5C723C3B}"/>
    <dgm:cxn modelId="{EEA45323-547A-4828-AEDD-7EE5C0FF52C8}" type="presOf" srcId="{5D4F97B8-F477-4BA6-8E18-739B5CCA5EEE}" destId="{3582CFEE-2259-48CE-A641-6515C040D7A8}" srcOrd="0" destOrd="1" presId="urn:microsoft.com/office/officeart/2018/2/layout/IconLabelDescriptionList"/>
    <dgm:cxn modelId="{CB1D2726-30F7-46B8-A2FE-24D2B22E9D1D}" srcId="{F592540A-6A80-4D3D-94F5-8982582F0339}" destId="{113C7706-DB2B-4210-AB92-6B6C96C78F99}" srcOrd="1" destOrd="0" parTransId="{C280DCBE-F807-457C-8214-F6AA8E5794B0}" sibTransId="{CB0A6915-1A80-48D6-BB89-8022AEDC7EC0}"/>
    <dgm:cxn modelId="{B7104831-F14B-495D-9717-88060F4B54DB}" srcId="{113C7706-DB2B-4210-AB92-6B6C96C78F99}" destId="{C02961A2-880A-44DE-9707-233B6C867157}" srcOrd="4" destOrd="0" parTransId="{6B5BBE46-B805-419D-AF1A-DF9FDAE89ACB}" sibTransId="{888BB795-4FB3-4589-B996-EA4A6EBA8A35}"/>
    <dgm:cxn modelId="{D5DF9E76-CB53-4F99-959A-10EF19119770}" type="presOf" srcId="{ACFC7F44-5982-4595-834E-6C7369BFECFC}" destId="{3582CFEE-2259-48CE-A641-6515C040D7A8}" srcOrd="0" destOrd="2" presId="urn:microsoft.com/office/officeart/2018/2/layout/IconLabelDescriptionList"/>
    <dgm:cxn modelId="{B495CF76-307B-42C3-A514-25AA4E4657E1}" srcId="{113C7706-DB2B-4210-AB92-6B6C96C78F99}" destId="{04D1780F-1A45-4C63-B307-5BD3892C2AA5}" srcOrd="3" destOrd="0" parTransId="{86CBBC60-1471-4CA8-A457-30F2E78DA72F}" sibTransId="{9AE71729-5FF2-4FC0-AEF7-FDFC9D081CA0}"/>
    <dgm:cxn modelId="{3275FE56-E04A-4C23-91F2-177D36ACF4E6}" type="presOf" srcId="{113C7706-DB2B-4210-AB92-6B6C96C78F99}" destId="{75403FF0-A7B8-4787-8B1D-A70AB7BFEFC0}" srcOrd="0" destOrd="0" presId="urn:microsoft.com/office/officeart/2018/2/layout/IconLabelDescriptionList"/>
    <dgm:cxn modelId="{2ADF238B-C626-4470-BFE3-0D5899DDBB87}" srcId="{113C7706-DB2B-4210-AB92-6B6C96C78F99}" destId="{5D4F97B8-F477-4BA6-8E18-739B5CCA5EEE}" srcOrd="1" destOrd="0" parTransId="{31747304-66E7-40FD-ABA6-BBA8E08B538D}" sibTransId="{2DD0D407-870F-4474-9FDD-9A1B8F534814}"/>
    <dgm:cxn modelId="{46F8A492-A008-4DCD-873C-80AE2E7682A2}" type="presOf" srcId="{F592540A-6A80-4D3D-94F5-8982582F0339}" destId="{CB9D4A57-CB68-49C5-AF86-117A8539C7F7}" srcOrd="0" destOrd="0" presId="urn:microsoft.com/office/officeart/2018/2/layout/IconLabelDescriptionList"/>
    <dgm:cxn modelId="{2E82DCDD-EC4B-4D22-9978-D776FD8B3601}" srcId="{113C7706-DB2B-4210-AB92-6B6C96C78F99}" destId="{764DA446-A4CD-44E1-9BBB-784779E9606F}" srcOrd="0" destOrd="0" parTransId="{8C13A2F7-2656-47A9-A037-3B7372EF76A6}" sibTransId="{8D490644-41A2-4389-A040-211B4FF09509}"/>
    <dgm:cxn modelId="{C5157CDF-22E5-4A28-B2B9-C11F10E0D38F}" type="presOf" srcId="{C02961A2-880A-44DE-9707-233B6C867157}" destId="{3582CFEE-2259-48CE-A641-6515C040D7A8}" srcOrd="0" destOrd="4" presId="urn:microsoft.com/office/officeart/2018/2/layout/IconLabelDescriptionList"/>
    <dgm:cxn modelId="{814388E0-8353-4EFF-819E-739C23C62EB3}" type="presOf" srcId="{1ED559CD-3B6D-4944-BE73-92EB9B556FBA}" destId="{809FCD3F-BF72-4E0A-9DD9-909F1D7D101B}" srcOrd="0" destOrd="0" presId="urn:microsoft.com/office/officeart/2018/2/layout/IconLabelDescriptionList"/>
    <dgm:cxn modelId="{79E6B6E3-55DF-41C2-98EC-0621F0672B31}" type="presOf" srcId="{764DA446-A4CD-44E1-9BBB-784779E9606F}" destId="{3582CFEE-2259-48CE-A641-6515C040D7A8}" srcOrd="0" destOrd="0" presId="urn:microsoft.com/office/officeart/2018/2/layout/IconLabelDescriptionList"/>
    <dgm:cxn modelId="{061F7CC3-91BF-40F5-AED8-3BFFD168C049}" type="presParOf" srcId="{CB9D4A57-CB68-49C5-AF86-117A8539C7F7}" destId="{F964DEE7-B011-4E0D-89BB-3EB84016F9E1}" srcOrd="0" destOrd="0" presId="urn:microsoft.com/office/officeart/2018/2/layout/IconLabelDescriptionList"/>
    <dgm:cxn modelId="{5FB86BD6-C906-49BC-A940-66909377D8F5}" type="presParOf" srcId="{F964DEE7-B011-4E0D-89BB-3EB84016F9E1}" destId="{4F940D9C-B5FC-4D81-9A0A-F6281BA568DA}" srcOrd="0" destOrd="0" presId="urn:microsoft.com/office/officeart/2018/2/layout/IconLabelDescriptionList"/>
    <dgm:cxn modelId="{1CCAD925-1170-4178-B92D-92DEB9A3A24F}" type="presParOf" srcId="{F964DEE7-B011-4E0D-89BB-3EB84016F9E1}" destId="{A631579A-EFDF-4149-B78A-316B9A9D2657}" srcOrd="1" destOrd="0" presId="urn:microsoft.com/office/officeart/2018/2/layout/IconLabelDescriptionList"/>
    <dgm:cxn modelId="{A63D57BB-1120-4E91-955E-B645D8A7117E}" type="presParOf" srcId="{F964DEE7-B011-4E0D-89BB-3EB84016F9E1}" destId="{809FCD3F-BF72-4E0A-9DD9-909F1D7D101B}" srcOrd="2" destOrd="0" presId="urn:microsoft.com/office/officeart/2018/2/layout/IconLabelDescriptionList"/>
    <dgm:cxn modelId="{64A6F850-5920-497D-A237-C0DCA68D814E}" type="presParOf" srcId="{F964DEE7-B011-4E0D-89BB-3EB84016F9E1}" destId="{A0145EE6-2EE9-427B-B75A-DE00742FE023}" srcOrd="3" destOrd="0" presId="urn:microsoft.com/office/officeart/2018/2/layout/IconLabelDescriptionList"/>
    <dgm:cxn modelId="{A0D9B3D9-3C11-432E-AC43-70843CE09BAB}" type="presParOf" srcId="{F964DEE7-B011-4E0D-89BB-3EB84016F9E1}" destId="{14539077-217A-4A50-BE8D-86188B0AF317}" srcOrd="4" destOrd="0" presId="urn:microsoft.com/office/officeart/2018/2/layout/IconLabelDescriptionList"/>
    <dgm:cxn modelId="{A13D0FC8-99AC-4C18-8B48-057D4895F7B3}" type="presParOf" srcId="{CB9D4A57-CB68-49C5-AF86-117A8539C7F7}" destId="{5B37B237-6437-41D5-8F2D-E491C4B5BEE5}" srcOrd="1" destOrd="0" presId="urn:microsoft.com/office/officeart/2018/2/layout/IconLabelDescriptionList"/>
    <dgm:cxn modelId="{03B67F11-658A-4C0D-B0E8-91A559181AB8}" type="presParOf" srcId="{CB9D4A57-CB68-49C5-AF86-117A8539C7F7}" destId="{01963F39-B513-45A6-82E3-9C5BC45C7D40}" srcOrd="2" destOrd="0" presId="urn:microsoft.com/office/officeart/2018/2/layout/IconLabelDescriptionList"/>
    <dgm:cxn modelId="{41E90F62-EBFD-425F-8116-FEAE434A419B}" type="presParOf" srcId="{01963F39-B513-45A6-82E3-9C5BC45C7D40}" destId="{1B0D52D9-6AC6-460D-BC47-DCC8B26F9D7B}" srcOrd="0" destOrd="0" presId="urn:microsoft.com/office/officeart/2018/2/layout/IconLabelDescriptionList"/>
    <dgm:cxn modelId="{1A816130-ECBD-4190-8E89-203360D33D8F}" type="presParOf" srcId="{01963F39-B513-45A6-82E3-9C5BC45C7D40}" destId="{8E36A1F1-3145-4510-BA2C-379905D544CB}" srcOrd="1" destOrd="0" presId="urn:microsoft.com/office/officeart/2018/2/layout/IconLabelDescriptionList"/>
    <dgm:cxn modelId="{AAB46BE8-AA1A-4970-9836-B62831C28753}" type="presParOf" srcId="{01963F39-B513-45A6-82E3-9C5BC45C7D40}" destId="{75403FF0-A7B8-4787-8B1D-A70AB7BFEFC0}" srcOrd="2" destOrd="0" presId="urn:microsoft.com/office/officeart/2018/2/layout/IconLabelDescriptionList"/>
    <dgm:cxn modelId="{CBE04969-63F9-4CDD-A9D5-FC557228B879}" type="presParOf" srcId="{01963F39-B513-45A6-82E3-9C5BC45C7D40}" destId="{364AEB4B-7FF1-49A2-A35F-BA93EC5EFAE2}" srcOrd="3" destOrd="0" presId="urn:microsoft.com/office/officeart/2018/2/layout/IconLabelDescriptionList"/>
    <dgm:cxn modelId="{07743E28-02F2-4B41-9779-70487B27E2B5}" type="presParOf" srcId="{01963F39-B513-45A6-82E3-9C5BC45C7D40}" destId="{3582CFEE-2259-48CE-A641-6515C040D7A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40D9C-B5FC-4D81-9A0A-F6281BA568DA}">
      <dsp:nvSpPr>
        <dsp:cNvPr id="0" name=""/>
        <dsp:cNvSpPr/>
      </dsp:nvSpPr>
      <dsp:spPr>
        <a:xfrm>
          <a:off x="555228" y="2672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FCD3F-BF72-4E0A-9DD9-909F1D7D101B}">
      <dsp:nvSpPr>
        <dsp:cNvPr id="0" name=""/>
        <dsp:cNvSpPr/>
      </dsp:nvSpPr>
      <dsp:spPr>
        <a:xfrm>
          <a:off x="555228" y="19513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Things like addition or subtraction are done with + and –, which are operators.</a:t>
          </a:r>
        </a:p>
      </dsp:txBody>
      <dsp:txXfrm>
        <a:off x="555228" y="1951304"/>
        <a:ext cx="4320000" cy="648000"/>
      </dsp:txXfrm>
    </dsp:sp>
    <dsp:sp modelId="{14539077-217A-4A50-BE8D-86188B0AF317}">
      <dsp:nvSpPr>
        <dsp:cNvPr id="0" name=""/>
        <dsp:cNvSpPr/>
      </dsp:nvSpPr>
      <dsp:spPr>
        <a:xfrm>
          <a:off x="555228" y="2679322"/>
          <a:ext cx="4320000" cy="158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D52D9-6AC6-460D-BC47-DCC8B26F9D7B}">
      <dsp:nvSpPr>
        <dsp:cNvPr id="0" name=""/>
        <dsp:cNvSpPr/>
      </dsp:nvSpPr>
      <dsp:spPr>
        <a:xfrm>
          <a:off x="5631228" y="2672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3FF0-A7B8-4787-8B1D-A70AB7BFEFC0}">
      <dsp:nvSpPr>
        <dsp:cNvPr id="0" name=""/>
        <dsp:cNvSpPr/>
      </dsp:nvSpPr>
      <dsp:spPr>
        <a:xfrm>
          <a:off x="5631228" y="19513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There are 5 main operators in Python:</a:t>
          </a:r>
        </a:p>
      </dsp:txBody>
      <dsp:txXfrm>
        <a:off x="5631228" y="1951304"/>
        <a:ext cx="4320000" cy="648000"/>
      </dsp:txXfrm>
    </dsp:sp>
    <dsp:sp modelId="{3582CFEE-2259-48CE-A641-6515C040D7A8}">
      <dsp:nvSpPr>
        <dsp:cNvPr id="0" name=""/>
        <dsp:cNvSpPr/>
      </dsp:nvSpPr>
      <dsp:spPr>
        <a:xfrm>
          <a:off x="5631228" y="2679322"/>
          <a:ext cx="4320000" cy="158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Addition: +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Subtraction: -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Multiplication: *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Division: /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Modulo: % (This one is complicated. We’ll talk about it later)</a:t>
          </a:r>
        </a:p>
      </dsp:txBody>
      <dsp:txXfrm>
        <a:off x="5631228" y="2679322"/>
        <a:ext cx="4320000" cy="158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D457-CAAB-8B21-2127-CACD89F5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B0CA4-92D4-EEB6-F7A8-645C65E9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28FC-AC52-D398-5A3C-EC8FFA79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782-0694-61F6-1FB4-2D3ADD49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2C11-8887-7BD2-A698-E322CE22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51BC-D45E-9137-9A10-299A9FFF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CA149-615D-3906-EBDF-CFC4F8EE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2078-9D74-714D-37E6-9EC8547A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DD37-E11C-EDDD-3AE1-E8F8941A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8FF4-99BE-E648-4CDD-0B3A1DE1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CB366-B1C2-5012-147C-59FD50831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4E507-0D87-AF83-0948-AEAFCB28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5CB1-BF8A-58EF-D2EA-582EAEF2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2124-BA2A-A3FF-13D4-0485D91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4E1D-4EA8-C2FA-E054-8442DA6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30C-2153-5C41-64C2-B353C961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45D7-DBFA-A6FE-1D00-32B37F73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6812-EDCE-81CD-7DC7-35785B11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1AC2-3417-45C0-FC9C-F68E0785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2580-DC3E-D91C-3635-9C1EFA0E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CBF8-4BAB-B3A2-6FD4-47A6D6EC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D231-56AB-EAAB-BBEE-9C562941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43E9-3FCC-D221-CFC2-736AA3DA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2FC0-A04A-2AE4-67C3-B9712FD8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F379-A4FA-0E18-5F45-BC20E025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707B-C713-D71A-C42C-07F2254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8FA2-5644-87FA-683B-CE32D63C5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31554-3FF4-6C55-FD03-C87514687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D6CF3-6959-A303-ECF9-2FA78BAC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9F2F-3D4C-CADE-8289-3C0E8FBC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0C8A3-4BC6-C64F-2B4E-EBA2AB7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00C3-27A1-92FA-E095-3E50B44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94FE-EF00-109A-7EAF-A0D28457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09FD-FD78-DA25-57C2-2C0140CA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3B9F-0C22-DF63-3A19-EFBFA8B3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D4ED6-5F88-1B3E-2BAC-527820E1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C79AB-A115-E3D6-CA2C-C75FAC10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A6DC6-3F5D-BB6A-67DC-04C695AB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61737-6F6A-E1EF-4747-550B4D33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1ED1-34D2-DEE1-82F8-B95E79E4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87CC-DDD2-3F4A-1A17-3D1D89E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C215-4F83-242A-8B11-67C7A239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3FD7C-1337-A5DF-4E83-CD25AA63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5F0B-3278-757B-7AA5-D5ECD353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B6821-B629-0733-D2E7-89DB6A85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B325-AEC8-44A7-A822-A3C757A2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174-E320-32D1-D10B-20B5AA0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49C7-7A87-E3C3-02FC-DB16746A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047C-D746-35F7-3CBA-E3C905F5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9799-16EB-9FB2-B90A-A90E429E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D8F5A-6BC7-361E-6FBD-2445D08C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4307C-6C3C-5B8D-3674-3F71698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FC5-DD97-E6C5-F5BE-A582CC70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82027-055B-D799-D910-9E8EBAEA2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7E9D-B2B6-BAD0-A124-3AC3AB67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095F4-40DE-7057-6835-F8A35DB4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7E03-6923-7546-37E0-6E7F72E0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0D05-D7E9-C96C-FD02-BA32FB83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DEDB-DD96-A90D-F1C2-D4955B0A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CB99-F9CC-80EC-CEF0-D789143E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F23-4DC7-0092-47F3-776293D99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77513-AAEC-4327-94D6-C4B90D3858B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2F82-822F-994F-1FDE-B3FFC8DF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389C-28FB-D6D2-29A6-177122DF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C36AF-85FA-485C-BF6E-47D52F0A2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B414-CBA5-63B7-FF8C-0C0A8689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Python! Day 2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1673AEFF-6943-A3C7-BC18-7E2EF2FB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9204-1E10-A780-99CF-BDFDBCC4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Comments (single line and double line)</a:t>
            </a:r>
          </a:p>
          <a:p>
            <a:r>
              <a:rPr lang="en-US" sz="1700" dirty="0">
                <a:solidFill>
                  <a:schemeClr val="tx2"/>
                </a:solidFill>
              </a:rPr>
              <a:t>Naming conventions for variables (</a:t>
            </a:r>
            <a:r>
              <a:rPr lang="en-US" sz="1700" dirty="0" err="1">
                <a:solidFill>
                  <a:schemeClr val="tx2"/>
                </a:solidFill>
              </a:rPr>
              <a:t>ie</a:t>
            </a:r>
            <a:r>
              <a:rPr lang="en-US" sz="1700" dirty="0">
                <a:solidFill>
                  <a:schemeClr val="tx2"/>
                </a:solidFill>
              </a:rPr>
              <a:t>. Snake case and Camel case)</a:t>
            </a:r>
          </a:p>
          <a:p>
            <a:r>
              <a:rPr lang="en-US" sz="1700" dirty="0">
                <a:solidFill>
                  <a:schemeClr val="tx2"/>
                </a:solidFill>
              </a:rPr>
              <a:t>String, int, float (gentle introduction to the concept of datatypes and data)</a:t>
            </a:r>
          </a:p>
          <a:p>
            <a:r>
              <a:rPr lang="en-US" sz="1700" dirty="0">
                <a:solidFill>
                  <a:schemeClr val="tx2"/>
                </a:solidFill>
              </a:rPr>
              <a:t>Importance of string int and float (python treats them differently)</a:t>
            </a:r>
          </a:p>
          <a:p>
            <a:r>
              <a:rPr lang="en-US" sz="1700" dirty="0">
                <a:solidFill>
                  <a:schemeClr val="tx2"/>
                </a:solidFill>
              </a:rPr>
              <a:t>String addition vs ”number” addition</a:t>
            </a:r>
          </a:p>
          <a:p>
            <a:r>
              <a:rPr lang="en-US" sz="1700" dirty="0">
                <a:solidFill>
                  <a:schemeClr val="tx2"/>
                </a:solidFill>
              </a:rPr>
              <a:t>Functions </a:t>
            </a:r>
          </a:p>
          <a:p>
            <a:r>
              <a:rPr lang="en-US" sz="1700" dirty="0">
                <a:solidFill>
                  <a:schemeClr val="tx2"/>
                </a:solidFill>
              </a:rPr>
              <a:t>Why functions are useful</a:t>
            </a:r>
          </a:p>
          <a:p>
            <a:r>
              <a:rPr lang="en-US" sz="1700" dirty="0">
                <a:solidFill>
                  <a:schemeClr val="tx2"/>
                </a:solidFill>
              </a:rPr>
              <a:t>Simple Calculator Project </a:t>
            </a:r>
          </a:p>
        </p:txBody>
      </p:sp>
    </p:spTree>
    <p:extLst>
      <p:ext uri="{BB962C8B-B14F-4D97-AF65-F5344CB8AC3E}">
        <p14:creationId xmlns:p14="http://schemas.microsoft.com/office/powerpoint/2010/main" val="399502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5685-1ACF-6049-14BA-9497BD4C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ED47-1633-C5DD-33AC-60244006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600" dirty="0"/>
              <a:t>Variables can be words.  Ex: name = “Raymond”</a:t>
            </a:r>
          </a:p>
          <a:p>
            <a:r>
              <a:rPr lang="en-US" sz="2600" dirty="0"/>
              <a:t>Variables can be whole numbers. Ex: age = 10</a:t>
            </a:r>
          </a:p>
          <a:p>
            <a:r>
              <a:rPr lang="en-US" sz="2600" dirty="0"/>
              <a:t>Variables can be numbers with decimal points. Ex: height = 35.6</a:t>
            </a:r>
          </a:p>
          <a:p>
            <a:r>
              <a:rPr lang="en-US" sz="2600" dirty="0"/>
              <a:t>Variables can be true or false values. Ex: </a:t>
            </a:r>
          </a:p>
          <a:p>
            <a:pPr marL="0" indent="0">
              <a:buNone/>
            </a:pPr>
            <a:r>
              <a:rPr lang="en-US" sz="2600" dirty="0" err="1"/>
              <a:t>tuesday</a:t>
            </a:r>
            <a:r>
              <a:rPr lang="en-US" sz="2600" dirty="0"/>
              <a:t> = true</a:t>
            </a:r>
          </a:p>
          <a:p>
            <a:endParaRPr lang="en-US" sz="2600" dirty="0"/>
          </a:p>
          <a:p>
            <a:r>
              <a:rPr lang="en-US" sz="2600" dirty="0"/>
              <a:t>Variables can be other things as well, but we will get to those later</a:t>
            </a:r>
          </a:p>
          <a:p>
            <a:r>
              <a:rPr lang="en-US" sz="2600" dirty="0"/>
              <a:t>For now, lets only look at words “strings”, whole numbers “</a:t>
            </a:r>
            <a:r>
              <a:rPr lang="en-US" sz="2600" dirty="0" err="1"/>
              <a:t>ints</a:t>
            </a:r>
            <a:r>
              <a:rPr lang="en-US" sz="2600" dirty="0"/>
              <a:t>”, and numbers with decimal points “floats”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202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ntique cash register keys">
            <a:extLst>
              <a:ext uri="{FF2B5EF4-FFF2-40B4-BE49-F238E27FC236}">
                <a16:creationId xmlns:a16="http://schemas.microsoft.com/office/drawing/2014/main" id="{50DE859C-B2D3-615C-F429-384D64B31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7" r="28140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D96C7-C8F6-6255-CD11-6916C460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Data Types -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AEC4-FA9A-AB4B-BF2D-3322FDB3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Numbers in Python come in two different flavors:</a:t>
            </a:r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Numbers can be whole numbers that include negative numbers and zero </a:t>
            </a:r>
          </a:p>
          <a:p>
            <a:pPr lvl="1"/>
            <a:r>
              <a:rPr lang="en-US" dirty="0"/>
              <a:t>Ex: 2, 0, -9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Numbers can be with decimals that can also be negative or zero</a:t>
            </a:r>
          </a:p>
          <a:p>
            <a:pPr lvl="1"/>
            <a:r>
              <a:rPr lang="en-US" dirty="0"/>
              <a:t>Ex: 2.5, 0.00, -9.82751724</a:t>
            </a:r>
          </a:p>
        </p:txBody>
      </p:sp>
    </p:spTree>
    <p:extLst>
      <p:ext uri="{BB962C8B-B14F-4D97-AF65-F5344CB8AC3E}">
        <p14:creationId xmlns:p14="http://schemas.microsoft.com/office/powerpoint/2010/main" val="133036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C1F2-361F-0C2D-F117-0FCA3E8E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Int </a:t>
            </a:r>
          </a:p>
        </p:txBody>
      </p:sp>
      <p:pic>
        <p:nvPicPr>
          <p:cNvPr id="5" name="Picture 4" descr="3D numbers in white and orange">
            <a:extLst>
              <a:ext uri="{FF2B5EF4-FFF2-40B4-BE49-F238E27FC236}">
                <a16:creationId xmlns:a16="http://schemas.microsoft.com/office/drawing/2014/main" id="{AE8968CF-863C-2507-3B47-7DBD81C56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7" r="34746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06FF-3CA4-002C-3170-ED95E771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 stands for integer. These are whole numbers, or numbers without decimal points</a:t>
            </a:r>
          </a:p>
          <a:p>
            <a:r>
              <a:rPr lang="en-US" sz="2000" dirty="0"/>
              <a:t>When writing a program, we always want to use int when possible. Large software industries prefer int. They save memory space, are easy to work with, and can save time (GIANT programs like games need a lot of time to compile and energy)</a:t>
            </a:r>
          </a:p>
          <a:p>
            <a:endParaRPr lang="en-US" sz="2000" dirty="0"/>
          </a:p>
          <a:p>
            <a:r>
              <a:rPr lang="en-US" sz="2000" dirty="0"/>
              <a:t>Example of an int:</a:t>
            </a:r>
          </a:p>
          <a:p>
            <a:pPr lvl="1"/>
            <a:r>
              <a:rPr lang="en-US" sz="2000" dirty="0"/>
              <a:t>a = 30</a:t>
            </a:r>
          </a:p>
          <a:p>
            <a:pPr lvl="1"/>
            <a:r>
              <a:rPr lang="en-US" sz="2000" dirty="0"/>
              <a:t>b = 60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66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E51-AD28-6723-4BE0-4D8AC53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Float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5FB695C-2239-4248-FD53-74BC74EF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0" r="26754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D0D-6170-7290-65A5-6CE510EE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1700" dirty="0"/>
              <a:t>Numbers with a Decimal are called float (which is short for floating point number)</a:t>
            </a:r>
          </a:p>
          <a:p>
            <a:r>
              <a:rPr lang="en-US" sz="1700" dirty="0"/>
              <a:t>These take up more space and are harder for the computer to use but are useful if something needs a decimal number</a:t>
            </a:r>
          </a:p>
          <a:p>
            <a:pPr lvl="1"/>
            <a:r>
              <a:rPr lang="en-US" sz="1700" dirty="0"/>
              <a:t>Ex: Decimals are needed to represent your height if you are 4.5 ft tall</a:t>
            </a:r>
          </a:p>
          <a:p>
            <a:r>
              <a:rPr lang="en-US" sz="1700" dirty="0"/>
              <a:t>Examples of floats are:</a:t>
            </a:r>
          </a:p>
          <a:p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Weight = 3.45</a:t>
            </a:r>
          </a:p>
          <a:p>
            <a:pPr marL="457200" lvl="1" indent="0">
              <a:buNone/>
            </a:pPr>
            <a:r>
              <a:rPr lang="en-US" sz="1700" dirty="0"/>
              <a:t>Distance = 7.98</a:t>
            </a:r>
          </a:p>
          <a:p>
            <a:pPr marL="457200" lvl="1" indent="0">
              <a:buNone/>
            </a:pPr>
            <a:r>
              <a:rPr lang="en-US" sz="1700" dirty="0"/>
              <a:t>Volume = 3.00</a:t>
            </a:r>
          </a:p>
          <a:p>
            <a:pPr marL="457200" lvl="1" indent="0">
              <a:buNone/>
            </a:pPr>
            <a:r>
              <a:rPr lang="en-US" sz="1700" dirty="0"/>
              <a:t>Size = 0.00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0323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olourful pile of yarn turned into a yellow yarn light bulb">
            <a:extLst>
              <a:ext uri="{FF2B5EF4-FFF2-40B4-BE49-F238E27FC236}">
                <a16:creationId xmlns:a16="http://schemas.microsoft.com/office/drawing/2014/main" id="{AC71FB73-3936-CEA8-C3F3-7C72B14DD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3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63153-6CC3-6DBD-AC12-BE09D5C8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String</a:t>
            </a: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70F80EC-80DF-DD70-002F-34C8636A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Strings are words, but they don’t have to be real words</a:t>
            </a:r>
          </a:p>
          <a:p>
            <a:r>
              <a:rPr lang="en-US" sz="1800" dirty="0"/>
              <a:t> Examples of Strings are:</a:t>
            </a:r>
          </a:p>
          <a:p>
            <a:pPr marL="914400" lvl="2" indent="0">
              <a:buNone/>
            </a:pPr>
            <a:r>
              <a:rPr lang="en-US" sz="1800" dirty="0"/>
              <a:t>Name = “Raymond”</a:t>
            </a:r>
          </a:p>
          <a:p>
            <a:pPr marL="914400" lvl="2" indent="0">
              <a:buNone/>
            </a:pPr>
            <a:r>
              <a:rPr lang="en-US" sz="1800" dirty="0"/>
              <a:t>Message = “Hello, how is everyone doing today”</a:t>
            </a:r>
          </a:p>
          <a:p>
            <a:pPr marL="914400" lvl="2" indent="0">
              <a:buNone/>
            </a:pPr>
            <a:r>
              <a:rPr lang="en-US" sz="1800" dirty="0" err="1"/>
              <a:t>My_Favorite_Fruit</a:t>
            </a:r>
            <a:r>
              <a:rPr lang="en-US" sz="1800" dirty="0"/>
              <a:t> = “Mango”</a:t>
            </a:r>
          </a:p>
          <a:p>
            <a:pPr marL="914400" lvl="2" indent="0">
              <a:buNone/>
            </a:pPr>
            <a:r>
              <a:rPr lang="en-US" sz="1800" dirty="0" err="1"/>
              <a:t>RandomStuff</a:t>
            </a:r>
            <a:r>
              <a:rPr lang="en-US" sz="1800" dirty="0"/>
              <a:t> = “94382634823uhgfri2%^#@$(@*$#^”</a:t>
            </a:r>
          </a:p>
          <a:p>
            <a:endParaRPr lang="en-US" sz="1800" dirty="0"/>
          </a:p>
          <a:p>
            <a:r>
              <a:rPr lang="en-US" sz="1800" dirty="0"/>
              <a:t>Strings must be enclosed in “ “ or ‘ ‘</a:t>
            </a:r>
          </a:p>
          <a:p>
            <a:r>
              <a:rPr lang="en-US" sz="1800" dirty="0"/>
              <a:t>And an empty string is “” </a:t>
            </a:r>
          </a:p>
          <a:p>
            <a:r>
              <a:rPr lang="en-US" sz="1800" dirty="0"/>
              <a:t>Strings don’t have to be real words. They can be anything, as long as they appear in double or single quotes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0913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81034ED2-BBC2-B836-5E1F-D0F4D62C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016322"/>
            <a:ext cx="5122239" cy="3841679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F7BEF-F500-146D-B5A6-D618C5A8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2EE0-2418-69AC-C185-071EAA4D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Booleans are something that is either true or false </a:t>
            </a:r>
          </a:p>
          <a:p>
            <a:r>
              <a:rPr lang="en-US" sz="2000" dirty="0"/>
              <a:t>Ex: itsTuesday = true</a:t>
            </a:r>
          </a:p>
          <a:p>
            <a:pPr lvl="1"/>
            <a:r>
              <a:rPr lang="en-US" sz="2000" dirty="0"/>
              <a:t>This makes sense because it is true that today is Tuesday</a:t>
            </a:r>
          </a:p>
          <a:p>
            <a:r>
              <a:rPr lang="en-US" sz="2000" dirty="0"/>
              <a:t>Ex: </a:t>
            </a:r>
            <a:r>
              <a:rPr lang="en-US" sz="2000" dirty="0" err="1"/>
              <a:t>itsWednesday</a:t>
            </a:r>
            <a:r>
              <a:rPr lang="en-US" sz="2000" dirty="0"/>
              <a:t> = false</a:t>
            </a:r>
          </a:p>
          <a:p>
            <a:pPr lvl="1"/>
            <a:r>
              <a:rPr lang="en-US" sz="2000" dirty="0"/>
              <a:t>This makes sense because today is not Wednesday</a:t>
            </a:r>
          </a:p>
          <a:p>
            <a:r>
              <a:rPr lang="en-US" sz="2000" dirty="0"/>
              <a:t>This is useful if we want a program to do something only if something is true</a:t>
            </a:r>
          </a:p>
          <a:p>
            <a:r>
              <a:rPr lang="en-US" sz="2000" dirty="0"/>
              <a:t>For example: If </a:t>
            </a:r>
            <a:r>
              <a:rPr lang="en-US" sz="2000" dirty="0" err="1"/>
              <a:t>itsRaining</a:t>
            </a:r>
            <a:r>
              <a:rPr lang="en-US" sz="2000" dirty="0"/>
              <a:t> = true, that means it is raining so maybe the program could tell the user to bring an umbrella</a:t>
            </a:r>
          </a:p>
        </p:txBody>
      </p:sp>
    </p:spTree>
    <p:extLst>
      <p:ext uri="{BB962C8B-B14F-4D97-AF65-F5344CB8AC3E}">
        <p14:creationId xmlns:p14="http://schemas.microsoft.com/office/powerpoint/2010/main" val="8447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1A1-D1CA-E044-56B1-F43C99F9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1897-0BC9-15A5-3306-A33CB20E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Python has many different types of data </a:t>
            </a:r>
          </a:p>
          <a:p>
            <a:r>
              <a:rPr lang="en-US" sz="2000" dirty="0"/>
              <a:t>We will explore those later </a:t>
            </a:r>
          </a:p>
          <a:p>
            <a:r>
              <a:rPr lang="en-US" sz="2000" dirty="0"/>
              <a:t>We can also make our own data types</a:t>
            </a:r>
          </a:p>
          <a:p>
            <a:r>
              <a:rPr lang="en-US" sz="2000" dirty="0"/>
              <a:t>Int, Float, Boolean, and String are called primitive data types because they are basic and simple. There are all we need to know for now.</a:t>
            </a:r>
          </a:p>
          <a:p>
            <a:endParaRPr lang="en-US" sz="2000" dirty="0"/>
          </a:p>
          <a:p>
            <a:r>
              <a:rPr lang="en-US" sz="2000" dirty="0"/>
              <a:t>We can check what type a variable is using the type() function</a:t>
            </a:r>
          </a:p>
          <a:p>
            <a:r>
              <a:rPr lang="en-US" sz="2000" dirty="0"/>
              <a:t>Try writing</a:t>
            </a:r>
          </a:p>
          <a:p>
            <a:pPr marL="0" indent="0">
              <a:buNone/>
            </a:pPr>
            <a:r>
              <a:rPr lang="en-US" sz="2000" dirty="0"/>
              <a:t>height = 3.5</a:t>
            </a:r>
          </a:p>
          <a:p>
            <a:pPr marL="0" indent="0">
              <a:buNone/>
            </a:pPr>
            <a:r>
              <a:rPr lang="en-US" sz="2000" dirty="0"/>
              <a:t>print(type(height))</a:t>
            </a:r>
          </a:p>
        </p:txBody>
      </p:sp>
    </p:spTree>
    <p:extLst>
      <p:ext uri="{BB962C8B-B14F-4D97-AF65-F5344CB8AC3E}">
        <p14:creationId xmlns:p14="http://schemas.microsoft.com/office/powerpoint/2010/main" val="182834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E42E-E2DF-C0B8-FFC5-DE5268C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 Better Calculator</a:t>
            </a:r>
          </a:p>
        </p:txBody>
      </p:sp>
      <p:pic>
        <p:nvPicPr>
          <p:cNvPr id="17" name="Picture 16" descr="Close-up of a calculator keypad">
            <a:extLst>
              <a:ext uri="{FF2B5EF4-FFF2-40B4-BE49-F238E27FC236}">
                <a16:creationId xmlns:a16="http://schemas.microsoft.com/office/drawing/2014/main" id="{2745FC1D-AB67-DF44-E991-1815104A7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9" r="33743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7F67-D0D8-57BC-C57F-4CB75895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We can make a better calculator by getting the user to choose what values a and b are</a:t>
            </a:r>
          </a:p>
          <a:p>
            <a:r>
              <a:rPr lang="en-US" sz="1800" dirty="0"/>
              <a:t>But right now, if we try writing like that, it doesn’t work</a:t>
            </a:r>
          </a:p>
          <a:p>
            <a:r>
              <a:rPr lang="en-US" sz="1800" dirty="0"/>
              <a:t>Try it out:</a:t>
            </a:r>
          </a:p>
          <a:p>
            <a:pPr marL="0" indent="0">
              <a:buNone/>
            </a:pPr>
            <a:r>
              <a:rPr lang="en-US" sz="1800" dirty="0"/>
              <a:t>a = input(“a = “)</a:t>
            </a:r>
          </a:p>
          <a:p>
            <a:pPr marL="0" indent="0">
              <a:buNone/>
            </a:pPr>
            <a:r>
              <a:rPr lang="en-US" sz="1800" dirty="0"/>
              <a:t>b = input(“b = “)</a:t>
            </a:r>
          </a:p>
          <a:p>
            <a:pPr marL="0" indent="0">
              <a:buNone/>
            </a:pPr>
            <a:r>
              <a:rPr lang="en-US" sz="1800" dirty="0"/>
              <a:t>print(a + b)</a:t>
            </a:r>
          </a:p>
          <a:p>
            <a:r>
              <a:rPr lang="en-US" sz="1800" dirty="0"/>
              <a:t>We can figure out what the problem is using the type() function</a:t>
            </a:r>
          </a:p>
          <a:p>
            <a:r>
              <a:rPr lang="en-US" sz="1800" dirty="0"/>
              <a:t>Write: </a:t>
            </a:r>
          </a:p>
          <a:p>
            <a:pPr marL="0" indent="0">
              <a:buNone/>
            </a:pPr>
            <a:r>
              <a:rPr lang="en-US" sz="1800" dirty="0"/>
              <a:t>print(type(a))</a:t>
            </a:r>
          </a:p>
          <a:p>
            <a:pPr marL="0" indent="0">
              <a:buNone/>
            </a:pPr>
            <a:r>
              <a:rPr lang="en-US" sz="1800" dirty="0"/>
              <a:t>print(type(b))</a:t>
            </a:r>
          </a:p>
        </p:txBody>
      </p:sp>
    </p:spTree>
    <p:extLst>
      <p:ext uri="{BB962C8B-B14F-4D97-AF65-F5344CB8AC3E}">
        <p14:creationId xmlns:p14="http://schemas.microsoft.com/office/powerpoint/2010/main" val="368481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C518-2DE2-3308-185F-AF0A4B4E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221830"/>
            <a:ext cx="10069605" cy="4932282"/>
          </a:xfrm>
        </p:spPr>
        <p:txBody>
          <a:bodyPr>
            <a:normAutofit/>
          </a:bodyPr>
          <a:lstStyle/>
          <a:p>
            <a:r>
              <a:rPr lang="en-US" sz="2400" dirty="0"/>
              <a:t>Now we can see that when we use input, it gives us a String variable. In other words, when the user says that a = 2, the program thinks 2 is a word, not a number.</a:t>
            </a:r>
          </a:p>
          <a:p>
            <a:r>
              <a:rPr lang="en-US" sz="2400" dirty="0"/>
              <a:t>We can fix this using something called type-casting</a:t>
            </a:r>
          </a:p>
          <a:p>
            <a:pPr lvl="1"/>
            <a:r>
              <a:rPr lang="en-US" dirty="0"/>
              <a:t>This is when we take a String to change it into an Int or a Float or change an Int into a Float or String, etc.</a:t>
            </a:r>
          </a:p>
          <a:p>
            <a:r>
              <a:rPr lang="en-US" sz="2400" dirty="0"/>
              <a:t>There are 3 Type-Casting Methods:</a:t>
            </a:r>
          </a:p>
          <a:p>
            <a:pPr lvl="1"/>
            <a:r>
              <a:rPr lang="en-US" dirty="0"/>
              <a:t>int() – Ex: number = int(“2”)</a:t>
            </a:r>
          </a:p>
          <a:p>
            <a:pPr lvl="1"/>
            <a:r>
              <a:rPr lang="en-US" dirty="0"/>
              <a:t>float() – Ex: decimal = float(“0.2”)</a:t>
            </a:r>
          </a:p>
          <a:p>
            <a:pPr lvl="1"/>
            <a:r>
              <a:rPr lang="en-US" dirty="0"/>
              <a:t>str() – Ex: word = str(2)</a:t>
            </a:r>
          </a:p>
          <a:p>
            <a:r>
              <a:rPr lang="en-US" sz="2400" dirty="0"/>
              <a:t>In this case we want to change a String into an Int, so we want to use int()</a:t>
            </a:r>
          </a:p>
        </p:txBody>
      </p:sp>
    </p:spTree>
    <p:extLst>
      <p:ext uri="{BB962C8B-B14F-4D97-AF65-F5344CB8AC3E}">
        <p14:creationId xmlns:p14="http://schemas.microsoft.com/office/powerpoint/2010/main" val="296369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65F2-C1FB-9C64-49D8-C323A975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= int(input(“a = “))</a:t>
            </a:r>
          </a:p>
          <a:p>
            <a:pPr marL="0" indent="0">
              <a:buNone/>
            </a:pPr>
            <a:r>
              <a:rPr lang="en-US"/>
              <a:t>b = int(input(“b = “))</a:t>
            </a:r>
          </a:p>
          <a:p>
            <a:pPr marL="0" indent="0">
              <a:buNone/>
            </a:pPr>
            <a:r>
              <a:rPr lang="en-US"/>
              <a:t>print(a + b)</a:t>
            </a:r>
          </a:p>
          <a:p>
            <a:pPr marL="0" indent="0">
              <a:buNone/>
            </a:pPr>
            <a:r>
              <a:rPr lang="en-US"/>
              <a:t>print(a – b)</a:t>
            </a:r>
          </a:p>
          <a:p>
            <a:pPr marL="0" indent="0">
              <a:buNone/>
            </a:pPr>
            <a:r>
              <a:rPr lang="en-US"/>
              <a:t>print(a * b)</a:t>
            </a:r>
          </a:p>
          <a:p>
            <a:pPr marL="0" indent="0">
              <a:buNone/>
            </a:pPr>
            <a:r>
              <a:rPr lang="en-US"/>
              <a:t>print(a /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4360-20EA-2824-A28F-44AF34EF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5529-E5BB-6836-414C-14F9C494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Write a program that asks for the user’s name and tells them “Good Morning” + name</a:t>
            </a:r>
          </a:p>
          <a:p>
            <a:pPr lvl="1"/>
            <a:r>
              <a:rPr lang="en-US" dirty="0"/>
              <a:t>For example: If the user’s name is Aaron, the program should print</a:t>
            </a:r>
          </a:p>
          <a:p>
            <a:pPr marL="457200" lvl="1" indent="0">
              <a:buNone/>
            </a:pPr>
            <a:r>
              <a:rPr lang="en-US" dirty="0"/>
              <a:t>Good Morning Aaron</a:t>
            </a:r>
          </a:p>
          <a:p>
            <a:pPr lvl="1"/>
            <a:r>
              <a:rPr lang="en-US" dirty="0"/>
              <a:t>Hint: use the input() and print() functions</a:t>
            </a:r>
          </a:p>
        </p:txBody>
      </p:sp>
    </p:spTree>
    <p:extLst>
      <p:ext uri="{BB962C8B-B14F-4D97-AF65-F5344CB8AC3E}">
        <p14:creationId xmlns:p14="http://schemas.microsoft.com/office/powerpoint/2010/main" val="64136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0474-6880-9540-C96F-22E7C5BE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9059-D629-E407-D53D-45DE03C9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So, you might have noticed that I name my variables a little weird: I either name them like this: </a:t>
            </a:r>
            <a:r>
              <a:rPr lang="en-US" sz="2200" dirty="0" err="1"/>
              <a:t>thisIsTheVariable</a:t>
            </a:r>
            <a:r>
              <a:rPr lang="en-US" sz="2200" dirty="0"/>
              <a:t> or like this </a:t>
            </a:r>
            <a:r>
              <a:rPr lang="en-US" sz="2200" dirty="0" err="1"/>
              <a:t>this_is_the_variable</a:t>
            </a:r>
            <a:endParaRPr lang="en-US" sz="2200" dirty="0"/>
          </a:p>
          <a:p>
            <a:r>
              <a:rPr lang="en-US" sz="2200" dirty="0"/>
              <a:t>These are the two commonly used ways to name things whose name is more than one word long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/>
              <a:t>this_is_the_variable</a:t>
            </a:r>
            <a:r>
              <a:rPr lang="en-US" sz="2200" dirty="0"/>
              <a:t> is called snake case and is most commonly used in Python</a:t>
            </a:r>
          </a:p>
          <a:p>
            <a:pPr lvl="1"/>
            <a:r>
              <a:rPr lang="en-US" sz="2200" dirty="0" err="1"/>
              <a:t>thisIsTheVariable</a:t>
            </a:r>
            <a:r>
              <a:rPr lang="en-US" sz="2200" dirty="0"/>
              <a:t> is called camel case</a:t>
            </a:r>
          </a:p>
          <a:p>
            <a:r>
              <a:rPr lang="en-US" sz="2200" dirty="0"/>
              <a:t>These naming conventions make names in code easy to read</a:t>
            </a:r>
          </a:p>
          <a:p>
            <a:r>
              <a:rPr lang="en-US" sz="2200" dirty="0"/>
              <a:t>It doesn’t really matter which convention you use. Choose whichever you prefer</a:t>
            </a:r>
          </a:p>
        </p:txBody>
      </p:sp>
    </p:spTree>
    <p:extLst>
      <p:ext uri="{BB962C8B-B14F-4D97-AF65-F5344CB8AC3E}">
        <p14:creationId xmlns:p14="http://schemas.microsoft.com/office/powerpoint/2010/main" val="139651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32E-D8C4-849F-A416-36A3EA07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CCB9-8CD5-2E8F-6E86-3010581A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Functions allow us to group code together and reuse code</a:t>
            </a:r>
          </a:p>
          <a:p>
            <a:r>
              <a:rPr lang="en-US" sz="2200" dirty="0"/>
              <a:t>Think of functions as machines. A car takes in gas and drives</a:t>
            </a:r>
          </a:p>
          <a:p>
            <a:r>
              <a:rPr lang="en-US" sz="2200" dirty="0"/>
              <a:t>A function is an organized box of code that does something – whatever we tell it to</a:t>
            </a:r>
          </a:p>
          <a:p>
            <a:r>
              <a:rPr lang="en-US" sz="2200" dirty="0"/>
              <a:t>Functions make code easy to read and write</a:t>
            </a:r>
          </a:p>
          <a:p>
            <a:r>
              <a:rPr lang="en-US" sz="2200" dirty="0"/>
              <a:t>To create a function, we say:</a:t>
            </a:r>
          </a:p>
          <a:p>
            <a:pPr marL="457200" lvl="1" indent="0">
              <a:buNone/>
            </a:pPr>
            <a:r>
              <a:rPr lang="en-US" sz="2200" dirty="0"/>
              <a:t>def </a:t>
            </a:r>
            <a:r>
              <a:rPr lang="en-US" sz="2200" dirty="0" err="1"/>
              <a:t>name_of_function</a:t>
            </a:r>
            <a:r>
              <a:rPr lang="en-US" sz="2200" dirty="0"/>
              <a:t>():</a:t>
            </a:r>
          </a:p>
          <a:p>
            <a:pPr marL="457200" lvl="1" indent="0">
              <a:buNone/>
            </a:pPr>
            <a:r>
              <a:rPr lang="en-US" sz="2200"/>
              <a:t>	# do this…</a:t>
            </a:r>
          </a:p>
          <a:p>
            <a:r>
              <a:rPr lang="en-US" sz="2200" dirty="0"/>
              <a:t>Then, to get that function to happen, we say: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name_of_function</a:t>
            </a:r>
            <a:r>
              <a:rPr lang="en-US" sz="2200" dirty="0"/>
              <a:t>()	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46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5027-BC44-FE51-16BB-2D7BF1EE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Functions – 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DAEC-3401-3816-4CEF-3D7E1535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We can use functions to neaten our program</a:t>
            </a:r>
          </a:p>
          <a:p>
            <a:r>
              <a:rPr lang="en-US" sz="2200"/>
              <a:t>What is in a function is indicated by how indented it is</a:t>
            </a:r>
          </a:p>
          <a:p>
            <a:r>
              <a:rPr lang="en-US" sz="2200"/>
              <a:t>Example of incorrect indentation:</a:t>
            </a:r>
          </a:p>
          <a:p>
            <a:pPr marL="0" indent="0">
              <a:buNone/>
            </a:pPr>
            <a:r>
              <a:rPr lang="en-US" sz="2200"/>
              <a:t>def add_numbers():</a:t>
            </a:r>
          </a:p>
          <a:p>
            <a:pPr marL="0" indent="0">
              <a:buNone/>
            </a:pPr>
            <a:r>
              <a:rPr lang="en-US" sz="2200"/>
              <a:t>print(1 + 2) </a:t>
            </a:r>
          </a:p>
          <a:p>
            <a:r>
              <a:rPr lang="en-US" sz="2200"/>
              <a:t>Example of correct indentation:</a:t>
            </a:r>
          </a:p>
          <a:p>
            <a:pPr marL="0" indent="0">
              <a:buNone/>
            </a:pPr>
            <a:r>
              <a:rPr lang="en-US" sz="2200"/>
              <a:t>def add_numbers():</a:t>
            </a:r>
          </a:p>
          <a:p>
            <a:pPr marL="0" indent="0">
              <a:buNone/>
            </a:pPr>
            <a:r>
              <a:rPr lang="en-US" sz="2200"/>
              <a:t>	print(1+2)</a:t>
            </a:r>
          </a:p>
        </p:txBody>
      </p:sp>
    </p:spTree>
    <p:extLst>
      <p:ext uri="{BB962C8B-B14F-4D97-AF65-F5344CB8AC3E}">
        <p14:creationId xmlns:p14="http://schemas.microsoft.com/office/powerpoint/2010/main" val="276910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6128D-03F2-DD92-CE34-C2E34481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7" y="643467"/>
            <a:ext cx="1041320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93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Robot">
            <a:extLst>
              <a:ext uri="{FF2B5EF4-FFF2-40B4-BE49-F238E27FC236}">
                <a16:creationId xmlns:a16="http://schemas.microsoft.com/office/drawing/2014/main" id="{2455CE11-3891-AB3C-7CA6-605F4B95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3A50-B6EF-A55A-9718-2F7B67D8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Now our code is organized, and we can use yesterday’s adventure program, today’s calculator, or both</a:t>
            </a:r>
          </a:p>
          <a:p>
            <a:r>
              <a:rPr lang="en-US" sz="2000"/>
              <a:t>We can also make the program repeat as much as we want</a:t>
            </a:r>
          </a:p>
          <a:p>
            <a:r>
              <a:rPr lang="en-US" sz="2000"/>
              <a:t>Try typing this underneath the functions:</a:t>
            </a:r>
          </a:p>
          <a:p>
            <a:pPr marL="0" indent="0">
              <a:buNone/>
            </a:pPr>
            <a:r>
              <a:rPr lang="en-US" sz="2000" err="1"/>
              <a:t>adventure_program</a:t>
            </a:r>
            <a:r>
              <a:rPr lang="en-US" sz="2000"/>
              <a:t>()</a:t>
            </a:r>
          </a:p>
          <a:p>
            <a:pPr marL="0" indent="0">
              <a:buNone/>
            </a:pPr>
            <a:r>
              <a:rPr lang="en-US" sz="2000" err="1"/>
              <a:t>adventure_program</a:t>
            </a:r>
            <a:r>
              <a:rPr lang="en-US" sz="2000"/>
              <a:t>()</a:t>
            </a:r>
          </a:p>
          <a:p>
            <a:pPr marL="0" indent="0">
              <a:buNone/>
            </a:pPr>
            <a:r>
              <a:rPr lang="en-US" sz="2000" err="1"/>
              <a:t>adventure_program</a:t>
            </a:r>
            <a:r>
              <a:rPr lang="en-US" sz="2000"/>
              <a:t>()</a:t>
            </a:r>
          </a:p>
          <a:p>
            <a:r>
              <a:rPr lang="en-US" sz="2000"/>
              <a:t>This is a super easy way to make our code repeat</a:t>
            </a:r>
          </a:p>
          <a:p>
            <a:r>
              <a:rPr lang="en-US" sz="2000"/>
              <a:t>It saves time and effort</a:t>
            </a:r>
          </a:p>
        </p:txBody>
      </p:sp>
    </p:spTree>
    <p:extLst>
      <p:ext uri="{BB962C8B-B14F-4D97-AF65-F5344CB8AC3E}">
        <p14:creationId xmlns:p14="http://schemas.microsoft.com/office/powerpoint/2010/main" val="35742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E8C4-9F63-49DD-6B92-3FCA0F3E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Declaring Variables -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000-6306-3ECE-D907-B38BFC2D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1700" dirty="0"/>
              <a:t>So far, our variable boxes have only held words, but they can hold things like numbers too</a:t>
            </a:r>
          </a:p>
          <a:p>
            <a:r>
              <a:rPr lang="en-US" sz="1700" dirty="0"/>
              <a:t>Let’s try this by creating a variable called weight</a:t>
            </a:r>
          </a:p>
          <a:p>
            <a:r>
              <a:rPr lang="en-US" sz="1700" dirty="0"/>
              <a:t>To create a variable that is a number instead of a word, we can write</a:t>
            </a:r>
          </a:p>
          <a:p>
            <a:pPr marL="0" indent="0">
              <a:buNone/>
            </a:pPr>
            <a:r>
              <a:rPr lang="en-US" sz="1700" dirty="0"/>
              <a:t>weight = 20</a:t>
            </a:r>
          </a:p>
          <a:p>
            <a:pPr lvl="1"/>
            <a:r>
              <a:rPr lang="en-US" sz="1700" dirty="0"/>
              <a:t>Notice that we don’t put “ “ around the 20. We only put “ “ around words, not numbers</a:t>
            </a:r>
          </a:p>
        </p:txBody>
      </p:sp>
    </p:spTree>
    <p:extLst>
      <p:ext uri="{BB962C8B-B14F-4D97-AF65-F5344CB8AC3E}">
        <p14:creationId xmlns:p14="http://schemas.microsoft.com/office/powerpoint/2010/main" val="132470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018C-E752-77A5-55A2-F9B3ED01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Printing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44BA-AA22-0C53-29F9-FBB31470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We can also print numbers using the print function</a:t>
            </a:r>
          </a:p>
          <a:p>
            <a:pPr lvl="1"/>
            <a:r>
              <a:rPr lang="en-US" dirty="0"/>
              <a:t>Try writing:</a:t>
            </a:r>
          </a:p>
          <a:p>
            <a:pPr marL="457200" lvl="1" indent="0">
              <a:buNone/>
            </a:pPr>
            <a:r>
              <a:rPr lang="en-US" dirty="0"/>
              <a:t>print(2)</a:t>
            </a:r>
          </a:p>
          <a:p>
            <a:pPr marL="457200" lvl="1" indent="0">
              <a:buNone/>
            </a:pPr>
            <a:r>
              <a:rPr lang="en-US" dirty="0"/>
              <a:t>without “ “ and see what happens</a:t>
            </a:r>
          </a:p>
          <a:p>
            <a:pPr lvl="1"/>
            <a:r>
              <a:rPr lang="en-US" dirty="0"/>
              <a:t>Because 2 is a number, not a word, we don’t need to put “ “ around it</a:t>
            </a:r>
          </a:p>
          <a:p>
            <a:r>
              <a:rPr lang="en-US" dirty="0"/>
              <a:t>This also works with variables containing numbers</a:t>
            </a:r>
          </a:p>
          <a:p>
            <a:pPr lvl="1"/>
            <a:r>
              <a:rPr lang="en-US" dirty="0"/>
              <a:t>Try writing:</a:t>
            </a:r>
          </a:p>
          <a:p>
            <a:pPr marL="457200" lvl="1" indent="0">
              <a:buNone/>
            </a:pPr>
            <a:r>
              <a:rPr lang="en-US" dirty="0"/>
              <a:t>number = 20</a:t>
            </a:r>
          </a:p>
          <a:p>
            <a:pPr marL="457200" lvl="1" indent="0">
              <a:buNone/>
            </a:pPr>
            <a:r>
              <a:rPr lang="en-US" dirty="0"/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3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CB-96A3-74FC-D5CD-0A70ED4B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Using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F10F-72E8-0C1E-2D83-05F53E88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dirty="0"/>
              <a:t>One thing that computers are really good at is math. </a:t>
            </a:r>
          </a:p>
          <a:p>
            <a:r>
              <a:rPr lang="en-US" sz="2000" dirty="0"/>
              <a:t>The first-ever computers were made to solve math problems</a:t>
            </a:r>
          </a:p>
          <a:p>
            <a:r>
              <a:rPr lang="en-US" sz="2000" dirty="0"/>
              <a:t>Let’s get the computer to do some math using numbers</a:t>
            </a:r>
          </a:p>
          <a:p>
            <a:r>
              <a:rPr lang="en-US" sz="2000" dirty="0"/>
              <a:t>Write:</a:t>
            </a:r>
          </a:p>
          <a:p>
            <a:pPr marL="457200" lvl="1" indent="0">
              <a:buNone/>
            </a:pPr>
            <a:r>
              <a:rPr lang="en-US" sz="2000" dirty="0"/>
              <a:t>print(20 + 3)</a:t>
            </a:r>
          </a:p>
          <a:p>
            <a:pPr marL="457200" lvl="1" indent="0">
              <a:buNone/>
            </a:pPr>
            <a:r>
              <a:rPr lang="en-US" sz="2000" dirty="0"/>
              <a:t>print(297 + 536 – 761 + 1082)</a:t>
            </a:r>
          </a:p>
        </p:txBody>
      </p:sp>
      <p:pic>
        <p:nvPicPr>
          <p:cNvPr id="15" name="Picture 14" descr="Formulae on a background">
            <a:extLst>
              <a:ext uri="{FF2B5EF4-FFF2-40B4-BE49-F238E27FC236}">
                <a16:creationId xmlns:a16="http://schemas.microsoft.com/office/drawing/2014/main" id="{B6EC0416-BB50-D904-5DBB-5F1FE7C06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1" r="1876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D73B-DA59-1A1D-894E-34B74687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Words vs. Adding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93A1-D913-5A7D-F28B-8650F5A2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Notice that saying</a:t>
            </a:r>
          </a:p>
          <a:p>
            <a:pPr marL="0" indent="0">
              <a:buNone/>
            </a:pPr>
            <a:r>
              <a:rPr lang="en-US" dirty="0"/>
              <a:t>print(2 + 3)</a:t>
            </a:r>
          </a:p>
          <a:p>
            <a:pPr marL="0" indent="0">
              <a:buNone/>
            </a:pPr>
            <a:r>
              <a:rPr lang="en-US" dirty="0"/>
              <a:t> does something different than saying </a:t>
            </a:r>
          </a:p>
          <a:p>
            <a:pPr marL="0" indent="0">
              <a:buNone/>
            </a:pPr>
            <a:r>
              <a:rPr lang="en-US" dirty="0"/>
              <a:t>print(“2” + “3”)</a:t>
            </a:r>
          </a:p>
          <a:p>
            <a:pPr marL="0" indent="0">
              <a:buNone/>
            </a:pPr>
            <a:r>
              <a:rPr lang="en-US" dirty="0"/>
              <a:t>Try it out</a:t>
            </a:r>
          </a:p>
          <a:p>
            <a:r>
              <a:rPr lang="en-US" dirty="0"/>
              <a:t>When we add numbers, it prints the sum of the numbers but when we add words, it sticks one word to the end of the other</a:t>
            </a:r>
          </a:p>
        </p:txBody>
      </p:sp>
    </p:spTree>
    <p:extLst>
      <p:ext uri="{BB962C8B-B14F-4D97-AF65-F5344CB8AC3E}">
        <p14:creationId xmlns:p14="http://schemas.microsoft.com/office/powerpoint/2010/main" val="361676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424-5926-0054-E9AC-5DDF65EA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Operators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F0A55-9B29-3BFE-5A27-A18CC4121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59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8DA2-9ED7-C070-A38E-078B465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3056625" cy="2909296"/>
          </a:xfrm>
        </p:spPr>
        <p:txBody>
          <a:bodyPr anchor="t">
            <a:normAutofit/>
          </a:bodyPr>
          <a:lstStyle/>
          <a:p>
            <a:r>
              <a:rPr lang="en-US" sz="320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E1B6-2D29-B974-E8F2-57F5629E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755" y="753376"/>
            <a:ext cx="6661029" cy="5434637"/>
          </a:xfrm>
        </p:spPr>
        <p:txBody>
          <a:bodyPr>
            <a:normAutofit/>
          </a:bodyPr>
          <a:lstStyle/>
          <a:p>
            <a:r>
              <a:rPr lang="en-US" sz="2000"/>
              <a:t>Comments are made using #</a:t>
            </a:r>
          </a:p>
          <a:p>
            <a:r>
              <a:rPr lang="en-US" sz="2000"/>
              <a:t>Ex:       #this is a program is a comment</a:t>
            </a:r>
          </a:p>
          <a:p>
            <a:r>
              <a:rPr lang="en-US" sz="2000"/>
              <a:t>Comments are not read by the program. They are ignored</a:t>
            </a:r>
          </a:p>
          <a:p>
            <a:r>
              <a:rPr lang="en-US" sz="2000"/>
              <a:t>They are meant for the programmer or anyone reading your code</a:t>
            </a:r>
          </a:p>
          <a:p>
            <a:r>
              <a:rPr lang="en-US" sz="2000"/>
              <a:t>Comments are very useful and help you understand your own code</a:t>
            </a:r>
          </a:p>
          <a:p>
            <a:endParaRPr lang="en-US" sz="2000"/>
          </a:p>
          <a:p>
            <a:r>
              <a:rPr lang="en-US" sz="2000"/>
              <a:t>You can also surround code with ‘’’ ‘’’ to make it into a comment</a:t>
            </a:r>
          </a:p>
          <a:p>
            <a:r>
              <a:rPr lang="en-US" sz="2000"/>
              <a:t>Ex:</a:t>
            </a:r>
          </a:p>
          <a:p>
            <a:pPr marL="0" indent="0">
              <a:buNone/>
            </a:pPr>
            <a:r>
              <a:rPr lang="en-US" sz="2000"/>
              <a:t>‘’’ These</a:t>
            </a:r>
          </a:p>
          <a:p>
            <a:pPr marL="0" indent="0">
              <a:buNone/>
            </a:pPr>
            <a:r>
              <a:rPr lang="en-US" sz="2000"/>
              <a:t>Lines are now</a:t>
            </a:r>
          </a:p>
          <a:p>
            <a:pPr marL="0" indent="0">
              <a:buNone/>
            </a:pPr>
            <a:r>
              <a:rPr lang="en-US" sz="2000"/>
              <a:t>Comments ‘’’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523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C794-AED1-0416-3E37-04C57056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00F9-D103-E176-3B1F-CFF98E59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400" dirty="0"/>
              <a:t>Here is a simple project:</a:t>
            </a:r>
          </a:p>
          <a:p>
            <a:r>
              <a:rPr lang="en-US" sz="2400" dirty="0"/>
              <a:t>Create a simple calculator that can add, subtract, divide, and multiply two numbers</a:t>
            </a:r>
          </a:p>
          <a:p>
            <a:r>
              <a:rPr lang="en-US" sz="2400" dirty="0"/>
              <a:t>Use variables for the numbers</a:t>
            </a:r>
          </a:p>
          <a:p>
            <a:pPr marL="0" indent="0">
              <a:buNone/>
            </a:pPr>
            <a:r>
              <a:rPr lang="en-US" sz="2400" dirty="0"/>
              <a:t>	a = 30</a:t>
            </a:r>
          </a:p>
          <a:p>
            <a:pPr marL="0" indent="0">
              <a:buNone/>
            </a:pPr>
            <a:r>
              <a:rPr lang="en-US" sz="2400" dirty="0"/>
              <a:t>	b = 20</a:t>
            </a:r>
          </a:p>
          <a:p>
            <a:pPr marL="0" indent="0">
              <a:buNone/>
            </a:pPr>
            <a:r>
              <a:rPr lang="en-US" sz="2400" dirty="0"/>
              <a:t>	print(a + b)</a:t>
            </a:r>
          </a:p>
          <a:p>
            <a:pPr marL="0" indent="0">
              <a:buNone/>
            </a:pPr>
            <a:r>
              <a:rPr lang="en-US" sz="2400" dirty="0"/>
              <a:t>	print(a – b)</a:t>
            </a:r>
          </a:p>
          <a:p>
            <a:pPr marL="0" indent="0">
              <a:buNone/>
            </a:pPr>
            <a:r>
              <a:rPr lang="en-US" sz="2400" dirty="0"/>
              <a:t>	print(a * b)</a:t>
            </a:r>
          </a:p>
          <a:p>
            <a:pPr marL="0" indent="0">
              <a:buNone/>
            </a:pPr>
            <a:r>
              <a:rPr lang="en-US" sz="2400" dirty="0"/>
              <a:t>	print(a / b)</a:t>
            </a:r>
          </a:p>
        </p:txBody>
      </p:sp>
    </p:spTree>
    <p:extLst>
      <p:ext uri="{BB962C8B-B14F-4D97-AF65-F5344CB8AC3E}">
        <p14:creationId xmlns:p14="http://schemas.microsoft.com/office/powerpoint/2010/main" val="119359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Python! Day 2</vt:lpstr>
      <vt:lpstr>Warm-Up</vt:lpstr>
      <vt:lpstr>Declaring Variables - Numbers</vt:lpstr>
      <vt:lpstr>Printing Numbers</vt:lpstr>
      <vt:lpstr>Using Numbers</vt:lpstr>
      <vt:lpstr>Adding Words vs. Adding Numbers</vt:lpstr>
      <vt:lpstr>Operators </vt:lpstr>
      <vt:lpstr>Comments</vt:lpstr>
      <vt:lpstr>Simple Calculator</vt:lpstr>
      <vt:lpstr>Data Types</vt:lpstr>
      <vt:lpstr>Data Types - Numbers</vt:lpstr>
      <vt:lpstr>Int </vt:lpstr>
      <vt:lpstr>Float</vt:lpstr>
      <vt:lpstr>String</vt:lpstr>
      <vt:lpstr>Boolean</vt:lpstr>
      <vt:lpstr>Other Data Types</vt:lpstr>
      <vt:lpstr>A Better Calculator</vt:lpstr>
      <vt:lpstr>PowerPoint Presentation</vt:lpstr>
      <vt:lpstr>PowerPoint Presentation</vt:lpstr>
      <vt:lpstr>Naming Conventions</vt:lpstr>
      <vt:lpstr>Functions</vt:lpstr>
      <vt:lpstr>Functions – Our Program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2</dc:title>
  <dc:creator>Tavishi Bhatia</dc:creator>
  <cp:lastModifiedBy>Tavishi Bhatia</cp:lastModifiedBy>
  <cp:revision>1</cp:revision>
  <dcterms:created xsi:type="dcterms:W3CDTF">2024-05-08T00:43:14Z</dcterms:created>
  <dcterms:modified xsi:type="dcterms:W3CDTF">2024-05-08T00:43:45Z</dcterms:modified>
</cp:coreProperties>
</file>