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89" r:id="rId2"/>
    <p:sldId id="586" r:id="rId3"/>
    <p:sldId id="587" r:id="rId4"/>
    <p:sldId id="590" r:id="rId5"/>
    <p:sldId id="591" r:id="rId6"/>
    <p:sldId id="592" r:id="rId7"/>
    <p:sldId id="593" r:id="rId8"/>
    <p:sldId id="594" r:id="rId9"/>
    <p:sldId id="595" r:id="rId10"/>
    <p:sldId id="596" r:id="rId11"/>
    <p:sldId id="597" r:id="rId12"/>
    <p:sldId id="598" r:id="rId13"/>
    <p:sldId id="599" r:id="rId14"/>
    <p:sldId id="600" r:id="rId15"/>
    <p:sldId id="601" r:id="rId16"/>
    <p:sldId id="602" r:id="rId17"/>
    <p:sldId id="603" r:id="rId18"/>
    <p:sldId id="604" r:id="rId19"/>
    <p:sldId id="605" r:id="rId20"/>
    <p:sldId id="606" r:id="rId21"/>
    <p:sldId id="607" r:id="rId22"/>
    <p:sldId id="60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384AF-B064-8995-5475-FB4B0F0F7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67CFE-764A-7C8C-A69E-E74BACC87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F633C-E788-9008-7B8D-065BC008B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D0F6-D07E-438A-9CE6-01C056E45F2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3D035-557E-F700-70D4-6873DA38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63D18-A7BD-BFE8-A8FF-11219607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FE670-F6BC-4A75-9A0F-7681A050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5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0726-6549-4E3C-7387-90548C3AB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05110-0259-EF9A-5350-AACBEE183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BB469-152E-3531-28FA-D062D4321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D0F6-D07E-438A-9CE6-01C056E45F2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CC6EE-6A95-DBCB-AD5E-1837B1CAC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BC543-AFD1-8E07-59D9-1C54A2C6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FE670-F6BC-4A75-9A0F-7681A050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3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CB7AD-D664-4119-8654-6F969D0BD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8373D-1B20-B362-269B-FE033B60D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EF7F5-0615-C7A5-7008-2FBB8C352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D0F6-D07E-438A-9CE6-01C056E45F2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6D5C2-44E8-2826-5B65-994F0E09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8AC88-EDAC-0190-4A31-BF5E962C8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FE670-F6BC-4A75-9A0F-7681A050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9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DAB5-20F5-DA73-6262-3D9790C3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1CE9E-5EC7-772A-CE47-7B61CD8E5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8DE29-9CEC-92D6-455A-DD22BB15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D0F6-D07E-438A-9CE6-01C056E45F2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AEF2D-1853-F66D-F791-944A9EDE8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92229-3BA5-4F87-23C4-4AA154B19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FE670-F6BC-4A75-9A0F-7681A050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7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349D-E352-43D6-6C14-C328B095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94128-D5F5-66EC-286A-023FB6F81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9EE65-B0B3-0A76-245D-D9DB7763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D0F6-D07E-438A-9CE6-01C056E45F2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E783A-7969-0499-F4B7-74BF443AC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15685-D0B9-0835-BF99-635E566A1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FE670-F6BC-4A75-9A0F-7681A050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3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CB629-F8E8-1A6B-1F69-4F538553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17A54-0436-914A-2AE3-ECC2C47D2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997FB-BFF3-AE88-C599-5DB4008C9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910E1-8B42-EC43-C1D3-3C41143D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D0F6-D07E-438A-9CE6-01C056E45F2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DDFF5-9378-3644-CDD7-D85F0A27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46AF6-D64F-CF7F-EDC1-82038112D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FE670-F6BC-4A75-9A0F-7681A050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5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7C1F8-3BF0-199B-2FCA-7ED6EE2F4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36A43-1CC1-0DAB-3BC6-93D824BB1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2C035-5C41-34E9-FD22-B4B9F7829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BD5B5D-560B-DF61-C740-5E9435EC5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4ECEC-5EE7-9C5B-97CC-B63D2F170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893215-D59E-CC51-B140-3E35C44D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D0F6-D07E-438A-9CE6-01C056E45F2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50F37-EA5F-80EB-F6DB-2C6733EFD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083BC-A03D-FD0E-2274-EB81B8C18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FE670-F6BC-4A75-9A0F-7681A050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8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E16B-451E-3F85-8FE8-748DFFCB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AF0E7-E0F4-F9A8-D705-D0FC596C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D0F6-D07E-438A-9CE6-01C056E45F2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F832F-FF5D-1205-FDBD-197B8347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0A031-B13F-B6BD-032E-5BFD7898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FE670-F6BC-4A75-9A0F-7681A050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16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9D82BA-D321-B552-6288-9165DA90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D0F6-D07E-438A-9CE6-01C056E45F2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18D765-6EFF-81A2-F645-AAB73659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571CA-1E3D-F3C6-1A54-C1C9E5B5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FE670-F6BC-4A75-9A0F-7681A050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32DC-8470-23D3-29E0-245F5606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D3714-FDE7-5E3D-46CE-B707B92F8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D43DE-424C-799A-4856-B848682BC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2B941-5D6D-C4D1-A010-A4CE6A26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D0F6-D07E-438A-9CE6-01C056E45F2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DF8AB-37C7-C6CD-D630-0C4894358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A2576-CD92-FF24-7E20-69B9ADD1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FE670-F6BC-4A75-9A0F-7681A050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8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CCFC-747E-E648-3C5F-B4DB6FC5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08018B-E3FB-49E3-43DE-3B51FF023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7F0EB-0611-3278-7C85-34A48E73A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A9B53-AC87-EB47-F160-BD64425B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D0F6-D07E-438A-9CE6-01C056E45F2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FE1FF-1A01-8AC9-F027-7AB9D0E2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FACF2-73DB-7E61-50B8-D57926DD1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FE670-F6BC-4A75-9A0F-7681A050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0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D35A7-F54D-E518-DAB5-B20C385B5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9201C-DFE7-5BC0-6F39-323C72281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6F3B4-5F3C-EBC0-C58D-0F8C0875A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F3D0F6-D07E-438A-9CE6-01C056E45F2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ACA54-413E-1661-59D3-F91FD96ED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36F78-4D13-3B0C-9B1B-6A5966026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CFE670-F6BC-4A75-9A0F-7681A050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8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vishi27/Tuesday-Python-Fil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78FB-94A6-C2DF-CB65-5EF16802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Python! Day 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0E5C-E0B3-D8B4-29DE-024E450E6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Finishing the US States game</a:t>
            </a:r>
          </a:p>
          <a:p>
            <a:r>
              <a:rPr lang="en-US" sz="2200"/>
              <a:t>List comprehension</a:t>
            </a:r>
          </a:p>
        </p:txBody>
      </p:sp>
      <p:pic>
        <p:nvPicPr>
          <p:cNvPr id="1026" name="Picture 2" descr="How to Set Up Twitter Lists and Regain Some Sanity | WIRED">
            <a:extLst>
              <a:ext uri="{FF2B5EF4-FFF2-40B4-BE49-F238E27FC236}">
                <a16:creationId xmlns:a16="http://schemas.microsoft.com/office/drawing/2014/main" id="{5B95930A-56B9-512C-6CD2-776B436093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1" r="1271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080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43ED-C66D-DA5F-F988-CE3E3F4D3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Challenge 1 and Challenge 2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33F6C-E72C-029B-2524-CF17D9D5A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7144607" cy="3769835"/>
          </a:xfrm>
        </p:spPr>
        <p:txBody>
          <a:bodyPr anchor="ctr">
            <a:normAutofit/>
          </a:bodyPr>
          <a:lstStyle/>
          <a:p>
            <a:r>
              <a:rPr lang="en-US" sz="1900" dirty="0"/>
              <a:t>Challenge 1:</a:t>
            </a:r>
          </a:p>
          <a:p>
            <a:pPr marL="0" indent="0">
              <a:buNone/>
            </a:pPr>
            <a:r>
              <a:rPr lang="en-US" sz="1900" dirty="0">
                <a:latin typeface="Lucida Console" panose="020B0609040504020204" pitchFamily="49" charset="0"/>
              </a:rPr>
              <a:t>numbers = [2, 34, 5, 8, 9]</a:t>
            </a:r>
          </a:p>
          <a:p>
            <a:pPr marL="0" indent="0">
              <a:buNone/>
            </a:pPr>
            <a:r>
              <a:rPr lang="en-US" sz="1900" dirty="0" err="1">
                <a:latin typeface="Lucida Console" panose="020B0609040504020204" pitchFamily="49" charset="0"/>
              </a:rPr>
              <a:t>sq_nums</a:t>
            </a:r>
            <a:r>
              <a:rPr lang="en-US" sz="1900" dirty="0">
                <a:latin typeface="Lucida Console" panose="020B0609040504020204" pitchFamily="49" charset="0"/>
              </a:rPr>
              <a:t> = [</a:t>
            </a:r>
            <a:r>
              <a:rPr lang="en-US" sz="1900" dirty="0">
                <a:solidFill>
                  <a:schemeClr val="accent1"/>
                </a:solidFill>
                <a:latin typeface="Lucida Console" panose="020B0609040504020204" pitchFamily="49" charset="0"/>
              </a:rPr>
              <a:t>n * n </a:t>
            </a:r>
            <a:r>
              <a:rPr lang="en-US" sz="1900" dirty="0">
                <a:latin typeface="Lucida Console" panose="020B0609040504020204" pitchFamily="49" charset="0"/>
              </a:rPr>
              <a:t>for </a:t>
            </a:r>
            <a:r>
              <a:rPr lang="en-US" sz="1900" dirty="0">
                <a:solidFill>
                  <a:schemeClr val="accent1"/>
                </a:solidFill>
                <a:latin typeface="Lucida Console" panose="020B0609040504020204" pitchFamily="49" charset="0"/>
              </a:rPr>
              <a:t>n</a:t>
            </a:r>
            <a:r>
              <a:rPr lang="en-US" sz="1900" dirty="0">
                <a:latin typeface="Lucida Console" panose="020B0609040504020204" pitchFamily="49" charset="0"/>
              </a:rPr>
              <a:t> in </a:t>
            </a:r>
            <a:r>
              <a:rPr lang="en-US" sz="1900" dirty="0">
                <a:solidFill>
                  <a:schemeClr val="accent1"/>
                </a:solidFill>
                <a:latin typeface="Lucida Console" panose="020B0609040504020204" pitchFamily="49" charset="0"/>
              </a:rPr>
              <a:t>numbers</a:t>
            </a:r>
            <a:r>
              <a:rPr lang="en-US" sz="1900" dirty="0">
                <a:latin typeface="Lucida Console" panose="020B0609040504020204" pitchFamily="49" charset="0"/>
              </a:rPr>
              <a:t>]</a:t>
            </a:r>
          </a:p>
          <a:p>
            <a:r>
              <a:rPr lang="en-US" sz="1900" dirty="0"/>
              <a:t>Challenge 2:</a:t>
            </a:r>
          </a:p>
          <a:p>
            <a:pPr marL="0" indent="0">
              <a:buNone/>
            </a:pPr>
            <a:r>
              <a:rPr lang="en-US" sz="1900" dirty="0" err="1">
                <a:latin typeface="Lucida Console" panose="020B0609040504020204" pitchFamily="49" charset="0"/>
              </a:rPr>
              <a:t>num_str</a:t>
            </a:r>
            <a:r>
              <a:rPr lang="en-US" sz="1900" dirty="0">
                <a:latin typeface="Lucida Console" panose="020B0609040504020204" pitchFamily="49" charset="0"/>
              </a:rPr>
              <a:t> = input(“Type some numbers: “)</a:t>
            </a:r>
          </a:p>
          <a:p>
            <a:pPr marL="0" indent="0">
              <a:buNone/>
            </a:pPr>
            <a:r>
              <a:rPr lang="en-US" sz="1900" dirty="0" err="1">
                <a:latin typeface="Lucida Console" panose="020B0609040504020204" pitchFamily="49" charset="0"/>
              </a:rPr>
              <a:t>num_ints</a:t>
            </a:r>
            <a:r>
              <a:rPr lang="en-US" sz="1900" dirty="0">
                <a:latin typeface="Lucida Console" panose="020B0609040504020204" pitchFamily="49" charset="0"/>
              </a:rPr>
              <a:t> = [</a:t>
            </a:r>
            <a:r>
              <a:rPr lang="en-US" sz="1900" dirty="0">
                <a:solidFill>
                  <a:schemeClr val="accent1"/>
                </a:solidFill>
                <a:latin typeface="Lucida Console" panose="020B0609040504020204" pitchFamily="49" charset="0"/>
              </a:rPr>
              <a:t>int(num) </a:t>
            </a:r>
            <a:r>
              <a:rPr lang="en-US" sz="1900" dirty="0">
                <a:latin typeface="Lucida Console" panose="020B0609040504020204" pitchFamily="49" charset="0"/>
              </a:rPr>
              <a:t>for </a:t>
            </a:r>
            <a:r>
              <a:rPr lang="en-US" sz="1900" dirty="0">
                <a:solidFill>
                  <a:schemeClr val="accent1"/>
                </a:solidFill>
                <a:latin typeface="Lucida Console" panose="020B0609040504020204" pitchFamily="49" charset="0"/>
              </a:rPr>
              <a:t>num</a:t>
            </a:r>
            <a:r>
              <a:rPr lang="en-US" sz="1900" dirty="0">
                <a:latin typeface="Lucida Console" panose="020B0609040504020204" pitchFamily="49" charset="0"/>
              </a:rPr>
              <a:t> in </a:t>
            </a:r>
            <a:r>
              <a:rPr lang="en-US" sz="19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num_str</a:t>
            </a:r>
            <a:r>
              <a:rPr lang="en-US" sz="1900" dirty="0">
                <a:latin typeface="Lucida Console" panose="020B060904050402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900" dirty="0" err="1">
                <a:latin typeface="Lucida Console" panose="020B0609040504020204" pitchFamily="49" charset="0"/>
              </a:rPr>
              <a:t>even_nums</a:t>
            </a:r>
            <a:r>
              <a:rPr lang="en-US" sz="1900" dirty="0">
                <a:latin typeface="Lucida Console" panose="020B0609040504020204" pitchFamily="49" charset="0"/>
              </a:rPr>
              <a:t> = [</a:t>
            </a:r>
            <a:r>
              <a:rPr lang="en-US" sz="1900" dirty="0">
                <a:solidFill>
                  <a:schemeClr val="accent1"/>
                </a:solidFill>
                <a:latin typeface="Lucida Console" panose="020B0609040504020204" pitchFamily="49" charset="0"/>
              </a:rPr>
              <a:t>n</a:t>
            </a:r>
            <a:r>
              <a:rPr lang="en-US" sz="1900" dirty="0">
                <a:latin typeface="Lucida Console" panose="020B0609040504020204" pitchFamily="49" charset="0"/>
              </a:rPr>
              <a:t> for </a:t>
            </a:r>
            <a:r>
              <a:rPr lang="en-US" sz="1900" dirty="0">
                <a:solidFill>
                  <a:schemeClr val="accent1"/>
                </a:solidFill>
                <a:latin typeface="Lucida Console" panose="020B0609040504020204" pitchFamily="49" charset="0"/>
              </a:rPr>
              <a:t>n</a:t>
            </a:r>
            <a:r>
              <a:rPr lang="en-US" sz="1900" dirty="0">
                <a:latin typeface="Lucida Console" panose="020B0609040504020204" pitchFamily="49" charset="0"/>
              </a:rPr>
              <a:t> in </a:t>
            </a:r>
            <a:r>
              <a:rPr lang="en-US" sz="19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num_ints</a:t>
            </a:r>
            <a:r>
              <a:rPr lang="en-US" sz="1900" dirty="0">
                <a:latin typeface="Lucida Console" panose="020B0609040504020204" pitchFamily="49" charset="0"/>
              </a:rPr>
              <a:t> if </a:t>
            </a:r>
            <a:r>
              <a:rPr lang="en-US" sz="1900" dirty="0">
                <a:solidFill>
                  <a:schemeClr val="accent1"/>
                </a:solidFill>
                <a:latin typeface="Lucida Console" panose="020B0609040504020204" pitchFamily="49" charset="0"/>
              </a:rPr>
              <a:t>n % 2 == 0</a:t>
            </a:r>
            <a:r>
              <a:rPr lang="en-US" sz="1900" dirty="0">
                <a:latin typeface="Lucida Console" panose="020B0609040504020204" pitchFamily="49" charset="0"/>
              </a:rPr>
              <a:t>]</a:t>
            </a:r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5" name="Picture 4" descr="Formulae written on a blackboard">
            <a:extLst>
              <a:ext uri="{FF2B5EF4-FFF2-40B4-BE49-F238E27FC236}">
                <a16:creationId xmlns:a16="http://schemas.microsoft.com/office/drawing/2014/main" id="{D68D5C4E-A27D-A319-5FC9-170EBB6C38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13" t="-1" r="25981" b="-1"/>
          <a:stretch/>
        </p:blipFill>
        <p:spPr>
          <a:xfrm>
            <a:off x="8229599" y="-10886"/>
            <a:ext cx="3962401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0543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06F1-ECBE-EB03-56E3-CD1EFFD50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Challenge 3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34386-6105-F51B-94E1-55CE0F898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 dirty="0"/>
              <a:t>To setup challenge 3, first, we need to create the two text files we’ll be comparing</a:t>
            </a:r>
          </a:p>
          <a:p>
            <a:r>
              <a:rPr lang="en-US" sz="2200" dirty="0"/>
              <a:t>To do this, create new files called text_1.txt and text_2.txt and write a random number on each line of the file</a:t>
            </a:r>
          </a:p>
          <a:p>
            <a:r>
              <a:rPr lang="en-US" sz="2200" dirty="0"/>
              <a:t>Now, we need to open these files in our main.py folder and use the </a:t>
            </a:r>
            <a:r>
              <a:rPr lang="en-US" sz="2200" dirty="0" err="1"/>
              <a:t>file.readlines</a:t>
            </a:r>
            <a:r>
              <a:rPr lang="en-US" sz="2200" dirty="0"/>
              <a:t>() method to get a list of the numbers </a:t>
            </a:r>
          </a:p>
          <a:p>
            <a:r>
              <a:rPr lang="en-US" sz="2200" dirty="0"/>
              <a:t>Now we can use list comprehension to make the string lists into int lists and use the in keyword to check if a number is in the other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16E195-3AED-8A6B-5F88-CC99B0000D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14" r="-3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00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6ED5C7-6EAB-F9C0-6963-5DA3D1EE5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88992"/>
            <a:ext cx="10905066" cy="48800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78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2B568-CF84-0F64-FED0-91558DA1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Dictionary 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AD37A-F589-16DA-0F68-0A9411C57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8555622" cy="3769835"/>
          </a:xfrm>
        </p:spPr>
        <p:txBody>
          <a:bodyPr anchor="ctr">
            <a:normAutofit/>
          </a:bodyPr>
          <a:lstStyle/>
          <a:p>
            <a:r>
              <a:rPr lang="en-US" sz="1900" dirty="0"/>
              <a:t>There is also a dictionary form of list comprehension that looks like this:</a:t>
            </a:r>
          </a:p>
          <a:p>
            <a:pPr marL="0" indent="0">
              <a:buNone/>
            </a:pPr>
            <a:r>
              <a:rPr lang="en-US" sz="1900" dirty="0" err="1">
                <a:latin typeface="Lucida Console" panose="020B0609040504020204" pitchFamily="49" charset="0"/>
              </a:rPr>
              <a:t>new_dict</a:t>
            </a:r>
            <a:r>
              <a:rPr lang="en-US" sz="1900" dirty="0">
                <a:latin typeface="Lucida Console" panose="020B0609040504020204" pitchFamily="49" charset="0"/>
              </a:rPr>
              <a:t> = {</a:t>
            </a:r>
            <a:r>
              <a:rPr lang="en-US" sz="19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new_key:new_value</a:t>
            </a:r>
            <a:r>
              <a:rPr lang="en-US" sz="1900" dirty="0">
                <a:solidFill>
                  <a:schemeClr val="accent1"/>
                </a:solidFill>
                <a:latin typeface="Lucida Console" panose="020B0609040504020204" pitchFamily="49" charset="0"/>
              </a:rPr>
              <a:t> </a:t>
            </a:r>
            <a:r>
              <a:rPr lang="en-US" sz="1900" dirty="0">
                <a:latin typeface="Lucida Console" panose="020B0609040504020204" pitchFamily="49" charset="0"/>
              </a:rPr>
              <a:t>for </a:t>
            </a:r>
            <a:r>
              <a:rPr lang="en-US" sz="1900" dirty="0">
                <a:solidFill>
                  <a:schemeClr val="accent1"/>
                </a:solidFill>
                <a:latin typeface="Lucida Console" panose="020B0609040504020204" pitchFamily="49" charset="0"/>
              </a:rPr>
              <a:t>item</a:t>
            </a:r>
            <a:r>
              <a:rPr lang="en-US" sz="1900" dirty="0">
                <a:latin typeface="Lucida Console" panose="020B0609040504020204" pitchFamily="49" charset="0"/>
              </a:rPr>
              <a:t> in </a:t>
            </a:r>
            <a:r>
              <a:rPr lang="en-US" sz="1900" dirty="0">
                <a:solidFill>
                  <a:schemeClr val="accent1"/>
                </a:solidFill>
                <a:latin typeface="Lucida Console" panose="020B0609040504020204" pitchFamily="49" charset="0"/>
              </a:rPr>
              <a:t>list</a:t>
            </a:r>
            <a:r>
              <a:rPr lang="en-US" sz="19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900" dirty="0"/>
              <a:t>This creates a new dictionary from a known list</a:t>
            </a:r>
          </a:p>
          <a:p>
            <a:r>
              <a:rPr lang="en-US" sz="1900" dirty="0"/>
              <a:t>There is another form of dictionary comprehension that looks like this:</a:t>
            </a:r>
          </a:p>
          <a:p>
            <a:pPr marL="0" indent="0">
              <a:buNone/>
            </a:pPr>
            <a:r>
              <a:rPr lang="en-US" sz="1500" dirty="0" err="1">
                <a:latin typeface="Lucida Console" panose="020B0609040504020204" pitchFamily="49" charset="0"/>
              </a:rPr>
              <a:t>new_dict</a:t>
            </a:r>
            <a:r>
              <a:rPr lang="en-US" sz="1500" dirty="0">
                <a:latin typeface="Lucida Console" panose="020B0609040504020204" pitchFamily="49" charset="0"/>
              </a:rPr>
              <a:t> = {</a:t>
            </a:r>
            <a:r>
              <a:rPr lang="en-US" sz="15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new_key:new_value</a:t>
            </a:r>
            <a:r>
              <a:rPr lang="en-US" sz="1500" dirty="0">
                <a:solidFill>
                  <a:schemeClr val="accent1"/>
                </a:solidFill>
                <a:latin typeface="Lucida Console" panose="020B0609040504020204" pitchFamily="49" charset="0"/>
              </a:rPr>
              <a:t> </a:t>
            </a:r>
            <a:r>
              <a:rPr lang="en-US" sz="1500" dirty="0">
                <a:latin typeface="Lucida Console" panose="020B0609040504020204" pitchFamily="49" charset="0"/>
              </a:rPr>
              <a:t>for </a:t>
            </a:r>
            <a:r>
              <a:rPr lang="en-US" sz="1500" dirty="0">
                <a:solidFill>
                  <a:schemeClr val="accent1"/>
                </a:solidFill>
                <a:latin typeface="Lucida Console" panose="020B0609040504020204" pitchFamily="49" charset="0"/>
              </a:rPr>
              <a:t>(key, value) </a:t>
            </a:r>
            <a:r>
              <a:rPr lang="en-US" sz="1500" dirty="0">
                <a:latin typeface="Lucida Console" panose="020B0609040504020204" pitchFamily="49" charset="0"/>
              </a:rPr>
              <a:t>in </a:t>
            </a:r>
            <a:r>
              <a:rPr lang="en-US" sz="15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dictionary.items</a:t>
            </a:r>
            <a:r>
              <a:rPr lang="en-US" sz="1500" dirty="0">
                <a:solidFill>
                  <a:schemeClr val="accent1"/>
                </a:solidFill>
                <a:latin typeface="Lucida Console" panose="020B0609040504020204" pitchFamily="49" charset="0"/>
              </a:rPr>
              <a:t>()</a:t>
            </a:r>
            <a:r>
              <a:rPr lang="en-US" sz="15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900" dirty="0"/>
              <a:t>This creates a new dictionary from a known dictionary</a:t>
            </a:r>
          </a:p>
        </p:txBody>
      </p:sp>
      <p:pic>
        <p:nvPicPr>
          <p:cNvPr id="5" name="Picture 4" descr="Open book">
            <a:extLst>
              <a:ext uri="{FF2B5EF4-FFF2-40B4-BE49-F238E27FC236}">
                <a16:creationId xmlns:a16="http://schemas.microsoft.com/office/drawing/2014/main" id="{46DA7EFF-74AB-0DFC-E512-A378F0F547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67" t="-1" r="42481" b="-1"/>
          <a:stretch/>
        </p:blipFill>
        <p:spPr>
          <a:xfrm>
            <a:off x="9480331" y="-10886"/>
            <a:ext cx="2711669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6259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AEA5-B061-4E5B-0206-AD931D0C2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5" y="3429000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Dictionary Comprehension Example</a:t>
            </a:r>
          </a:p>
        </p:txBody>
      </p:sp>
      <p:pic>
        <p:nvPicPr>
          <p:cNvPr id="7170" name="Picture 2" descr="Gov. DeSantis' announces replacement for state's standardized test.">
            <a:extLst>
              <a:ext uri="{FF2B5EF4-FFF2-40B4-BE49-F238E27FC236}">
                <a16:creationId xmlns:a16="http://schemas.microsoft.com/office/drawing/2014/main" id="{BD63DC75-2F93-BDF1-DB98-9A5881C2F0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35" b="36515"/>
          <a:stretch/>
        </p:blipFill>
        <p:spPr bwMode="auto">
          <a:xfrm>
            <a:off x="0" y="0"/>
            <a:ext cx="12191980" cy="2906572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6ABD4-905E-313A-6D4D-B47F29F9C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492" y="3298966"/>
            <a:ext cx="7935903" cy="2906572"/>
          </a:xfrm>
        </p:spPr>
        <p:txBody>
          <a:bodyPr anchor="ctr">
            <a:normAutofit/>
          </a:bodyPr>
          <a:lstStyle/>
          <a:p>
            <a:r>
              <a:rPr lang="en-US" sz="1700" dirty="0"/>
              <a:t>Let’s create a list called “students” that has a whole bunch of student names: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students = [“Alex”, “Bella”, “Carson”, “Damien”, “Fred”]</a:t>
            </a:r>
          </a:p>
          <a:p>
            <a:r>
              <a:rPr lang="en-US" sz="1700" dirty="0"/>
              <a:t>Now, let’s use dictionary comprehension to create a dictionary where we pair each of these students with a randomly created test score</a:t>
            </a:r>
          </a:p>
          <a:p>
            <a:pPr marL="0" indent="0">
              <a:buNone/>
            </a:pPr>
            <a:r>
              <a:rPr lang="en-US" sz="1350" dirty="0">
                <a:latin typeface="Lucida Console" panose="020B0609040504020204" pitchFamily="49" charset="0"/>
              </a:rPr>
              <a:t>import random</a:t>
            </a:r>
          </a:p>
          <a:p>
            <a:pPr marL="0" indent="0">
              <a:buNone/>
            </a:pPr>
            <a:r>
              <a:rPr lang="en-US" sz="1350" dirty="0" err="1">
                <a:latin typeface="Lucida Console" panose="020B0609040504020204" pitchFamily="49" charset="0"/>
              </a:rPr>
              <a:t>student_scores</a:t>
            </a:r>
            <a:r>
              <a:rPr lang="en-US" sz="1350" dirty="0">
                <a:latin typeface="Lucida Console" panose="020B0609040504020204" pitchFamily="49" charset="0"/>
              </a:rPr>
              <a:t> = {</a:t>
            </a:r>
            <a:r>
              <a:rPr lang="en-US" sz="135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student:random.randint</a:t>
            </a:r>
            <a:r>
              <a:rPr lang="en-US" sz="1350" dirty="0">
                <a:solidFill>
                  <a:schemeClr val="accent1"/>
                </a:solidFill>
                <a:latin typeface="Lucida Console" panose="020B0609040504020204" pitchFamily="49" charset="0"/>
              </a:rPr>
              <a:t>(1, 100) </a:t>
            </a:r>
            <a:r>
              <a:rPr lang="en-US" sz="1350" dirty="0">
                <a:latin typeface="Lucida Console" panose="020B0609040504020204" pitchFamily="49" charset="0"/>
              </a:rPr>
              <a:t>for </a:t>
            </a:r>
            <a:r>
              <a:rPr lang="en-US" sz="1350" dirty="0">
                <a:solidFill>
                  <a:schemeClr val="accent1"/>
                </a:solidFill>
                <a:latin typeface="Lucida Console" panose="020B0609040504020204" pitchFamily="49" charset="0"/>
              </a:rPr>
              <a:t>student</a:t>
            </a:r>
            <a:r>
              <a:rPr lang="en-US" sz="1350" dirty="0">
                <a:latin typeface="Lucida Console" panose="020B0609040504020204" pitchFamily="49" charset="0"/>
              </a:rPr>
              <a:t> in </a:t>
            </a:r>
            <a:r>
              <a:rPr lang="en-US" sz="1350" dirty="0">
                <a:solidFill>
                  <a:schemeClr val="accent1"/>
                </a:solidFill>
                <a:latin typeface="Lucida Console" panose="020B0609040504020204" pitchFamily="49" charset="0"/>
              </a:rPr>
              <a:t>students</a:t>
            </a:r>
            <a:r>
              <a:rPr lang="en-US" sz="135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8007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2ADFF-46B0-32D6-473E-67F99A718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Dictionary Comprehension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8FE67-D3F4-8289-A7F9-D62F0C846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Now, we can create another dictionary with the students who passed the test (score &gt;= 50)</a:t>
            </a:r>
          </a:p>
          <a:p>
            <a:pPr marL="0" indent="0">
              <a:buNone/>
            </a:pPr>
            <a:r>
              <a:rPr lang="en-US" sz="1400" dirty="0" err="1">
                <a:latin typeface="Lucida Console" panose="020B0609040504020204" pitchFamily="49" charset="0"/>
              </a:rPr>
              <a:t>passed_students</a:t>
            </a:r>
            <a:r>
              <a:rPr lang="en-US" sz="1400" dirty="0">
                <a:latin typeface="Lucida Console" panose="020B0609040504020204" pitchFamily="49" charset="0"/>
              </a:rPr>
              <a:t> = {</a:t>
            </a:r>
            <a:r>
              <a:rPr lang="en-US" sz="14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student:score</a:t>
            </a:r>
            <a:r>
              <a:rPr lang="en-US" sz="1400" dirty="0">
                <a:solidFill>
                  <a:schemeClr val="accent1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latin typeface="Lucida Console" panose="020B0609040504020204" pitchFamily="49" charset="0"/>
              </a:rPr>
              <a:t>for </a:t>
            </a:r>
            <a:r>
              <a:rPr lang="en-US" sz="1400" dirty="0">
                <a:solidFill>
                  <a:schemeClr val="accent1"/>
                </a:solidFill>
                <a:latin typeface="Lucida Console" panose="020B0609040504020204" pitchFamily="49" charset="0"/>
              </a:rPr>
              <a:t>(student, score) </a:t>
            </a:r>
            <a:r>
              <a:rPr lang="en-US" sz="1400" dirty="0">
                <a:latin typeface="Lucida Console" panose="020B0609040504020204" pitchFamily="49" charset="0"/>
              </a:rPr>
              <a:t>in </a:t>
            </a:r>
            <a:r>
              <a:rPr lang="en-US" sz="14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student_scores.items</a:t>
            </a:r>
            <a:r>
              <a:rPr lang="en-US" sz="1400" dirty="0">
                <a:solidFill>
                  <a:schemeClr val="accent1"/>
                </a:solidFill>
                <a:latin typeface="Lucida Console" panose="020B0609040504020204" pitchFamily="49" charset="0"/>
              </a:rPr>
              <a:t>() </a:t>
            </a:r>
            <a:r>
              <a:rPr lang="en-US" sz="1400" dirty="0">
                <a:latin typeface="Lucida Console" panose="020B0609040504020204" pitchFamily="49" charset="0"/>
              </a:rPr>
              <a:t>if </a:t>
            </a:r>
            <a:r>
              <a:rPr lang="en-US" sz="1400" dirty="0">
                <a:solidFill>
                  <a:schemeClr val="accent1"/>
                </a:solidFill>
                <a:latin typeface="Lucida Console" panose="020B0609040504020204" pitchFamily="49" charset="0"/>
              </a:rPr>
              <a:t>score &gt;= 50</a:t>
            </a:r>
            <a:r>
              <a:rPr lang="en-US" sz="1400" dirty="0">
                <a:latin typeface="Lucida Console" panose="020B0609040504020204" pitchFamily="49" charset="0"/>
              </a:rPr>
              <a:t>}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4CAB609-B95D-2C35-6031-90DE204F5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54" y="3255805"/>
            <a:ext cx="5340624" cy="101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4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D99B31-B4DE-1046-8E01-A8F840ECB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256705"/>
            <a:ext cx="10905066" cy="234458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1774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CC4C-49B4-FDAD-9366-4AAADFC2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458" y="2212258"/>
            <a:ext cx="9808067" cy="1113503"/>
          </a:xfrm>
        </p:spPr>
        <p:txBody>
          <a:bodyPr anchor="b">
            <a:normAutofit/>
          </a:bodyPr>
          <a:lstStyle/>
          <a:p>
            <a:pPr algn="ctr"/>
            <a:r>
              <a:rPr lang="en-US" sz="4000"/>
              <a:t>Dictionary Comprehension Challenges</a:t>
            </a:r>
          </a:p>
        </p:txBody>
      </p:sp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A45BE8D1-683C-8434-FC02-B45E86638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8389" y="1122553"/>
            <a:ext cx="995221" cy="9952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17D3-DDD9-01B4-EDBE-7B79E6B52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459" y="3532240"/>
            <a:ext cx="9804575" cy="2596847"/>
          </a:xfrm>
        </p:spPr>
        <p:txBody>
          <a:bodyPr anchor="t">
            <a:norm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en-US" sz="2000" dirty="0"/>
              <a:t>Take a sentence and use the </a:t>
            </a:r>
            <a:r>
              <a:rPr lang="en-US" sz="2000" dirty="0" err="1"/>
              <a:t>string.split</a:t>
            </a:r>
            <a:r>
              <a:rPr lang="en-US" sz="2000" dirty="0"/>
              <a:t>() method and dictionary comprehension to create a dictionary with each word as the keys and the words’ length as the values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sz="2000" dirty="0"/>
              <a:t>Take a dictionary of days and the Celsius temperature and create a dictionary with each day’s Fahrenheit temperature </a:t>
            </a:r>
          </a:p>
        </p:txBody>
      </p:sp>
    </p:spTree>
    <p:extLst>
      <p:ext uri="{BB962C8B-B14F-4D97-AF65-F5344CB8AC3E}">
        <p14:creationId xmlns:p14="http://schemas.microsoft.com/office/powerpoint/2010/main" val="1498592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C27B-F771-1CED-7995-D590631A5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Project: NATO Alphabet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BF9AD-4052-7F22-387F-CCF99508E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 dirty="0"/>
              <a:t>Sometimes, when someone is spelling something on the phone or when speaking to someone, they might say something like “Apple - A for alpha, P for papa, P for papa, L for lima, E for echo” </a:t>
            </a:r>
          </a:p>
          <a:p>
            <a:r>
              <a:rPr lang="en-US" sz="2200" dirty="0"/>
              <a:t>This is to make sure the person you’re speaking to knows what letters you’re referring to</a:t>
            </a:r>
          </a:p>
          <a:p>
            <a:r>
              <a:rPr lang="en-US" sz="2200" dirty="0"/>
              <a:t>But, sometimes, it can be hard to think of the correct word on the spot when spelling something, so let’s write a program that does it for us</a:t>
            </a:r>
          </a:p>
          <a:p>
            <a:r>
              <a:rPr lang="en-US" sz="2200" dirty="0"/>
              <a:t>We can use the official NATO alphabet for our project</a:t>
            </a:r>
          </a:p>
        </p:txBody>
      </p:sp>
      <p:pic>
        <p:nvPicPr>
          <p:cNvPr id="8194" name="Picture 2" descr="Phonetic Letters in the NATO Alphabet">
            <a:extLst>
              <a:ext uri="{FF2B5EF4-FFF2-40B4-BE49-F238E27FC236}">
                <a16:creationId xmlns:a16="http://schemas.microsoft.com/office/drawing/2014/main" id="{0BE0C70E-EC91-F317-469E-E8053C40F1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5" r="-2159"/>
          <a:stretch/>
        </p:blipFill>
        <p:spPr bwMode="auto">
          <a:xfrm>
            <a:off x="6845121" y="2093976"/>
            <a:ext cx="5647386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655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683C-F525-AA87-5028-EF64CA86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/>
              <a:t>Project: NATO Alphabet Translation -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C91A0-7595-96EA-BE16-9566D38F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First, we’re going to have to import and install pandas</a:t>
            </a:r>
          </a:p>
          <a:p>
            <a:r>
              <a:rPr lang="en-US" sz="2200" dirty="0"/>
              <a:t>To download pandas: Main Menu/Python &gt; Settings &gt; Project:50StateGame &gt; Python Interpreter &gt; +</a:t>
            </a:r>
          </a:p>
          <a:p>
            <a:pPr lvl="1"/>
            <a:r>
              <a:rPr lang="en-US" sz="2200" dirty="0"/>
              <a:t>Now, search ‘pandas’ in the search bar, click on the pandas module, and press ‘install package’ </a:t>
            </a:r>
          </a:p>
          <a:p>
            <a:r>
              <a:rPr lang="en-US" sz="2200" dirty="0"/>
              <a:t>Now let’s download the NATO alphabet CSV file from my </a:t>
            </a:r>
            <a:r>
              <a:rPr lang="en-US" sz="2200" dirty="0" err="1"/>
              <a:t>Github</a:t>
            </a:r>
            <a:r>
              <a:rPr lang="en-US" sz="2200" dirty="0"/>
              <a:t> repository and drag it into our project</a:t>
            </a:r>
          </a:p>
          <a:p>
            <a:r>
              <a:rPr lang="en-US" sz="2200" dirty="0">
                <a:hlinkClick r:id="rId2"/>
              </a:rPr>
              <a:t>https://github.com/Tavishi27/Tuesday-Python-Files</a:t>
            </a:r>
            <a:endParaRPr lang="en-US" sz="2200" dirty="0"/>
          </a:p>
          <a:p>
            <a:pPr lvl="1"/>
            <a:r>
              <a:rPr lang="en-US" sz="2200" dirty="0"/>
              <a:t>The file is in the 4-2 branch</a:t>
            </a:r>
          </a:p>
          <a:p>
            <a:r>
              <a:rPr lang="en-US" sz="2200" dirty="0"/>
              <a:t>Finally, import pandas in our main.py file</a:t>
            </a:r>
          </a:p>
        </p:txBody>
      </p:sp>
    </p:spTree>
    <p:extLst>
      <p:ext uri="{BB962C8B-B14F-4D97-AF65-F5344CB8AC3E}">
        <p14:creationId xmlns:p14="http://schemas.microsoft.com/office/powerpoint/2010/main" val="96762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1FAF-D8F8-3588-330F-863F274CA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118473"/>
            <a:ext cx="8924392" cy="10378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Step 10: Final Touches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17FAE-B6E5-9BE7-882A-922F7EE31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235" y="2624960"/>
            <a:ext cx="10377295" cy="3626068"/>
          </a:xfrm>
        </p:spPr>
        <p:txBody>
          <a:bodyPr>
            <a:normAutofit/>
          </a:bodyPr>
          <a:lstStyle/>
          <a:p>
            <a:r>
              <a:rPr lang="en-US" sz="2000" dirty="0"/>
              <a:t>This part’s optional but can really make our game feel more polished</a:t>
            </a:r>
          </a:p>
          <a:p>
            <a:r>
              <a:rPr lang="en-US" sz="2000" dirty="0"/>
              <a:t>We can:</a:t>
            </a:r>
          </a:p>
          <a:p>
            <a:pPr lvl="1"/>
            <a:r>
              <a:rPr lang="en-US" sz="2000" dirty="0"/>
              <a:t>Make the screen fit the image better:</a:t>
            </a:r>
          </a:p>
          <a:p>
            <a:pPr lvl="2"/>
            <a:r>
              <a:rPr lang="en-US" sz="1600" dirty="0" err="1">
                <a:latin typeface="Lucida Console" panose="020B0609040504020204" pitchFamily="49" charset="0"/>
              </a:rPr>
              <a:t>s.setup</a:t>
            </a:r>
            <a:r>
              <a:rPr lang="en-US" sz="1600" dirty="0">
                <a:latin typeface="Lucida Console" panose="020B0609040504020204" pitchFamily="49" charset="0"/>
              </a:rPr>
              <a:t>(width=750, height=500)</a:t>
            </a:r>
          </a:p>
          <a:p>
            <a:pPr lvl="2"/>
            <a:r>
              <a:rPr lang="en-US" dirty="0"/>
              <a:t>We might need to mess with the numbers to see what fits best</a:t>
            </a:r>
          </a:p>
          <a:p>
            <a:pPr lvl="1"/>
            <a:r>
              <a:rPr lang="en-US" sz="2000" dirty="0"/>
              <a:t>Only print the missed states if the player doesn’t get all 50 states</a:t>
            </a:r>
          </a:p>
          <a:p>
            <a:pPr marL="914400" lvl="2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if </a:t>
            </a:r>
            <a:r>
              <a:rPr lang="en-US" sz="1600" dirty="0" err="1">
                <a:latin typeface="Lucida Console" panose="020B0609040504020204" pitchFamily="49" charset="0"/>
              </a:rPr>
              <a:t>num_states_guessed</a:t>
            </a:r>
            <a:r>
              <a:rPr lang="en-US" sz="1600" dirty="0">
                <a:latin typeface="Lucida Console" panose="020B0609040504020204" pitchFamily="49" charset="0"/>
              </a:rPr>
              <a:t> &lt; 50:</a:t>
            </a:r>
          </a:p>
          <a:p>
            <a:pPr marL="914400" lvl="2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print("You missed: ")</a:t>
            </a:r>
          </a:p>
          <a:p>
            <a:pPr marL="914400" lvl="2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print(</a:t>
            </a:r>
            <a:r>
              <a:rPr lang="en-US" sz="1600" dirty="0" err="1">
                <a:latin typeface="Lucida Console" panose="020B0609040504020204" pitchFamily="49" charset="0"/>
              </a:rPr>
              <a:t>all_states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pPr lvl="1"/>
            <a:r>
              <a:rPr lang="en-US" sz="2000" dirty="0"/>
              <a:t>Print a special message depending on how many states a person guesses</a:t>
            </a:r>
          </a:p>
        </p:txBody>
      </p:sp>
    </p:spTree>
    <p:extLst>
      <p:ext uri="{BB962C8B-B14F-4D97-AF65-F5344CB8AC3E}">
        <p14:creationId xmlns:p14="http://schemas.microsoft.com/office/powerpoint/2010/main" val="3186947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DFFC-E217-A5A2-7D76-D5CAA389D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/>
              <a:t>Project: NATO Alphabet Translation – Reading the 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AE3C7-FB00-AF09-B798-5B8697382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First, let’s read the CSV in our main.py file</a:t>
            </a:r>
          </a:p>
          <a:p>
            <a:pPr marL="0" indent="0">
              <a:buNone/>
            </a:pPr>
            <a:r>
              <a:rPr lang="en-US" sz="2200" dirty="0">
                <a:latin typeface="Lucida Console" panose="020B0609040504020204" pitchFamily="49" charset="0"/>
              </a:rPr>
              <a:t>alphabet = </a:t>
            </a:r>
            <a:r>
              <a:rPr lang="en-US" sz="2200" dirty="0" err="1">
                <a:latin typeface="Lucida Console" panose="020B0609040504020204" pitchFamily="49" charset="0"/>
              </a:rPr>
              <a:t>pandas.read_csv</a:t>
            </a:r>
            <a:r>
              <a:rPr lang="en-US" sz="2200" dirty="0">
                <a:latin typeface="Lucida Console" panose="020B0609040504020204" pitchFamily="49" charset="0"/>
              </a:rPr>
              <a:t>(“nato_phonetic_alphabet.csv”)</a:t>
            </a:r>
          </a:p>
          <a:p>
            <a:r>
              <a:rPr lang="en-US" sz="2200" dirty="0"/>
              <a:t>Next, we’ll want to create a dictionary in this format:</a:t>
            </a:r>
          </a:p>
          <a:p>
            <a:pPr marL="0" indent="0">
              <a:buNone/>
            </a:pPr>
            <a:r>
              <a:rPr lang="en-US" sz="2200">
                <a:latin typeface="Lucida Console" panose="020B0609040504020204" pitchFamily="49" charset="0"/>
              </a:rPr>
              <a:t>{“A” : “Alpha”, “B” : “Bravo” …}</a:t>
            </a:r>
          </a:p>
          <a:p>
            <a:r>
              <a:rPr lang="en-US" sz="2200" dirty="0"/>
              <a:t>Right now, if we use .</a:t>
            </a:r>
            <a:r>
              <a:rPr lang="en-US" sz="2200" dirty="0" err="1"/>
              <a:t>to_dict</a:t>
            </a:r>
            <a:r>
              <a:rPr lang="en-US" sz="2200" dirty="0"/>
              <a:t>() on our </a:t>
            </a:r>
            <a:r>
              <a:rPr lang="en-US" sz="2200" dirty="0" err="1"/>
              <a:t>DataFrame</a:t>
            </a:r>
            <a:r>
              <a:rPr lang="en-US" sz="2200" dirty="0"/>
              <a:t>, we can see that our </a:t>
            </a:r>
            <a:r>
              <a:rPr lang="en-US" sz="2200" dirty="0" err="1"/>
              <a:t>DataFrame</a:t>
            </a:r>
            <a:r>
              <a:rPr lang="en-US" sz="2200" dirty="0"/>
              <a:t> is not in the correct format</a:t>
            </a:r>
          </a:p>
          <a:p>
            <a:r>
              <a:rPr lang="en-US" sz="2200" dirty="0"/>
              <a:t>To fix this, we can use dictionary comprehension on our </a:t>
            </a:r>
            <a:r>
              <a:rPr lang="en-US" sz="2200" dirty="0" err="1"/>
              <a:t>DataFrame</a:t>
            </a:r>
            <a:r>
              <a:rPr lang="en-US" sz="2200" dirty="0"/>
              <a:t> to create a new, useable dictionary</a:t>
            </a:r>
          </a:p>
        </p:txBody>
      </p:sp>
    </p:spTree>
    <p:extLst>
      <p:ext uri="{BB962C8B-B14F-4D97-AF65-F5344CB8AC3E}">
        <p14:creationId xmlns:p14="http://schemas.microsoft.com/office/powerpoint/2010/main" val="3895790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851E-C72B-A764-4562-5926B545C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3800"/>
              <a:t>Project: NATO Alphabet Translation – Creating a Dictionary</a:t>
            </a:r>
          </a:p>
        </p:txBody>
      </p:sp>
      <p:pic>
        <p:nvPicPr>
          <p:cNvPr id="5" name="Picture 4" descr="Abstract blurred public library with bookshelves">
            <a:extLst>
              <a:ext uri="{FF2B5EF4-FFF2-40B4-BE49-F238E27FC236}">
                <a16:creationId xmlns:a16="http://schemas.microsoft.com/office/drawing/2014/main" id="{D6A7BACB-4C53-2FA3-60AA-5C9932FEA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65" r="38504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DAB1-CEDB-44AA-3430-FD6F10792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404" y="2743200"/>
            <a:ext cx="7331596" cy="3483864"/>
          </a:xfrm>
        </p:spPr>
        <p:txBody>
          <a:bodyPr>
            <a:normAutofit/>
          </a:bodyPr>
          <a:lstStyle/>
          <a:p>
            <a:r>
              <a:rPr lang="en-US" sz="2200" dirty="0"/>
              <a:t>Using dictionary comprehension on a </a:t>
            </a:r>
            <a:r>
              <a:rPr lang="en-US" sz="2200" dirty="0" err="1"/>
              <a:t>DataFrame</a:t>
            </a:r>
            <a:r>
              <a:rPr lang="en-US" sz="2200" dirty="0"/>
              <a:t> uses this format:</a:t>
            </a:r>
          </a:p>
          <a:p>
            <a:pPr marL="0" indent="0">
              <a:buNone/>
            </a:pPr>
            <a:r>
              <a:rPr lang="en-US" sz="1800" dirty="0" err="1">
                <a:latin typeface="Lucida Console" panose="020B0609040504020204" pitchFamily="49" charset="0"/>
              </a:rPr>
              <a:t>dict</a:t>
            </a:r>
            <a:r>
              <a:rPr lang="en-US" sz="1800" dirty="0">
                <a:latin typeface="Lucida Console" panose="020B0609040504020204" pitchFamily="49" charset="0"/>
              </a:rPr>
              <a:t> = {</a:t>
            </a:r>
            <a:r>
              <a:rPr lang="en-US" sz="18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new_key:new_value</a:t>
            </a:r>
            <a:r>
              <a:rPr lang="en-US" sz="1800" dirty="0">
                <a:solidFill>
                  <a:schemeClr val="accent1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latin typeface="Lucida Console" panose="020B0609040504020204" pitchFamily="49" charset="0"/>
              </a:rPr>
              <a:t>for </a:t>
            </a:r>
            <a:r>
              <a:rPr lang="en-US" sz="1800" dirty="0">
                <a:solidFill>
                  <a:schemeClr val="accent1"/>
                </a:solidFill>
                <a:latin typeface="Lucida Console" panose="020B0609040504020204" pitchFamily="49" charset="0"/>
              </a:rPr>
              <a:t>(index, row) </a:t>
            </a:r>
            <a:r>
              <a:rPr lang="en-US" sz="1800" dirty="0">
                <a:latin typeface="Lucida Console" panose="020B0609040504020204" pitchFamily="49" charset="0"/>
              </a:rPr>
              <a:t>in </a:t>
            </a:r>
            <a:r>
              <a:rPr lang="en-US" sz="1800" dirty="0">
                <a:solidFill>
                  <a:schemeClr val="accent1"/>
                </a:solidFill>
                <a:latin typeface="Lucida Console" panose="020B0609040504020204" pitchFamily="49" charset="0"/>
              </a:rPr>
              <a:t>data_frame.iterrows()</a:t>
            </a:r>
            <a:r>
              <a:rPr lang="en-US" sz="18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2200" dirty="0"/>
              <a:t>So, to create our dictionary, we can write:</a:t>
            </a:r>
          </a:p>
          <a:p>
            <a:pPr marL="0" indent="0">
              <a:buNone/>
            </a:pPr>
            <a:r>
              <a:rPr lang="en-US" sz="1800" dirty="0" err="1">
                <a:latin typeface="Lucida Console" panose="020B0609040504020204" pitchFamily="49" charset="0"/>
              </a:rPr>
              <a:t>dict</a:t>
            </a:r>
            <a:r>
              <a:rPr lang="en-US" sz="1800" dirty="0">
                <a:latin typeface="Lucida Console" panose="020B0609040504020204" pitchFamily="49" charset="0"/>
              </a:rPr>
              <a:t> = {</a:t>
            </a:r>
            <a:r>
              <a:rPr lang="en-US" sz="1800" dirty="0">
                <a:solidFill>
                  <a:schemeClr val="accent1"/>
                </a:solidFill>
                <a:latin typeface="Lucida Console" panose="020B0609040504020204" pitchFamily="49" charset="0"/>
              </a:rPr>
              <a:t>row[“letter”]:row[“code”] </a:t>
            </a:r>
            <a:r>
              <a:rPr lang="en-US" sz="1800" dirty="0">
                <a:latin typeface="Lucida Console" panose="020B0609040504020204" pitchFamily="49" charset="0"/>
              </a:rPr>
              <a:t>for </a:t>
            </a:r>
            <a:r>
              <a:rPr lang="en-US" sz="1800" dirty="0">
                <a:solidFill>
                  <a:schemeClr val="accent1"/>
                </a:solidFill>
                <a:latin typeface="Lucida Console" panose="020B0609040504020204" pitchFamily="49" charset="0"/>
              </a:rPr>
              <a:t>(index, row) </a:t>
            </a:r>
            <a:r>
              <a:rPr lang="en-US" sz="1800" dirty="0">
                <a:latin typeface="Lucida Console" panose="020B0609040504020204" pitchFamily="49" charset="0"/>
              </a:rPr>
              <a:t>in </a:t>
            </a:r>
            <a:r>
              <a:rPr lang="en-US" sz="18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alphabet.iterrows</a:t>
            </a:r>
            <a:r>
              <a:rPr lang="en-US" sz="1800" dirty="0">
                <a:solidFill>
                  <a:schemeClr val="accent1"/>
                </a:solidFill>
                <a:latin typeface="Lucida Console" panose="020B0609040504020204" pitchFamily="49" charset="0"/>
              </a:rPr>
              <a:t>()</a:t>
            </a:r>
            <a:r>
              <a:rPr lang="en-US" sz="18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4554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AE24-6AA0-FBD0-9BB2-1F2EEA391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/>
              <a:t>Project: NATO Alphabet Translation – Get and Translate the User’s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F1CEF-8A84-2D0C-D5A6-DB9676391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Lucida Console" panose="020B0609040504020204" pitchFamily="49" charset="0"/>
              </a:rPr>
              <a:t>alphabet = </a:t>
            </a:r>
            <a:r>
              <a:rPr lang="en-US" sz="2200" dirty="0" err="1">
                <a:latin typeface="Lucida Console" panose="020B0609040504020204" pitchFamily="49" charset="0"/>
              </a:rPr>
              <a:t>pd.read_csv</a:t>
            </a:r>
            <a:r>
              <a:rPr lang="en-US" sz="2200" dirty="0">
                <a:latin typeface="Lucida Console" panose="020B0609040504020204" pitchFamily="49" charset="0"/>
              </a:rPr>
              <a:t>("nato_phonetic_alphabet.csv")</a:t>
            </a:r>
          </a:p>
          <a:p>
            <a:pPr marL="0" indent="0">
              <a:buNone/>
            </a:pPr>
            <a:r>
              <a:rPr lang="en-US" sz="2200" dirty="0" err="1">
                <a:latin typeface="Lucida Console" panose="020B0609040504020204" pitchFamily="49" charset="0"/>
              </a:rPr>
              <a:t>dict</a:t>
            </a:r>
            <a:r>
              <a:rPr lang="en-US" sz="2200" dirty="0">
                <a:latin typeface="Lucida Console" panose="020B0609040504020204" pitchFamily="49" charset="0"/>
              </a:rPr>
              <a:t> = {</a:t>
            </a:r>
            <a:r>
              <a:rPr lang="en-US" sz="2200" dirty="0">
                <a:solidFill>
                  <a:schemeClr val="accent1"/>
                </a:solidFill>
                <a:latin typeface="Lucida Console" panose="020B0609040504020204" pitchFamily="49" charset="0"/>
              </a:rPr>
              <a:t>row["letter"]:row["code"] </a:t>
            </a:r>
            <a:r>
              <a:rPr lang="en-US" sz="2200" dirty="0">
                <a:latin typeface="Lucida Console" panose="020B0609040504020204" pitchFamily="49" charset="0"/>
              </a:rPr>
              <a:t>for </a:t>
            </a:r>
            <a:r>
              <a:rPr lang="en-US" sz="2200" dirty="0">
                <a:solidFill>
                  <a:schemeClr val="accent1"/>
                </a:solidFill>
                <a:latin typeface="Lucida Console" panose="020B0609040504020204" pitchFamily="49" charset="0"/>
              </a:rPr>
              <a:t>(index, row) </a:t>
            </a:r>
            <a:r>
              <a:rPr lang="en-US" sz="2200" dirty="0">
                <a:latin typeface="Lucida Console" panose="020B0609040504020204" pitchFamily="49" charset="0"/>
              </a:rPr>
              <a:t>in </a:t>
            </a:r>
            <a:r>
              <a:rPr lang="en-US" sz="2200" dirty="0">
                <a:solidFill>
                  <a:schemeClr val="accent1"/>
                </a:solidFill>
                <a:latin typeface="Lucida Console" panose="020B0609040504020204" pitchFamily="49" charset="0"/>
              </a:rPr>
              <a:t>alphabet.iterrows()</a:t>
            </a:r>
            <a:r>
              <a:rPr lang="en-US" sz="22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Lucida Console" panose="020B0609040504020204" pitchFamily="49" charset="0"/>
              </a:rPr>
              <a:t>word = input("Enter a word: ").upper()</a:t>
            </a:r>
          </a:p>
          <a:p>
            <a:pPr marL="0" indent="0">
              <a:buNone/>
            </a:pPr>
            <a:r>
              <a:rPr lang="en-US" sz="2200" dirty="0" err="1">
                <a:latin typeface="Lucida Console" panose="020B0609040504020204" pitchFamily="49" charset="0"/>
              </a:rPr>
              <a:t>translated_word</a:t>
            </a:r>
            <a:r>
              <a:rPr lang="en-US" sz="2200" dirty="0">
                <a:latin typeface="Lucida Console" panose="020B0609040504020204" pitchFamily="49" charset="0"/>
              </a:rPr>
              <a:t> = [</a:t>
            </a:r>
            <a:r>
              <a:rPr lang="en-US" sz="2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dict</a:t>
            </a:r>
            <a:r>
              <a:rPr lang="en-US" sz="2200" dirty="0">
                <a:solidFill>
                  <a:schemeClr val="accent1"/>
                </a:solidFill>
                <a:latin typeface="Lucida Console" panose="020B0609040504020204" pitchFamily="49" charset="0"/>
              </a:rPr>
              <a:t>[letter] </a:t>
            </a:r>
            <a:r>
              <a:rPr lang="en-US" sz="2200" dirty="0">
                <a:latin typeface="Lucida Console" panose="020B0609040504020204" pitchFamily="49" charset="0"/>
              </a:rPr>
              <a:t>for </a:t>
            </a:r>
            <a:r>
              <a:rPr lang="en-US" sz="2200" dirty="0">
                <a:solidFill>
                  <a:schemeClr val="accent1"/>
                </a:solidFill>
                <a:latin typeface="Lucida Console" panose="020B0609040504020204" pitchFamily="49" charset="0"/>
              </a:rPr>
              <a:t>letter</a:t>
            </a:r>
            <a:r>
              <a:rPr lang="en-US" sz="2200" dirty="0">
                <a:latin typeface="Lucida Console" panose="020B0609040504020204" pitchFamily="49" charset="0"/>
              </a:rPr>
              <a:t> in </a:t>
            </a:r>
            <a:r>
              <a:rPr lang="en-US" sz="2200" dirty="0">
                <a:solidFill>
                  <a:schemeClr val="accent1"/>
                </a:solidFill>
                <a:latin typeface="Lucida Console" panose="020B0609040504020204" pitchFamily="49" charset="0"/>
              </a:rPr>
              <a:t>word</a:t>
            </a:r>
            <a:r>
              <a:rPr lang="en-US" sz="2200" dirty="0">
                <a:latin typeface="Lucida Console" panose="020B060904050402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200" dirty="0">
                <a:latin typeface="Lucida Console" panose="020B0609040504020204" pitchFamily="49" charset="0"/>
              </a:rPr>
              <a:t>print(</a:t>
            </a:r>
            <a:r>
              <a:rPr lang="en-US" sz="2200" dirty="0" err="1">
                <a:latin typeface="Lucida Console" panose="020B0609040504020204" pitchFamily="49" charset="0"/>
              </a:rPr>
              <a:t>translated_word</a:t>
            </a:r>
            <a:r>
              <a:rPr lang="en-US" sz="2200" dirty="0"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056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olourful boardgame">
            <a:extLst>
              <a:ext uri="{FF2B5EF4-FFF2-40B4-BE49-F238E27FC236}">
                <a16:creationId xmlns:a16="http://schemas.microsoft.com/office/drawing/2014/main" id="{6E07D450-1A45-B9A4-8ED1-C99018762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b="15414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531F65-31D3-4557-3B7F-7FFF36777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dirty="0">
                <a:solidFill>
                  <a:srgbClr val="FFFFFF"/>
                </a:solidFill>
              </a:rPr>
              <a:t>US State Guessing Game Finished!</a:t>
            </a:r>
          </a:p>
        </p:txBody>
      </p:sp>
    </p:spTree>
    <p:extLst>
      <p:ext uri="{BB962C8B-B14F-4D97-AF65-F5344CB8AC3E}">
        <p14:creationId xmlns:p14="http://schemas.microsoft.com/office/powerpoint/2010/main" val="46493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tique cash register keys">
            <a:extLst>
              <a:ext uri="{FF2B5EF4-FFF2-40B4-BE49-F238E27FC236}">
                <a16:creationId xmlns:a16="http://schemas.microsoft.com/office/drawing/2014/main" id="{69D68E6D-F339-F57D-BB34-392C2C35B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88" r="25451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89209E-5A84-BA5F-AA2F-98E885BE7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Intro to List 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E935D-AF08-DA76-8E5F-47A256E27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/>
              <a:t>Let’s say we have a list: numbers = [1, 2, 3]</a:t>
            </a:r>
          </a:p>
          <a:p>
            <a:r>
              <a:rPr lang="en-US" sz="2000" dirty="0"/>
              <a:t>Now, let’s say we want a new list, which is the same as the numbers list, but every number is increased by 1</a:t>
            </a:r>
          </a:p>
          <a:p>
            <a:r>
              <a:rPr lang="en-US" sz="2000" dirty="0"/>
              <a:t>To do this, we would write something like this:</a:t>
            </a:r>
          </a:p>
          <a:p>
            <a:pPr marL="0" indent="0"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new_numbers</a:t>
            </a:r>
            <a:r>
              <a:rPr lang="en-US" sz="2000" dirty="0">
                <a:latin typeface="Lucida Console" panose="020B0609040504020204" pitchFamily="49" charset="0"/>
              </a:rPr>
              <a:t> = []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for n in numbers: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latin typeface="Lucida Console" panose="020B0609040504020204" pitchFamily="49" charset="0"/>
              </a:rPr>
              <a:t>new_n</a:t>
            </a:r>
            <a:r>
              <a:rPr lang="en-US" sz="2000" dirty="0">
                <a:latin typeface="Lucida Console" panose="020B0609040504020204" pitchFamily="49" charset="0"/>
              </a:rPr>
              <a:t> = n + 1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latin typeface="Lucida Console" panose="020B0609040504020204" pitchFamily="49" charset="0"/>
              </a:rPr>
              <a:t>new_numbers.append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new_n</a:t>
            </a:r>
            <a:r>
              <a:rPr lang="en-US" sz="2000" dirty="0"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282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A5011-6894-44A9-D2B6-09277A1F4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951754"/>
            <a:ext cx="5741475" cy="3239300"/>
          </a:xfrm>
        </p:spPr>
        <p:txBody>
          <a:bodyPr anchor="ctr">
            <a:normAutofit/>
          </a:bodyPr>
          <a:lstStyle/>
          <a:p>
            <a:r>
              <a:rPr lang="en-US" sz="1700" dirty="0"/>
              <a:t>While this works, and we’ve used this method many times before, we can make this new list much easier using list comprehension</a:t>
            </a:r>
          </a:p>
          <a:p>
            <a:r>
              <a:rPr lang="en-US" sz="1700" dirty="0"/>
              <a:t>List comprehension looks like this:</a:t>
            </a:r>
          </a:p>
          <a:p>
            <a:pPr marL="0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new_list</a:t>
            </a:r>
            <a:r>
              <a:rPr lang="en-US" sz="1700" dirty="0">
                <a:latin typeface="Lucida Console" panose="020B0609040504020204" pitchFamily="49" charset="0"/>
              </a:rPr>
              <a:t> = [</a:t>
            </a:r>
            <a:r>
              <a:rPr lang="en-US" sz="17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new_item</a:t>
            </a:r>
            <a:r>
              <a:rPr lang="en-US" sz="1700" dirty="0">
                <a:solidFill>
                  <a:schemeClr val="accent1"/>
                </a:solidFill>
                <a:latin typeface="Lucida Console" panose="020B0609040504020204" pitchFamily="49" charset="0"/>
              </a:rPr>
              <a:t> </a:t>
            </a:r>
            <a:r>
              <a:rPr lang="en-US" sz="1700" dirty="0">
                <a:latin typeface="Lucida Console" panose="020B0609040504020204" pitchFamily="49" charset="0"/>
              </a:rPr>
              <a:t>for </a:t>
            </a:r>
            <a:r>
              <a:rPr lang="en-US" sz="1700" dirty="0">
                <a:solidFill>
                  <a:schemeClr val="accent1"/>
                </a:solidFill>
                <a:latin typeface="Lucida Console" panose="020B0609040504020204" pitchFamily="49" charset="0"/>
              </a:rPr>
              <a:t>item</a:t>
            </a:r>
            <a:r>
              <a:rPr lang="en-US" sz="1700" dirty="0">
                <a:latin typeface="Lucida Console" panose="020B0609040504020204" pitchFamily="49" charset="0"/>
              </a:rPr>
              <a:t> in </a:t>
            </a:r>
            <a:r>
              <a:rPr lang="en-US" sz="1700" dirty="0">
                <a:solidFill>
                  <a:schemeClr val="accent1"/>
                </a:solidFill>
                <a:latin typeface="Lucida Console" panose="020B0609040504020204" pitchFamily="49" charset="0"/>
              </a:rPr>
              <a:t>list</a:t>
            </a:r>
            <a:r>
              <a:rPr lang="en-US" sz="1700" dirty="0">
                <a:latin typeface="Lucida Console" panose="020B0609040504020204" pitchFamily="49" charset="0"/>
              </a:rPr>
              <a:t>]</a:t>
            </a:r>
          </a:p>
          <a:p>
            <a:r>
              <a:rPr lang="en-US" sz="1700" dirty="0"/>
              <a:t>To make our increased numbers list, we would write: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numbers = [1, 2, 3]</a:t>
            </a:r>
          </a:p>
          <a:p>
            <a:pPr marL="0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new_numbers</a:t>
            </a:r>
            <a:r>
              <a:rPr lang="en-US" sz="1700" dirty="0">
                <a:latin typeface="Lucida Console" panose="020B0609040504020204" pitchFamily="49" charset="0"/>
              </a:rPr>
              <a:t> = [</a:t>
            </a:r>
            <a:r>
              <a:rPr lang="en-US" sz="1700" dirty="0">
                <a:solidFill>
                  <a:schemeClr val="accent1"/>
                </a:solidFill>
                <a:latin typeface="Lucida Console" panose="020B0609040504020204" pitchFamily="49" charset="0"/>
              </a:rPr>
              <a:t>num + 1 </a:t>
            </a:r>
            <a:r>
              <a:rPr lang="en-US" sz="1700" dirty="0">
                <a:latin typeface="Lucida Console" panose="020B0609040504020204" pitchFamily="49" charset="0"/>
              </a:rPr>
              <a:t>for </a:t>
            </a:r>
            <a:r>
              <a:rPr lang="en-US" sz="1700" dirty="0">
                <a:solidFill>
                  <a:schemeClr val="accent1"/>
                </a:solidFill>
                <a:latin typeface="Lucida Console" panose="020B0609040504020204" pitchFamily="49" charset="0"/>
              </a:rPr>
              <a:t>num</a:t>
            </a:r>
            <a:r>
              <a:rPr lang="en-US" sz="1700" dirty="0">
                <a:latin typeface="Lucida Console" panose="020B0609040504020204" pitchFamily="49" charset="0"/>
              </a:rPr>
              <a:t> in </a:t>
            </a:r>
            <a:r>
              <a:rPr lang="en-US" sz="1700" dirty="0">
                <a:solidFill>
                  <a:schemeClr val="accent1"/>
                </a:solidFill>
                <a:latin typeface="Lucida Console" panose="020B0609040504020204" pitchFamily="49" charset="0"/>
              </a:rPr>
              <a:t>numbers</a:t>
            </a:r>
            <a:r>
              <a:rPr lang="en-US" sz="1700" dirty="0">
                <a:latin typeface="Lucida Console" panose="020B0609040504020204" pitchFamily="49" charset="0"/>
              </a:rPr>
              <a:t>]</a:t>
            </a:r>
          </a:p>
          <a:p>
            <a:r>
              <a:rPr lang="en-US" sz="1700" dirty="0"/>
              <a:t>This is much quicker than using the for-loop method</a:t>
            </a:r>
          </a:p>
        </p:txBody>
      </p:sp>
      <p:pic>
        <p:nvPicPr>
          <p:cNvPr id="2050" name="Picture 2" descr="Python list comprehension : Learn by Examples">
            <a:extLst>
              <a:ext uri="{FF2B5EF4-FFF2-40B4-BE49-F238E27FC236}">
                <a16:creationId xmlns:a16="http://schemas.microsoft.com/office/drawing/2014/main" id="{50C59BF8-C427-D74A-5201-41A57633E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53744" y="3842627"/>
            <a:ext cx="4090556" cy="145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94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3890-C8AF-4904-194D-F76FE3997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en-US" sz="4000"/>
              <a:t>List Comprehension with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687A7-C890-149F-A6A0-A9838205E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321476"/>
            <a:ext cx="5178206" cy="3850724"/>
          </a:xfrm>
        </p:spPr>
        <p:txBody>
          <a:bodyPr anchor="ctr">
            <a:normAutofit/>
          </a:bodyPr>
          <a:lstStyle/>
          <a:p>
            <a:r>
              <a:rPr lang="en-US" sz="1700" dirty="0"/>
              <a:t>We can also use list comprehension with strings instead of lists to look at individual letters</a:t>
            </a:r>
          </a:p>
          <a:p>
            <a:r>
              <a:rPr lang="en-US" sz="1700" dirty="0"/>
              <a:t>For example:</a:t>
            </a:r>
          </a:p>
          <a:p>
            <a:pPr marL="0" indent="0">
              <a:buNone/>
            </a:pPr>
            <a:r>
              <a:rPr lang="en-US" sz="1700" dirty="0"/>
              <a:t>word = “summer”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letters =  [</a:t>
            </a:r>
            <a:r>
              <a:rPr lang="en-US" sz="1700" dirty="0">
                <a:solidFill>
                  <a:schemeClr val="accent1"/>
                </a:solidFill>
                <a:latin typeface="Lucida Console" panose="020B0609040504020204" pitchFamily="49" charset="0"/>
              </a:rPr>
              <a:t>letter</a:t>
            </a:r>
            <a:r>
              <a:rPr lang="en-US" sz="1700" dirty="0">
                <a:latin typeface="Lucida Console" panose="020B0609040504020204" pitchFamily="49" charset="0"/>
              </a:rPr>
              <a:t> for </a:t>
            </a:r>
            <a:r>
              <a:rPr lang="en-US" sz="1700" dirty="0">
                <a:solidFill>
                  <a:schemeClr val="accent1"/>
                </a:solidFill>
                <a:latin typeface="Lucida Console" panose="020B0609040504020204" pitchFamily="49" charset="0"/>
              </a:rPr>
              <a:t>letter</a:t>
            </a:r>
            <a:r>
              <a:rPr lang="en-US" sz="1700" dirty="0">
                <a:latin typeface="Lucida Console" panose="020B0609040504020204" pitchFamily="49" charset="0"/>
              </a:rPr>
              <a:t> in </a:t>
            </a:r>
            <a:r>
              <a:rPr lang="en-US" sz="1700" dirty="0">
                <a:solidFill>
                  <a:schemeClr val="accent1"/>
                </a:solidFill>
                <a:latin typeface="Lucida Console" panose="020B0609040504020204" pitchFamily="49" charset="0"/>
              </a:rPr>
              <a:t>word</a:t>
            </a:r>
            <a:r>
              <a:rPr lang="en-US" sz="1700" dirty="0">
                <a:latin typeface="Lucida Console" panose="020B0609040504020204" pitchFamily="49" charset="0"/>
              </a:rPr>
              <a:t>]</a:t>
            </a:r>
          </a:p>
          <a:p>
            <a:r>
              <a:rPr lang="en-US" sz="1700" dirty="0"/>
              <a:t>This will create a list of letters that looks like this: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[‘s’, ‘u’, ‘m’, ‘m’, ‘e’, ‘r’]</a:t>
            </a:r>
          </a:p>
          <a:p>
            <a:r>
              <a:rPr lang="en-US" sz="1700" dirty="0"/>
              <a:t>Try writing some code that takes a word input by the user and prints all of the word’s letters capitalized</a:t>
            </a:r>
          </a:p>
        </p:txBody>
      </p:sp>
      <p:pic>
        <p:nvPicPr>
          <p:cNvPr id="3074" name="Picture 2" descr="String (computer science) - Wikipedia">
            <a:extLst>
              <a:ext uri="{FF2B5EF4-FFF2-40B4-BE49-F238E27FC236}">
                <a16:creationId xmlns:a16="http://schemas.microsoft.com/office/drawing/2014/main" id="{A775CC6F-459D-2032-CEF7-6CF7B66F6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3650" y="2846484"/>
            <a:ext cx="5178206" cy="275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778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9E2BB-E0F2-3135-0DAA-9A99232DA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en-US" sz="4000"/>
              <a:t>List Comprehension with 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37282-AC24-C2BF-0ED3-337AB42B1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257" y="2289945"/>
            <a:ext cx="8437377" cy="3850724"/>
          </a:xfrm>
        </p:spPr>
        <p:txBody>
          <a:bodyPr anchor="ctr">
            <a:normAutofit/>
          </a:bodyPr>
          <a:lstStyle/>
          <a:p>
            <a:r>
              <a:rPr lang="en-US" sz="1900" dirty="0"/>
              <a:t>There is also another form of list comprehension that looks like this:</a:t>
            </a:r>
          </a:p>
          <a:p>
            <a:pPr marL="0" indent="0">
              <a:buNone/>
            </a:pPr>
            <a:r>
              <a:rPr lang="en-US" sz="1900" dirty="0" err="1">
                <a:latin typeface="Lucida Console" panose="020B0609040504020204" pitchFamily="49" charset="0"/>
              </a:rPr>
              <a:t>new_list</a:t>
            </a:r>
            <a:r>
              <a:rPr lang="en-US" sz="1900" dirty="0">
                <a:latin typeface="Lucida Console" panose="020B0609040504020204" pitchFamily="49" charset="0"/>
              </a:rPr>
              <a:t> = [</a:t>
            </a:r>
            <a:r>
              <a:rPr lang="en-US" sz="19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new_item</a:t>
            </a:r>
            <a:r>
              <a:rPr lang="en-US" sz="1900" dirty="0">
                <a:solidFill>
                  <a:schemeClr val="accent1"/>
                </a:solidFill>
                <a:latin typeface="Lucida Console" panose="020B0609040504020204" pitchFamily="49" charset="0"/>
              </a:rPr>
              <a:t> </a:t>
            </a:r>
            <a:r>
              <a:rPr lang="en-US" sz="1900" dirty="0">
                <a:latin typeface="Lucida Console" panose="020B0609040504020204" pitchFamily="49" charset="0"/>
              </a:rPr>
              <a:t>for </a:t>
            </a:r>
            <a:r>
              <a:rPr lang="en-US" sz="1900" dirty="0">
                <a:solidFill>
                  <a:schemeClr val="accent1"/>
                </a:solidFill>
                <a:latin typeface="Lucida Console" panose="020B0609040504020204" pitchFamily="49" charset="0"/>
              </a:rPr>
              <a:t>item</a:t>
            </a:r>
            <a:r>
              <a:rPr lang="en-US" sz="1900" dirty="0">
                <a:latin typeface="Lucida Console" panose="020B0609040504020204" pitchFamily="49" charset="0"/>
              </a:rPr>
              <a:t> in </a:t>
            </a:r>
            <a:r>
              <a:rPr lang="en-US" sz="1900" dirty="0">
                <a:solidFill>
                  <a:schemeClr val="accent1"/>
                </a:solidFill>
                <a:latin typeface="Lucida Console" panose="020B0609040504020204" pitchFamily="49" charset="0"/>
              </a:rPr>
              <a:t>list</a:t>
            </a:r>
            <a:r>
              <a:rPr lang="en-US" sz="1900" dirty="0">
                <a:latin typeface="Lucida Console" panose="020B0609040504020204" pitchFamily="49" charset="0"/>
              </a:rPr>
              <a:t> if </a:t>
            </a:r>
            <a:r>
              <a:rPr lang="en-US" sz="1900" dirty="0">
                <a:solidFill>
                  <a:schemeClr val="accent1"/>
                </a:solidFill>
                <a:latin typeface="Lucida Console" panose="020B0609040504020204" pitchFamily="49" charset="0"/>
              </a:rPr>
              <a:t>test</a:t>
            </a:r>
            <a:r>
              <a:rPr lang="en-US" sz="1900" dirty="0">
                <a:latin typeface="Lucida Console" panose="020B0609040504020204" pitchFamily="49" charset="0"/>
              </a:rPr>
              <a:t>]</a:t>
            </a:r>
          </a:p>
          <a:p>
            <a:r>
              <a:rPr lang="en-US" sz="1900" dirty="0"/>
              <a:t>This only adds the new item to the new list if the test condition is true</a:t>
            </a:r>
          </a:p>
          <a:p>
            <a:r>
              <a:rPr lang="en-US" sz="1900" dirty="0"/>
              <a:t>For example, we could use this to make our new number list only contain even numbers:</a:t>
            </a:r>
          </a:p>
          <a:p>
            <a:pPr marL="0" indent="0">
              <a:buNone/>
            </a:pPr>
            <a:r>
              <a:rPr lang="en-US" sz="1900" dirty="0">
                <a:latin typeface="Lucida Console" panose="020B0609040504020204" pitchFamily="49" charset="0"/>
              </a:rPr>
              <a:t>numbers = [1, 2, 3, 4, 5]</a:t>
            </a:r>
          </a:p>
          <a:p>
            <a:pPr marL="0" indent="0">
              <a:buNone/>
            </a:pPr>
            <a:r>
              <a:rPr lang="en-US" sz="1900" dirty="0" err="1">
                <a:latin typeface="Lucida Console" panose="020B0609040504020204" pitchFamily="49" charset="0"/>
              </a:rPr>
              <a:t>even_numbers</a:t>
            </a:r>
            <a:r>
              <a:rPr lang="en-US" sz="1900" dirty="0">
                <a:latin typeface="Lucida Console" panose="020B0609040504020204" pitchFamily="49" charset="0"/>
              </a:rPr>
              <a:t> = [</a:t>
            </a:r>
            <a:r>
              <a:rPr lang="en-US" sz="1900" dirty="0">
                <a:solidFill>
                  <a:schemeClr val="accent1"/>
                </a:solidFill>
                <a:latin typeface="Lucida Console" panose="020B0609040504020204" pitchFamily="49" charset="0"/>
              </a:rPr>
              <a:t>num </a:t>
            </a:r>
            <a:r>
              <a:rPr lang="en-US" sz="1900" dirty="0">
                <a:latin typeface="Lucida Console" panose="020B0609040504020204" pitchFamily="49" charset="0"/>
              </a:rPr>
              <a:t>for </a:t>
            </a:r>
            <a:r>
              <a:rPr lang="en-US" sz="1900" dirty="0">
                <a:solidFill>
                  <a:schemeClr val="accent1"/>
                </a:solidFill>
                <a:latin typeface="Lucida Console" panose="020B0609040504020204" pitchFamily="49" charset="0"/>
              </a:rPr>
              <a:t>num</a:t>
            </a:r>
            <a:r>
              <a:rPr lang="en-US" sz="1900" dirty="0">
                <a:latin typeface="Lucida Console" panose="020B0609040504020204" pitchFamily="49" charset="0"/>
              </a:rPr>
              <a:t> in </a:t>
            </a:r>
            <a:r>
              <a:rPr lang="en-US" sz="1900" dirty="0">
                <a:solidFill>
                  <a:schemeClr val="accent1"/>
                </a:solidFill>
                <a:latin typeface="Lucida Console" panose="020B0609040504020204" pitchFamily="49" charset="0"/>
              </a:rPr>
              <a:t>numbers</a:t>
            </a:r>
            <a:r>
              <a:rPr lang="en-US" sz="1900" dirty="0">
                <a:latin typeface="Lucida Console" panose="020B0609040504020204" pitchFamily="49" charset="0"/>
              </a:rPr>
              <a:t> if </a:t>
            </a:r>
            <a:r>
              <a:rPr lang="en-US" sz="1900" dirty="0">
                <a:solidFill>
                  <a:schemeClr val="accent1"/>
                </a:solidFill>
                <a:latin typeface="Lucida Console" panose="020B0609040504020204" pitchFamily="49" charset="0"/>
              </a:rPr>
              <a:t>num % 2 == 0</a:t>
            </a:r>
            <a:r>
              <a:rPr lang="en-US" sz="1900" dirty="0">
                <a:latin typeface="Lucida Console" panose="020B0609040504020204" pitchFamily="49" charset="0"/>
              </a:rPr>
              <a:t>]</a:t>
            </a:r>
          </a:p>
        </p:txBody>
      </p:sp>
      <p:pic>
        <p:nvPicPr>
          <p:cNvPr id="4098" name="Picture 2" descr="Conditional (computer programming) - Wikipedia">
            <a:extLst>
              <a:ext uri="{FF2B5EF4-FFF2-40B4-BE49-F238E27FC236}">
                <a16:creationId xmlns:a16="http://schemas.microsoft.com/office/drawing/2014/main" id="{55A54786-2DAB-20B0-A1EE-7CC56CDD1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99634" y="2112979"/>
            <a:ext cx="3023936" cy="380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44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4C275-5F94-23B7-125D-0AE017F15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5219307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List Comprehension with range()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E3E3E-7391-586D-C2DB-34D520831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5571405" cy="3537410"/>
          </a:xfrm>
        </p:spPr>
        <p:txBody>
          <a:bodyPr anchor="t">
            <a:normAutofit/>
          </a:bodyPr>
          <a:lstStyle/>
          <a:p>
            <a:r>
              <a:rPr lang="en-US" sz="1700" dirty="0"/>
              <a:t>We can also do list comprehension with the range function</a:t>
            </a:r>
          </a:p>
          <a:p>
            <a:r>
              <a:rPr lang="en-US" sz="1700" dirty="0"/>
              <a:t>For example, we can create our original numbers list like this: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numbers = [</a:t>
            </a:r>
            <a:r>
              <a:rPr lang="en-US" sz="1700" dirty="0">
                <a:solidFill>
                  <a:schemeClr val="accent1"/>
                </a:solidFill>
                <a:latin typeface="Lucida Console" panose="020B0609040504020204" pitchFamily="49" charset="0"/>
              </a:rPr>
              <a:t>num</a:t>
            </a:r>
            <a:r>
              <a:rPr lang="en-US" sz="1700" dirty="0">
                <a:latin typeface="Lucida Console" panose="020B0609040504020204" pitchFamily="49" charset="0"/>
              </a:rPr>
              <a:t> for </a:t>
            </a:r>
            <a:r>
              <a:rPr lang="en-US" sz="1700" dirty="0">
                <a:solidFill>
                  <a:schemeClr val="accent1"/>
                </a:solidFill>
                <a:latin typeface="Lucida Console" panose="020B0609040504020204" pitchFamily="49" charset="0"/>
              </a:rPr>
              <a:t>num</a:t>
            </a:r>
            <a:r>
              <a:rPr lang="en-US" sz="1700" dirty="0">
                <a:latin typeface="Lucida Console" panose="020B0609040504020204" pitchFamily="49" charset="0"/>
              </a:rPr>
              <a:t> in </a:t>
            </a:r>
            <a:r>
              <a:rPr lang="en-US" sz="1700" dirty="0">
                <a:solidFill>
                  <a:schemeClr val="accent1"/>
                </a:solidFill>
                <a:latin typeface="Lucida Console" panose="020B0609040504020204" pitchFamily="49" charset="0"/>
              </a:rPr>
              <a:t>range(1, 20)</a:t>
            </a:r>
            <a:r>
              <a:rPr lang="en-US" sz="1700" dirty="0">
                <a:latin typeface="Lucida Console" panose="020B0609040504020204" pitchFamily="49" charset="0"/>
              </a:rPr>
              <a:t>]</a:t>
            </a:r>
          </a:p>
          <a:p>
            <a:r>
              <a:rPr lang="en-US" sz="1700" dirty="0"/>
              <a:t>This would create this list: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[1, 2, 3, 4, 5, 6, 7, 8, 8, 9, 10, 11, 12, 13, 14, 15, 16, 17, 18, 19]</a:t>
            </a:r>
          </a:p>
          <a:p>
            <a:r>
              <a:rPr lang="en-US" sz="1700" dirty="0"/>
              <a:t>Try creating a list of all even numbers between 1 and 30 using only one line of code through list comprehension</a:t>
            </a:r>
          </a:p>
        </p:txBody>
      </p:sp>
      <p:pic>
        <p:nvPicPr>
          <p:cNvPr id="5128" name="Picture 8" descr="Python range() function - w3resource">
            <a:extLst>
              <a:ext uri="{FF2B5EF4-FFF2-40B4-BE49-F238E27FC236}">
                <a16:creationId xmlns:a16="http://schemas.microsoft.com/office/drawing/2014/main" id="{509FDCA6-C728-DFB6-1EFA-BF4871B9E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08019" y="2458697"/>
            <a:ext cx="4273463" cy="194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61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12C27-3D0B-C0D0-A9C1-CA4699F8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List Comprehension Challenges</a:t>
            </a:r>
          </a:p>
        </p:txBody>
      </p:sp>
      <p:pic>
        <p:nvPicPr>
          <p:cNvPr id="6146" name="Picture 2" descr="Organize your Life with Lists - Showit Blog">
            <a:extLst>
              <a:ext uri="{FF2B5EF4-FFF2-40B4-BE49-F238E27FC236}">
                <a16:creationId xmlns:a16="http://schemas.microsoft.com/office/drawing/2014/main" id="{207B3C08-448E-34EC-E9D6-A704A0A361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0" r="15669"/>
          <a:stretch/>
        </p:blipFill>
        <p:spPr bwMode="auto">
          <a:xfrm>
            <a:off x="20" y="10"/>
            <a:ext cx="6095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9CFF-4E44-F1B7-4A39-6E19CDAFD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r>
              <a:rPr lang="en-US" sz="1900" dirty="0"/>
              <a:t>Let’s do some challenges to practice list comprehension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dirty="0"/>
              <a:t>Take a list of numbers and create a list of the numbers squared (multiplied by themselves)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dirty="0"/>
              <a:t>Get a string of numbers from user input and print a list of only the even numbers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dirty="0"/>
              <a:t>Create two text files of numbers and print a list of the numbers that are in both files</a:t>
            </a:r>
          </a:p>
        </p:txBody>
      </p:sp>
    </p:spTree>
    <p:extLst>
      <p:ext uri="{BB962C8B-B14F-4D97-AF65-F5344CB8AC3E}">
        <p14:creationId xmlns:p14="http://schemas.microsoft.com/office/powerpoint/2010/main" val="407162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1583</Words>
  <Application>Microsoft Office PowerPoint</Application>
  <PresentationFormat>Widescreen</PresentationFormat>
  <Paragraphs>121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Lucida Console</vt:lpstr>
      <vt:lpstr>Office Theme</vt:lpstr>
      <vt:lpstr>Python! Day 20</vt:lpstr>
      <vt:lpstr>Step 10: Final Touches</vt:lpstr>
      <vt:lpstr>US State Guessing Game Finished!</vt:lpstr>
      <vt:lpstr>Intro to List Comprehension</vt:lpstr>
      <vt:lpstr>PowerPoint Presentation</vt:lpstr>
      <vt:lpstr>List Comprehension with Strings</vt:lpstr>
      <vt:lpstr>List Comprehension with Conditionals</vt:lpstr>
      <vt:lpstr>List Comprehension with range()</vt:lpstr>
      <vt:lpstr>List Comprehension Challenges</vt:lpstr>
      <vt:lpstr>Challenge 1 and Challenge 2 Answers</vt:lpstr>
      <vt:lpstr>Challenge 3 Setup</vt:lpstr>
      <vt:lpstr>PowerPoint Presentation</vt:lpstr>
      <vt:lpstr>Dictionary Comprehension</vt:lpstr>
      <vt:lpstr>Dictionary Comprehension Example</vt:lpstr>
      <vt:lpstr>Dictionary Comprehension Example </vt:lpstr>
      <vt:lpstr>PowerPoint Presentation</vt:lpstr>
      <vt:lpstr>Dictionary Comprehension Challenges</vt:lpstr>
      <vt:lpstr>Project: NATO Alphabet Translation</vt:lpstr>
      <vt:lpstr>Project: NATO Alphabet Translation - Setup</vt:lpstr>
      <vt:lpstr>Project: NATO Alphabet Translation – Reading the CSV</vt:lpstr>
      <vt:lpstr>Project: NATO Alphabet Translation – Creating a Dictionary</vt:lpstr>
      <vt:lpstr>Project: NATO Alphabet Translation – Get and Translate the User’s Word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Python! Day 20</dc:title>
  <dc:creator>Tavishi Bhatia</dc:creator>
  <cp:lastModifiedBy>Tavishi Bhatia</cp:lastModifiedBy>
  <cp:revision>1</cp:revision>
  <dcterms:created xsi:type="dcterms:W3CDTF">2024-05-08T01:18:25Z</dcterms:created>
  <dcterms:modified xsi:type="dcterms:W3CDTF">2024-05-08T01:19:08Z</dcterms:modified>
</cp:coreProperties>
</file>