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9" r:id="rId2"/>
    <p:sldId id="610" r:id="rId3"/>
    <p:sldId id="611" r:id="rId4"/>
    <p:sldId id="612" r:id="rId5"/>
    <p:sldId id="613" r:id="rId6"/>
    <p:sldId id="614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27" r:id="rId20"/>
    <p:sldId id="628" r:id="rId21"/>
    <p:sldId id="62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0:25:4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24575,'-2'181'0,"4"181"0,2-329 0,1-1 0,1 1 0,2-1 0,19 50 0,-11-36 0,9 49 0,13 161 0,-16-170 0,-15-63 0,-1 1 0,-1 0 0,0 1 0,0 38 0,-6 428 0,11-368 0,-1-3 0,-9-109 0,0 37 0,2-1 0,12 76 0,1-40 0,-4 0 0,1 152 0,-24 105 0,9-246 0,4-1 0,4 1 0,19 109 0,-18-180-227,1 0-1,0 0 1,2 0-1,0-1 1,20 33-1,-19-39-6598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0:25:4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24575,'4'95'0,"5"0"0,27 118 0,-6-39 0,5 186 0,-23-3 0,-11-316 0,16 221 0,0 7 0,-17-266 0,-1 531 0,-19-333 0,5-70 0,12-109 0,-10 36 0,-2 9 0,-2 38 0,7-56 0,-5 98 0,16 446-1365,-1-566-5461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0:25:50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24575,'230'1'0,"238"-3"0,-419-2 0,0-2 0,65-18 0,58-8 0,-62 27 0,0 4 0,128 16 0,-49-9 0,33 3 0,-106-1-2764,126-7-1,-108-3 1510,141 2 7179,0 0-3790,0 0-4268,0 0-4749,-217 0 5874,115 0 1669,231-14 7145,-173 10-7458,-158 6-367,0-3 0,136-21 0,-159 11-1337,2 2 1,-1 3-1,0 2 0,78 3 0,-121 1 1357,238 15 0,-173-14 0,100-11 0,-121 5 108,23 2 5203,-58 2-12137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0:25:53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24575,'573'18'0,"417"70"0,-985-87 0,52 4 0,267 17 0,-249-23-2261,-1-3 0,106-21-1,-26 5 5239,-95 15-1073,63-15-1,-76 10-2634,1 3-1,68-2 0,96 10-2873,-79 1 2621,-93-4 3014,0-1 0,54-13 0,-50 8-1336,-25 6-694,0 0 0,-1 1 0,1 1 0,35 4 0,70 20 0,-8-1 0,239 41 0,-282-48 0,0-4 0,122 6 0,7-1 0,-132-8 0,70-1 0,-90-8 0,-1-1 0,83-15 0,24-5 0,-92 13 0,-36 4 0,40-1 0,1178 6-1365,-1224-1-5461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9645-4D18-8F9E-2A23-CAF1AC4E3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E7643-9986-6389-874E-DBFBB429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F2DC2-0DFF-0E5C-9F56-E3D5C324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6EE0-57D4-4609-86CA-D997E687BFB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AAEC-FF47-41AD-037B-F9445029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A4803-5DCB-D067-A389-E831E5AB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1B20-4A3E-4509-8515-A6E6CD9E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227C-D865-761E-A6EB-1621327B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73070-62FB-9073-7B15-502E1A6A9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A32F-979A-45BF-91D6-663BB5AE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6EE0-57D4-4609-86CA-D997E687BFB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F6648-2C32-2F56-27AA-40FFA3A5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C3B9-88AA-7B0E-06BA-6651C041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1B20-4A3E-4509-8515-A6E6CD9E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3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66880-6EAE-3EAB-9AB6-C75AC5082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E358A-4580-7080-C2BC-6B92BA882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779D-338C-3E19-F170-F3D47EB6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6EE0-57D4-4609-86CA-D997E687BFB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81A57-A59F-A5BC-37C9-57BE852B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C51D5-5DA5-E138-F417-40855437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1B20-4A3E-4509-8515-A6E6CD9E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7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8D8B-50ED-AB69-06A3-23750250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B1517-DCFE-6E00-2221-19091AA8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13A4-60E8-8667-D2C8-E9C46BE9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6EE0-57D4-4609-86CA-D997E687BFB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25C96-C14F-5ADB-2215-79DCF8C4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B1AD-FAD6-C426-6519-AE577557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1B20-4A3E-4509-8515-A6E6CD9E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8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8D9B-B294-69C1-EFDD-2E0AC6F1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4C45-4801-4970-7441-21DFC457C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7130-10CE-6B05-6AEE-A8161F7A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6EE0-57D4-4609-86CA-D997E687BFB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5D523-2EDC-8A8B-F5B5-9E6F9856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A00A-F909-9AE8-7A11-CECFB3A6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1B20-4A3E-4509-8515-A6E6CD9E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1545-E294-F13F-DD35-A3E2865D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2635-5062-F2CB-6EED-671B0ED82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C15CB-8D7B-2D31-9ADB-8BB990049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55A9-C332-24AE-9B34-27F78DB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6EE0-57D4-4609-86CA-D997E687BFB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6F145-DED1-94EF-484B-8A770858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080A9-0568-00A3-0DE1-788D6A57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1B20-4A3E-4509-8515-A6E6CD9E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5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DFEF-5DEB-AD12-6F18-D3F73758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62599-1649-6312-AC14-972A559B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E52F3-F2A1-FE10-DDF1-3AF88E843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3668D-1357-7B30-FE9C-B5B231980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638AA-2CC2-4E3B-D143-213E15FDD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8CDBE-9510-2E49-5B6D-BA8485D7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6EE0-57D4-4609-86CA-D997E687BFB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AF4C3-544C-4F8C-63DE-B52A8746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42AF2-DD44-1150-C11E-4BFE3BAF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1B20-4A3E-4509-8515-A6E6CD9E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47A7-F84C-EB3C-9342-9B2F8C90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8CC2D-21EF-CFE7-1613-642D04EE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6EE0-57D4-4609-86CA-D997E687BFB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0CF52-C3E6-3C0D-7959-8DEE5476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8823C-C70D-26CF-E7DD-0E50CFF0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1B20-4A3E-4509-8515-A6E6CD9E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B9C75-5CC8-1C81-B0CF-D0C7A948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6EE0-57D4-4609-86CA-D997E687BFB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8C1F6-E05D-E91E-2852-DF366825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E0C32-6116-47FE-5592-01333E57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1B20-4A3E-4509-8515-A6E6CD9E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2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F224-C98C-E804-2DDB-39C8C674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3A7C-65A7-C7C6-ED81-F4D87266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D6E08-D0BE-0F1E-7FF9-AAA715811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DE583-C824-E748-BED1-C171867D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6EE0-57D4-4609-86CA-D997E687BFB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03B64-98E1-DA54-9DE7-F8FA2CFC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B2B27-FB3F-9136-7CA1-EA87646F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1B20-4A3E-4509-8515-A6E6CD9E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8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4CC0-F5E7-2E10-0DF9-C71B44E1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EBF01-20EA-C38A-3CB0-1C74119E1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E8E43-2C8C-DF9A-AB85-19B8F8AE0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A5F1B-EBC5-220F-79B9-919A5DE1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6EE0-57D4-4609-86CA-D997E687BFB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6659D-2D59-9144-3650-CB4BBBD9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D591A-2722-D784-AF97-E521B0CB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1B20-4A3E-4509-8515-A6E6CD9E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CE3AB-A8EB-E478-EAE3-7EF0D80C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B6EE-9746-072D-F1A3-B875B199B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E49EB-02A1-76AA-B511-7D6F82DDE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D26EE0-57D4-4609-86CA-D997E687BFB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204E6-5152-D31A-F0E1-3553CAFD4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ADC6A-CCA7-AA61-79AE-5B190E8A6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1D1B20-4A3E-4509-8515-A6E6CD9E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3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8.png"/><Relationship Id="rId5" Type="http://schemas.openxmlformats.org/officeDocument/2006/relationships/customXml" Target="../ink/ink2.xml"/><Relationship Id="rId10" Type="http://schemas.openxmlformats.org/officeDocument/2006/relationships/image" Target="../media/image340.png"/><Relationship Id="rId4" Type="http://schemas.openxmlformats.org/officeDocument/2006/relationships/image" Target="../media/image337.png"/><Relationship Id="rId9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akeandlindsay/5639214967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609B-41A6-2CF4-B02A-8AC1A693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Python! Day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9D0D-9E8C-4CE3-6CC0-A7695246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US" sz="2000"/>
              <a:t>Intro to GUI</a:t>
            </a:r>
          </a:p>
          <a:p>
            <a:r>
              <a:rPr lang="en-US" sz="2000"/>
              <a:t>How to make more flexible functions</a:t>
            </a:r>
          </a:p>
        </p:txBody>
      </p:sp>
      <p:pic>
        <p:nvPicPr>
          <p:cNvPr id="2050" name="Picture 2" descr="Definition of GUI | PCMag">
            <a:extLst>
              <a:ext uri="{FF2B5EF4-FFF2-40B4-BE49-F238E27FC236}">
                <a16:creationId xmlns:a16="http://schemas.microsoft.com/office/drawing/2014/main" id="{1E6D72EA-52B2-072E-4290-5F1FE768A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833848"/>
            <a:ext cx="4737650" cy="521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6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1A83-DAE0-D8BF-FEA0-8EBAAD4C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 dirty="0"/>
              <a:t>Functions with Unlimited Keyword Inputs</a:t>
            </a:r>
          </a:p>
        </p:txBody>
      </p:sp>
      <p:pic>
        <p:nvPicPr>
          <p:cNvPr id="8194" name="Picture 2" descr="Certified Pre-Owned Honda Odyssey for Sale in Duluth, GA">
            <a:extLst>
              <a:ext uri="{FF2B5EF4-FFF2-40B4-BE49-F238E27FC236}">
                <a16:creationId xmlns:a16="http://schemas.microsoft.com/office/drawing/2014/main" id="{5D377CBC-96CD-5FD5-932B-1F20392CC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3" b="-2"/>
          <a:stretch/>
        </p:blipFill>
        <p:spPr bwMode="auto"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038D-9F0D-F24D-3131-EF8320B8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81" y="1046303"/>
            <a:ext cx="6118635" cy="5445076"/>
          </a:xfrm>
        </p:spPr>
        <p:txBody>
          <a:bodyPr anchor="t">
            <a:normAutofit/>
          </a:bodyPr>
          <a:lstStyle/>
          <a:p>
            <a:r>
              <a:rPr lang="en-US" sz="2000" dirty="0"/>
              <a:t>We can also create a function with unlimited keyword inputs (parameters that are referred to a name like height or size) like this: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def car(**</a:t>
            </a:r>
            <a:r>
              <a:rPr lang="en-US" sz="1600" dirty="0" err="1">
                <a:latin typeface="Lucida Console" panose="020B0609040504020204" pitchFamily="49" charset="0"/>
              </a:rPr>
              <a:t>kwargs</a:t>
            </a:r>
            <a:r>
              <a:rPr lang="en-US" sz="1600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	print(</a:t>
            </a:r>
            <a:r>
              <a:rPr lang="en-US" sz="1600" dirty="0" err="1">
                <a:latin typeface="Lucida Console" panose="020B0609040504020204" pitchFamily="49" charset="0"/>
              </a:rPr>
              <a:t>kwargs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car(make=“Honda”, model=“</a:t>
            </a:r>
            <a:r>
              <a:rPr lang="en-US" sz="1600" dirty="0" err="1">
                <a:latin typeface="Lucida Console" panose="020B0609040504020204" pitchFamily="49" charset="0"/>
              </a:rPr>
              <a:t>Oddessy</a:t>
            </a:r>
            <a:r>
              <a:rPr lang="en-US" sz="1600" dirty="0">
                <a:latin typeface="Lucida Console" panose="020B0609040504020204" pitchFamily="49" charset="0"/>
              </a:rPr>
              <a:t>”, color=“red”)</a:t>
            </a:r>
          </a:p>
          <a:p>
            <a:r>
              <a:rPr lang="en-US" sz="2000" dirty="0"/>
              <a:t>In this case, </a:t>
            </a:r>
            <a:r>
              <a:rPr lang="en-US" sz="2000" dirty="0" err="1"/>
              <a:t>kwargs</a:t>
            </a:r>
            <a:r>
              <a:rPr lang="en-US" sz="2000" dirty="0"/>
              <a:t> is a dictionary containing the user’s input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520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y cars lined up in a row on floor">
            <a:extLst>
              <a:ext uri="{FF2B5EF4-FFF2-40B4-BE49-F238E27FC236}">
                <a16:creationId xmlns:a16="http://schemas.microsoft.com/office/drawing/2014/main" id="{06ADA13F-8AAC-AF72-D5D0-4BAF8D78C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36" r="18854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A719-D54E-D077-F7EC-7D655A097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848" y="852898"/>
            <a:ext cx="7010398" cy="5152204"/>
          </a:xfrm>
        </p:spPr>
        <p:txBody>
          <a:bodyPr>
            <a:normAutofit/>
          </a:bodyPr>
          <a:lstStyle/>
          <a:p>
            <a:r>
              <a:rPr lang="en-US" sz="2400" dirty="0"/>
              <a:t>We can use </a:t>
            </a:r>
            <a:r>
              <a:rPr lang="en-US" sz="2400" dirty="0" err="1"/>
              <a:t>kwargs</a:t>
            </a:r>
            <a:r>
              <a:rPr lang="en-US" sz="2400" dirty="0"/>
              <a:t> input like this: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def car(**</a:t>
            </a:r>
            <a:r>
              <a:rPr lang="en-US" sz="1800" dirty="0" err="1">
                <a:latin typeface="Lucida Console" panose="020B0609040504020204" pitchFamily="49" charset="0"/>
              </a:rPr>
              <a:t>kwargs</a:t>
            </a:r>
            <a:r>
              <a:rPr lang="en-US" sz="1800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print(“Make: “,  </a:t>
            </a:r>
            <a:r>
              <a:rPr lang="en-US" sz="1800" dirty="0" err="1">
                <a:latin typeface="Lucida Console" panose="020B0609040504020204" pitchFamily="49" charset="0"/>
              </a:rPr>
              <a:t>kwargs.get</a:t>
            </a:r>
            <a:r>
              <a:rPr lang="en-US" sz="1800" dirty="0">
                <a:latin typeface="Lucida Console" panose="020B0609040504020204" pitchFamily="49" charset="0"/>
              </a:rPr>
              <a:t>(“make”))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print(“Model: “,  </a:t>
            </a:r>
            <a:r>
              <a:rPr lang="en-US" sz="1800" dirty="0" err="1">
                <a:latin typeface="Lucida Console" panose="020B0609040504020204" pitchFamily="49" charset="0"/>
              </a:rPr>
              <a:t>kwargs.get</a:t>
            </a:r>
            <a:r>
              <a:rPr lang="en-US" sz="1800" dirty="0">
                <a:latin typeface="Lucida Console" panose="020B0609040504020204" pitchFamily="49" charset="0"/>
              </a:rPr>
              <a:t>(“model”))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print(“Color: “,  </a:t>
            </a:r>
            <a:r>
              <a:rPr lang="en-US" sz="1800" dirty="0" err="1">
                <a:latin typeface="Lucida Console" panose="020B0609040504020204" pitchFamily="49" charset="0"/>
              </a:rPr>
              <a:t>kwargs.get</a:t>
            </a:r>
            <a:r>
              <a:rPr lang="en-US" sz="1800" dirty="0">
                <a:latin typeface="Lucida Console" panose="020B0609040504020204" pitchFamily="49" charset="0"/>
              </a:rPr>
              <a:t>(“color”))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car(make=“Honda”, model=“</a:t>
            </a:r>
            <a:r>
              <a:rPr lang="en-US" sz="1800" dirty="0" err="1">
                <a:latin typeface="Lucida Console" panose="020B0609040504020204" pitchFamily="49" charset="0"/>
              </a:rPr>
              <a:t>Oddessy</a:t>
            </a:r>
            <a:r>
              <a:rPr lang="en-US" sz="1800" dirty="0">
                <a:latin typeface="Lucida Console" panose="020B0609040504020204" pitchFamily="49" charset="0"/>
              </a:rPr>
              <a:t>”, color=“red”)</a:t>
            </a:r>
          </a:p>
          <a:p>
            <a:r>
              <a:rPr lang="en-US" sz="2400" dirty="0"/>
              <a:t>We use the get() function here so that is the user doesn’t add a color input. For example, the color will equal None instead of causing an error</a:t>
            </a:r>
          </a:p>
          <a:p>
            <a:r>
              <a:rPr lang="en-US" sz="2400" dirty="0"/>
              <a:t>This is what </a:t>
            </a:r>
            <a:r>
              <a:rPr lang="en-US" sz="2400" dirty="0" err="1"/>
              <a:t>tkinter</a:t>
            </a:r>
            <a:r>
              <a:rPr lang="en-US" sz="2400" dirty="0"/>
              <a:t> uses for all of its inputs</a:t>
            </a: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24688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7045-3365-AEF6-F4EF-E234D211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Creating a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9712-F416-E103-9077-DBC9F2E34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5200704" cy="3917773"/>
          </a:xfrm>
        </p:spPr>
        <p:txBody>
          <a:bodyPr>
            <a:normAutofit/>
          </a:bodyPr>
          <a:lstStyle/>
          <a:p>
            <a:r>
              <a:rPr lang="en-US" sz="2000" dirty="0"/>
              <a:t>Now, let’s get rid of all of this function stuff and go back to our </a:t>
            </a:r>
            <a:r>
              <a:rPr lang="en-US" sz="2000" dirty="0" err="1"/>
              <a:t>tkinter</a:t>
            </a:r>
            <a:r>
              <a:rPr lang="en-US" sz="2000" dirty="0"/>
              <a:t> code</a:t>
            </a:r>
          </a:p>
          <a:p>
            <a:r>
              <a:rPr lang="en-US" sz="2000" dirty="0"/>
              <a:t>Let’s create a button using </a:t>
            </a:r>
            <a:r>
              <a:rPr lang="en-US" sz="2000" dirty="0" err="1"/>
              <a:t>tkinter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button = </a:t>
            </a:r>
            <a:r>
              <a:rPr lang="en-US" sz="1600" dirty="0" err="1">
                <a:latin typeface="Lucida Console" panose="020B0609040504020204" pitchFamily="49" charset="0"/>
              </a:rPr>
              <a:t>tkinter.Button</a:t>
            </a:r>
            <a:r>
              <a:rPr lang="en-US" sz="1600" dirty="0">
                <a:latin typeface="Lucida Console" panose="020B0609040504020204" pitchFamily="49" charset="0"/>
              </a:rPr>
              <a:t>(text=“Click Me”)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button.pack</a:t>
            </a:r>
            <a:r>
              <a:rPr lang="en-US" sz="16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2000" dirty="0"/>
              <a:t>Right now, if we run our program and click the button, nothing happens, so let’s fix that</a:t>
            </a:r>
          </a:p>
        </p:txBody>
      </p:sp>
      <p:pic>
        <p:nvPicPr>
          <p:cNvPr id="9218" name="Picture 2" descr="Python Tkinter Button Widget - CodersLegacy">
            <a:extLst>
              <a:ext uri="{FF2B5EF4-FFF2-40B4-BE49-F238E27FC236}">
                <a16:creationId xmlns:a16="http://schemas.microsoft.com/office/drawing/2014/main" id="{5F8AD8C0-63B5-459A-59A5-D4F83B264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6809" y="2184914"/>
            <a:ext cx="4113621" cy="37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9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7219-3443-C5BE-3B7D-ACAE3DB3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Making the Button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F01C-0498-C2CC-22C1-511B6527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2431767"/>
            <a:ext cx="9096977" cy="368515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make the button work, first, we must create a function that will run whenever the button is clicked: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button_clicked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label.config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(text=“Button was clicked”)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Now, let’s give this function to the button as an input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button =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tkinter.Button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(text=“Click Me”, command=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button_clicked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button.pack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5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E830-9A56-7C7A-44EA-6939836D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Creating a Text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0FC8-2D96-955E-E7BD-10DF254F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Next, let’s create a text entry box like this: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entry = </a:t>
            </a:r>
            <a:r>
              <a:rPr lang="en-US" sz="1800" dirty="0" err="1">
                <a:latin typeface="Lucida Console" panose="020B0609040504020204" pitchFamily="49" charset="0"/>
              </a:rPr>
              <a:t>tkinter.Entry</a:t>
            </a:r>
            <a:r>
              <a:rPr lang="en-US" sz="18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entry.pack</a:t>
            </a:r>
            <a:r>
              <a:rPr lang="en-US" sz="18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2000" dirty="0"/>
              <a:t>We can change the entry’s size like this: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entry = </a:t>
            </a:r>
            <a:r>
              <a:rPr lang="en-US" sz="1800" dirty="0" err="1">
                <a:latin typeface="Lucida Console" panose="020B0609040504020204" pitchFamily="49" charset="0"/>
              </a:rPr>
              <a:t>tkinter.Entry</a:t>
            </a:r>
            <a:r>
              <a:rPr lang="en-US" sz="1800" dirty="0">
                <a:latin typeface="Lucida Console" panose="020B0609040504020204" pitchFamily="49" charset="0"/>
              </a:rPr>
              <a:t>(width=10)</a:t>
            </a:r>
          </a:p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entry.pack</a:t>
            </a:r>
            <a:r>
              <a:rPr lang="en-US" sz="18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42" name="Picture 2" descr="Python Tkinter Entry - Javatpoint">
            <a:extLst>
              <a:ext uri="{FF2B5EF4-FFF2-40B4-BE49-F238E27FC236}">
                <a16:creationId xmlns:a16="http://schemas.microsoft.com/office/drawing/2014/main" id="{8259C11B-97C2-45A1-DFEC-72EC8DD8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341630"/>
            <a:ext cx="4788505" cy="344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17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B40A-E27A-7B5F-9A3D-4DE6FCF3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Using a Text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35AE-2A11-1645-29CF-1C884F34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46" y="2092983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can use the text inside the text entry using the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entry.get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function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Let’s use it to change the text of our label to the text in the text entry whenever the button is clicked:</a:t>
            </a:r>
          </a:p>
        </p:txBody>
      </p:sp>
    </p:spTree>
    <p:extLst>
      <p:ext uri="{BB962C8B-B14F-4D97-AF65-F5344CB8AC3E}">
        <p14:creationId xmlns:p14="http://schemas.microsoft.com/office/powerpoint/2010/main" val="357658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0768A-BC8A-CE2C-D50A-2318C39C1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45" y="153713"/>
            <a:ext cx="10712669" cy="65505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import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tkinter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window =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tkinter.Tk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window.title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("GUI Project")</a:t>
            </a:r>
          </a:p>
          <a:p>
            <a:pPr marL="0" indent="0">
              <a:buNone/>
            </a:pP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window.minsize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(width=500, height=300)</a:t>
            </a:r>
          </a:p>
          <a:p>
            <a:pPr marL="0" indent="0">
              <a:buNone/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# Create a label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label =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tkinter.Label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(text="This is a Label", font=("Arial", 18))</a:t>
            </a:r>
          </a:p>
          <a:p>
            <a:pPr marL="0" indent="0">
              <a:buNone/>
            </a:pP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label.pack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# Create a button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button_clicked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label.config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(text=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entry.get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())</a:t>
            </a:r>
          </a:p>
          <a:p>
            <a:pPr marL="0" indent="0">
              <a:buNone/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button =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tkinter.Button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(text="Click Me", command=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button_clicked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button.pack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# Create an entry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entry =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tkinter.Entry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(width=10)</a:t>
            </a:r>
          </a:p>
          <a:p>
            <a:pPr marL="0" indent="0">
              <a:buNone/>
            </a:pP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entry.pack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window.mainloop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3561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5209-BEC2-D8B9-6A14-AB6FE28A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 err="1"/>
              <a:t>Tkinker</a:t>
            </a:r>
            <a:r>
              <a:rPr lang="en-US" dirty="0"/>
              <a:t> Layout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F33A-304E-669A-8441-D0E8DA65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700" dirty="0"/>
              <a:t>Currently, we’re placing all of our features using the pack() function, but there are two other layout managers in </a:t>
            </a:r>
            <a:r>
              <a:rPr lang="en-US" sz="1700" dirty="0" err="1"/>
              <a:t>tkinter</a:t>
            </a:r>
            <a:r>
              <a:rPr lang="en-US" sz="1700" dirty="0"/>
              <a:t>: place() and grid()</a:t>
            </a:r>
          </a:p>
          <a:p>
            <a:r>
              <a:rPr lang="en-US" sz="1700" dirty="0"/>
              <a:t>The nice thing about pack() is that it’s simple, but its downside is that it’s not very specific</a:t>
            </a:r>
          </a:p>
          <a:p>
            <a:r>
              <a:rPr lang="en-US" sz="1700" dirty="0"/>
              <a:t>place() works by providing specific x and y coordinates for each item. This is very precise but tiresome to code.</a:t>
            </a:r>
          </a:p>
          <a:p>
            <a:r>
              <a:rPr lang="en-US" sz="1700" dirty="0"/>
              <a:t>grid() is a mixture between the two that places each item relative to </a:t>
            </a:r>
            <a:r>
              <a:rPr lang="en-US" sz="1700" dirty="0" err="1"/>
              <a:t>eachother</a:t>
            </a:r>
            <a:r>
              <a:rPr lang="en-US" sz="1700" dirty="0"/>
              <a:t> based on its provided row and column</a:t>
            </a:r>
          </a:p>
          <a:p>
            <a:pPr lvl="1"/>
            <a:r>
              <a:rPr lang="en-US" sz="1700" dirty="0"/>
              <a:t>For example, an item in column 2 would be farther to the right than an item in column 1</a:t>
            </a:r>
          </a:p>
        </p:txBody>
      </p:sp>
      <p:pic>
        <p:nvPicPr>
          <p:cNvPr id="11266" name="Picture 2" descr="Python Tkinter Geometry Manager - Studytonight">
            <a:extLst>
              <a:ext uri="{FF2B5EF4-FFF2-40B4-BE49-F238E27FC236}">
                <a16:creationId xmlns:a16="http://schemas.microsoft.com/office/drawing/2014/main" id="{1F0A293D-6D94-BF4F-73DF-ED102B46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716104"/>
            <a:ext cx="4788505" cy="269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68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9041-586F-B230-3A71-9D4F603C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Using grid() instead of pack()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5B5B-5F54-B978-D205-28081D2FB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23" y="2198362"/>
            <a:ext cx="6136043" cy="3917773"/>
          </a:xfrm>
        </p:spPr>
        <p:txBody>
          <a:bodyPr>
            <a:normAutofit/>
          </a:bodyPr>
          <a:lstStyle/>
          <a:p>
            <a:r>
              <a:rPr lang="en-US" sz="1700" dirty="0"/>
              <a:t>Let’s try using grid() instead of pack() to place out features on our program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label = </a:t>
            </a:r>
            <a:r>
              <a:rPr lang="en-US" sz="1700" dirty="0" err="1">
                <a:latin typeface="Lucida Console" panose="020B0609040504020204" pitchFamily="49" charset="0"/>
              </a:rPr>
              <a:t>tkinter.Label</a:t>
            </a:r>
            <a:r>
              <a:rPr lang="en-US" sz="1700" dirty="0">
                <a:latin typeface="Lucida Console" panose="020B0609040504020204" pitchFamily="49" charset="0"/>
              </a:rPr>
              <a:t>(text="This is a Label", font=("Arial", 18))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label.grid</a:t>
            </a:r>
            <a:r>
              <a:rPr lang="en-US" sz="1700" dirty="0">
                <a:latin typeface="Lucida Console" panose="020B0609040504020204" pitchFamily="49" charset="0"/>
              </a:rPr>
              <a:t>(column=0, row=0)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button = </a:t>
            </a:r>
            <a:r>
              <a:rPr lang="en-US" sz="1700" dirty="0" err="1">
                <a:latin typeface="Lucida Console" panose="020B0609040504020204" pitchFamily="49" charset="0"/>
              </a:rPr>
              <a:t>tkinter.Button</a:t>
            </a:r>
            <a:r>
              <a:rPr lang="en-US" sz="1700" dirty="0">
                <a:latin typeface="Lucida Console" panose="020B0609040504020204" pitchFamily="49" charset="0"/>
              </a:rPr>
              <a:t>(text="Click Me", command=</a:t>
            </a:r>
            <a:r>
              <a:rPr lang="en-US" sz="1700" dirty="0" err="1">
                <a:latin typeface="Lucida Console" panose="020B0609040504020204" pitchFamily="49" charset="0"/>
              </a:rPr>
              <a:t>button_clicked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button.grid</a:t>
            </a:r>
            <a:r>
              <a:rPr lang="en-US" sz="1700" dirty="0">
                <a:latin typeface="Lucida Console" panose="020B0609040504020204" pitchFamily="49" charset="0"/>
              </a:rPr>
              <a:t>(column=1, row=1)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entry = </a:t>
            </a:r>
            <a:r>
              <a:rPr lang="en-US" sz="1700" dirty="0" err="1">
                <a:latin typeface="Lucida Console" panose="020B0609040504020204" pitchFamily="49" charset="0"/>
              </a:rPr>
              <a:t>tkinter.Entry</a:t>
            </a:r>
            <a:r>
              <a:rPr lang="en-US" sz="1700" dirty="0">
                <a:latin typeface="Lucida Console" panose="020B0609040504020204" pitchFamily="49" charset="0"/>
              </a:rPr>
              <a:t>(width=10)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entry.grid</a:t>
            </a:r>
            <a:r>
              <a:rPr lang="en-US" sz="1700" dirty="0">
                <a:latin typeface="Lucida Console" panose="020B0609040504020204" pitchFamily="49" charset="0"/>
              </a:rPr>
              <a:t>(column=2, row=2)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46F550-C068-69DF-54DD-D2627120EC37}"/>
              </a:ext>
            </a:extLst>
          </p:cNvPr>
          <p:cNvGraphicFramePr>
            <a:graphicFrameLocks noGrp="1"/>
          </p:cNvGraphicFramePr>
          <p:nvPr/>
        </p:nvGraphicFramePr>
        <p:xfrm>
          <a:off x="6719367" y="2991545"/>
          <a:ext cx="4788506" cy="21426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51079">
                  <a:extLst>
                    <a:ext uri="{9D8B030D-6E8A-4147-A177-3AD203B41FA5}">
                      <a16:colId xmlns:a16="http://schemas.microsoft.com/office/drawing/2014/main" val="1636137019"/>
                    </a:ext>
                  </a:extLst>
                </a:gridCol>
                <a:gridCol w="1731437">
                  <a:extLst>
                    <a:ext uri="{9D8B030D-6E8A-4147-A177-3AD203B41FA5}">
                      <a16:colId xmlns:a16="http://schemas.microsoft.com/office/drawing/2014/main" val="2531090622"/>
                    </a:ext>
                  </a:extLst>
                </a:gridCol>
                <a:gridCol w="1505990">
                  <a:extLst>
                    <a:ext uri="{9D8B030D-6E8A-4147-A177-3AD203B41FA5}">
                      <a16:colId xmlns:a16="http://schemas.microsoft.com/office/drawing/2014/main" val="1220764204"/>
                    </a:ext>
                  </a:extLst>
                </a:gridCol>
              </a:tblGrid>
              <a:tr h="714218">
                <a:tc>
                  <a:txBody>
                    <a:bodyPr/>
                    <a:lstStyle/>
                    <a:p>
                      <a:r>
                        <a:rPr lang="en-US" sz="3200" dirty="0"/>
                        <a:t>Label</a:t>
                      </a:r>
                    </a:p>
                  </a:txBody>
                  <a:tcPr marL="162322" marR="162322" marT="81161" marB="81161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62322" marR="162322" marT="81161" marB="81161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62322" marR="162322" marT="81161" marB="81161"/>
                </a:tc>
                <a:extLst>
                  <a:ext uri="{0D108BD9-81ED-4DB2-BD59-A6C34878D82A}">
                    <a16:rowId xmlns:a16="http://schemas.microsoft.com/office/drawing/2014/main" val="2331685611"/>
                  </a:ext>
                </a:extLst>
              </a:tr>
              <a:tr h="714218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62322" marR="162322" marT="81161" marB="81161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Button</a:t>
                      </a:r>
                    </a:p>
                  </a:txBody>
                  <a:tcPr marL="162322" marR="162322" marT="81161" marB="81161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62322" marR="162322" marT="81161" marB="81161"/>
                </a:tc>
                <a:extLst>
                  <a:ext uri="{0D108BD9-81ED-4DB2-BD59-A6C34878D82A}">
                    <a16:rowId xmlns:a16="http://schemas.microsoft.com/office/drawing/2014/main" val="3351181200"/>
                  </a:ext>
                </a:extLst>
              </a:tr>
              <a:tr h="714218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62322" marR="162322" marT="81161" marB="81161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62322" marR="162322" marT="81161" marB="81161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Entry</a:t>
                      </a:r>
                    </a:p>
                  </a:txBody>
                  <a:tcPr marL="162322" marR="162322" marT="81161" marB="81161"/>
                </a:tc>
                <a:extLst>
                  <a:ext uri="{0D108BD9-81ED-4DB2-BD59-A6C34878D82A}">
                    <a16:rowId xmlns:a16="http://schemas.microsoft.com/office/drawing/2014/main" val="1212902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344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9B35-5FCF-6EA9-434B-F4D6F107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Adding Padding to Our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35F3-E800-291A-C3F4-0025BD743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Right now, all of our GUI features are crammed up against each other</a:t>
            </a:r>
          </a:p>
          <a:p>
            <a:r>
              <a:rPr lang="en-US" dirty="0"/>
              <a:t>We can change that by adding padding</a:t>
            </a:r>
          </a:p>
          <a:p>
            <a:r>
              <a:rPr lang="en-US" dirty="0"/>
              <a:t>For example, if we wanted to add padding to the window, we would write: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window.config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padx</a:t>
            </a:r>
            <a:r>
              <a:rPr lang="en-US" sz="2400" dirty="0">
                <a:latin typeface="Lucida Console" panose="020B0609040504020204" pitchFamily="49" charset="0"/>
              </a:rPr>
              <a:t> = 20, </a:t>
            </a:r>
            <a:r>
              <a:rPr lang="en-US" sz="2400" dirty="0" err="1">
                <a:latin typeface="Lucida Console" panose="020B0609040504020204" pitchFamily="49" charset="0"/>
              </a:rPr>
              <a:t>pady</a:t>
            </a:r>
            <a:r>
              <a:rPr lang="en-US" sz="2400" dirty="0">
                <a:latin typeface="Lucida Console" panose="020B0609040504020204" pitchFamily="49" charset="0"/>
              </a:rPr>
              <a:t>=20)</a:t>
            </a:r>
          </a:p>
          <a:p>
            <a:r>
              <a:rPr lang="en-US" dirty="0"/>
              <a:t>We can also do this to our labels, buttons, entries, etc., to make everything less cramped</a:t>
            </a:r>
          </a:p>
        </p:txBody>
      </p:sp>
    </p:spTree>
    <p:extLst>
      <p:ext uri="{BB962C8B-B14F-4D97-AF65-F5344CB8AC3E}">
        <p14:creationId xmlns:p14="http://schemas.microsoft.com/office/powerpoint/2010/main" val="298588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D3A8-22A9-6FEC-953E-1E308D9A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Introduction to GUI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8BD9-7520-89D5-304A-881B6A8A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700" dirty="0"/>
              <a:t>A GUI or Graphical User Interface is a computer operating system that uses point-and-click windows, buttons, and images instead of just a screen of text</a:t>
            </a:r>
          </a:p>
          <a:p>
            <a:pPr lvl="1"/>
            <a:r>
              <a:rPr lang="en-US" sz="1700" dirty="0"/>
              <a:t>We’ve used GUI’s before with the turtle module</a:t>
            </a:r>
          </a:p>
          <a:p>
            <a:r>
              <a:rPr lang="en-US" sz="1700" dirty="0"/>
              <a:t>Today, we’re going to learn how to code using a GUI in Python through the </a:t>
            </a:r>
            <a:r>
              <a:rPr lang="en-US" sz="1700" dirty="0" err="1"/>
              <a:t>tkinter</a:t>
            </a:r>
            <a:r>
              <a:rPr lang="en-US" sz="1700" dirty="0"/>
              <a:t> module</a:t>
            </a:r>
          </a:p>
          <a:p>
            <a:pPr lvl="1"/>
            <a:r>
              <a:rPr lang="en-US" sz="1700" dirty="0"/>
              <a:t>The </a:t>
            </a:r>
            <a:r>
              <a:rPr lang="en-US" sz="1700" dirty="0" err="1"/>
              <a:t>tkinter</a:t>
            </a:r>
            <a:r>
              <a:rPr lang="en-US" sz="1700" dirty="0"/>
              <a:t> module is useful because it’s able to do more things than the turtle module – for example, it can create buttons of text input boxes on the screen</a:t>
            </a:r>
          </a:p>
          <a:p>
            <a:r>
              <a:rPr lang="en-US" sz="1700" dirty="0"/>
              <a:t>To start, let’s create a new Python project called “GUI Project”</a:t>
            </a:r>
          </a:p>
        </p:txBody>
      </p:sp>
      <p:pic>
        <p:nvPicPr>
          <p:cNvPr id="3074" name="Picture 2" descr="Graphical user interface - Wikipedia">
            <a:extLst>
              <a:ext uri="{FF2B5EF4-FFF2-40B4-BE49-F238E27FC236}">
                <a16:creationId xmlns:a16="http://schemas.microsoft.com/office/drawing/2014/main" id="{8E29BF0F-AC40-AA11-E88E-AD4D3FDB4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414473"/>
            <a:ext cx="4788505" cy="329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863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5A61-8EA8-AB8E-2A23-9E3AE6FC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Project: Miles to Kilometers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E60B-106F-87CE-6DAD-8F2096F8C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Now, let’s comment out all of our previous code and work on a small project</a:t>
            </a:r>
          </a:p>
          <a:p>
            <a:r>
              <a:rPr lang="en-US" sz="2000" dirty="0"/>
              <a:t>This project will create a program that accepts a value in miles from a text entry on a </a:t>
            </a:r>
            <a:r>
              <a:rPr lang="en-US" sz="2000" dirty="0" err="1"/>
              <a:t>tkinter</a:t>
            </a:r>
            <a:r>
              <a:rPr lang="en-US" sz="2000" dirty="0"/>
              <a:t> GUI and, after a convert button is clicked, displays the corresponding value in kilometers on the window</a:t>
            </a:r>
          </a:p>
          <a:p>
            <a:r>
              <a:rPr lang="en-US" sz="2000" dirty="0"/>
              <a:t>Hint: First, create and place all of the features using the grid() layout manager, then make the button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0096C-3EB7-CED8-FF0C-F2B5356FB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960592"/>
            <a:ext cx="4788505" cy="220455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9F9C4-6980-F31D-BCDE-89ECA732047B}"/>
              </a:ext>
            </a:extLst>
          </p:cNvPr>
          <p:cNvGrpSpPr/>
          <p:nvPr/>
        </p:nvGrpSpPr>
        <p:grpSpPr>
          <a:xfrm>
            <a:off x="7405372" y="3644605"/>
            <a:ext cx="2592720" cy="1460520"/>
            <a:chOff x="7405372" y="3644605"/>
            <a:chExt cx="2592720" cy="146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C3AF4C-A12F-0753-03C3-149ECEF0DD1A}"/>
                    </a:ext>
                  </a:extLst>
                </p14:cNvPr>
                <p14:cNvContentPartPr/>
                <p14:nvPr/>
              </p14:nvContentPartPr>
              <p14:xfrm>
                <a:off x="7939252" y="3747565"/>
                <a:ext cx="124200" cy="1357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C3AF4C-A12F-0753-03C3-149ECEF0DD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30252" y="3738565"/>
                  <a:ext cx="141840" cy="13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5EA13F-6540-2460-2D67-DCA63C6911ED}"/>
                    </a:ext>
                  </a:extLst>
                </p14:cNvPr>
                <p14:cNvContentPartPr/>
                <p14:nvPr/>
              </p14:nvContentPartPr>
              <p14:xfrm>
                <a:off x="9021412" y="3644605"/>
                <a:ext cx="58680" cy="1369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5EA13F-6540-2460-2D67-DCA63C6911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12772" y="3635605"/>
                  <a:ext cx="76320" cy="13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065B0C5-EE90-403A-DE40-52C1DB59F430}"/>
                    </a:ext>
                  </a:extLst>
                </p14:cNvPr>
                <p14:cNvContentPartPr/>
                <p14:nvPr/>
              </p14:nvContentPartPr>
              <p14:xfrm>
                <a:off x="7405372" y="4082005"/>
                <a:ext cx="2067120" cy="39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065B0C5-EE90-403A-DE40-52C1DB59F4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96372" y="4073005"/>
                  <a:ext cx="2084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DE3BA2-8AC2-DCC8-1518-CDF0575A36FC}"/>
                    </a:ext>
                  </a:extLst>
                </p14:cNvPr>
                <p14:cNvContentPartPr/>
                <p14:nvPr/>
              </p14:nvContentPartPr>
              <p14:xfrm>
                <a:off x="7604812" y="4455685"/>
                <a:ext cx="2393280" cy="71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DE3BA2-8AC2-DCC8-1518-CDF0575A36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96172" y="4447045"/>
                  <a:ext cx="2410920" cy="8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9029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7A7FBA5-5D30-FA56-590E-1C2A28F84C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8862" y="98382"/>
            <a:ext cx="10604938" cy="655564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convert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num_mi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mile_entry.get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num_km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num_mi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1.61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converted_km.config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num_km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window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tkinter.Tk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window.title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"Mile to Km Converter"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window.config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padx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pady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mile_entry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tkinter.Entry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mile_entry.grid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mile_label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tkinter.Label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"Miles"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mile_label.grid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equal_label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tkinter.Label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"is equal to"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equal_label.grid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converted_km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tkinter.Label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converted_km.grid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km_label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tkinter.Label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"km"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km_label.grid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convert_button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tkinter.Button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"Convert"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command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=convert)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convert_button.grid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window.mainloop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7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E54F-0EC3-F138-C4C4-A5C8DB32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868F-70F4-93B7-531C-58C69132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700" dirty="0"/>
              <a:t>The first thing we need to do in our new project is import </a:t>
            </a:r>
            <a:r>
              <a:rPr lang="en-US" sz="1700" dirty="0" err="1"/>
              <a:t>tkinter</a:t>
            </a:r>
            <a:endParaRPr lang="en-US" sz="1700" dirty="0"/>
          </a:p>
          <a:p>
            <a:pPr lvl="1"/>
            <a:r>
              <a:rPr lang="en-US" sz="1700" dirty="0" err="1"/>
              <a:t>Tkinter</a:t>
            </a:r>
            <a:r>
              <a:rPr lang="en-US" sz="1700" dirty="0"/>
              <a:t> is built into Python, so we don’t need to install it</a:t>
            </a:r>
          </a:p>
          <a:p>
            <a:r>
              <a:rPr lang="en-US" sz="1700" dirty="0"/>
              <a:t>Next, we can create a window: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import </a:t>
            </a:r>
            <a:r>
              <a:rPr lang="en-US" sz="1600" dirty="0" err="1">
                <a:latin typeface="Lucida Console" panose="020B0609040504020204" pitchFamily="49" charset="0"/>
              </a:rPr>
              <a:t>tkinter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window = </a:t>
            </a:r>
            <a:r>
              <a:rPr lang="en-US" sz="1600" dirty="0" err="1">
                <a:latin typeface="Lucida Console" panose="020B0609040504020204" pitchFamily="49" charset="0"/>
              </a:rPr>
              <a:t>tkinter.Tk</a:t>
            </a:r>
            <a:r>
              <a:rPr lang="en-US" sz="16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700" dirty="0"/>
              <a:t>Now, if we run our code, nothing will happen because the program immediately ends after the window is created, so we can’t see the window</a:t>
            </a:r>
          </a:p>
          <a:p>
            <a:r>
              <a:rPr lang="en-US" sz="1700" dirty="0"/>
              <a:t>To fix this, we can write </a:t>
            </a:r>
            <a:r>
              <a:rPr lang="en-US" sz="1700" dirty="0" err="1"/>
              <a:t>window.mainloop</a:t>
            </a:r>
            <a:r>
              <a:rPr lang="en-US" sz="1700" dirty="0"/>
              <a:t>() at the end of our program like how we write </a:t>
            </a:r>
            <a:r>
              <a:rPr lang="en-US" sz="1700" dirty="0" err="1"/>
              <a:t>screen.exitonclick</a:t>
            </a:r>
            <a:r>
              <a:rPr lang="en-US" sz="1700" dirty="0"/>
              <a:t>() when using turtle </a:t>
            </a:r>
          </a:p>
        </p:txBody>
      </p:sp>
      <p:pic>
        <p:nvPicPr>
          <p:cNvPr id="4098" name="Picture 2" descr="GUI Library in Python - Tkinter | Board Infinity">
            <a:extLst>
              <a:ext uri="{FF2B5EF4-FFF2-40B4-BE49-F238E27FC236}">
                <a16:creationId xmlns:a16="http://schemas.microsoft.com/office/drawing/2014/main" id="{5690A3A0-526C-FE97-B7A3-CB230CCF1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716105"/>
            <a:ext cx="4788505" cy="269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34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CDC8-2BB0-4EF2-F62A-CCE01A36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Editing the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556A-7B00-8C25-16CA-5377189DD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US" sz="2000" dirty="0"/>
              <a:t>We can edit the window like how we can edit the screen with the turtle module</a:t>
            </a:r>
          </a:p>
          <a:p>
            <a:r>
              <a:rPr lang="en-US" sz="2000" dirty="0"/>
              <a:t>We can write this to change the window’s title and default size:</a:t>
            </a:r>
          </a:p>
          <a:p>
            <a:pPr marL="0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window.title</a:t>
            </a:r>
            <a:r>
              <a:rPr lang="en-US" sz="1400" dirty="0">
                <a:latin typeface="Lucida Console" panose="020B0609040504020204" pitchFamily="49" charset="0"/>
              </a:rPr>
              <a:t>(“GUI Project”)</a:t>
            </a:r>
          </a:p>
          <a:p>
            <a:pPr marL="0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window.minsize</a:t>
            </a:r>
            <a:r>
              <a:rPr lang="en-US" sz="1400" dirty="0">
                <a:latin typeface="Lucida Console" panose="020B0609040504020204" pitchFamily="49" charset="0"/>
              </a:rPr>
              <a:t>(width=500, height=300)</a:t>
            </a:r>
          </a:p>
        </p:txBody>
      </p:sp>
      <p:pic>
        <p:nvPicPr>
          <p:cNvPr id="5122" name="Picture 2" descr="2.1. Using the Graphical User Interface">
            <a:extLst>
              <a:ext uri="{FF2B5EF4-FFF2-40B4-BE49-F238E27FC236}">
                <a16:creationId xmlns:a16="http://schemas.microsoft.com/office/drawing/2014/main" id="{F8E67656-A142-C3DE-6174-029427FD9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1260390"/>
            <a:ext cx="4737650" cy="4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00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DE14-0FFE-468A-3F65-F27658BA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Creating a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7D4A-AB2C-9F61-3DA8-FD455FAFA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47" y="2194102"/>
            <a:ext cx="8134692" cy="3908585"/>
          </a:xfrm>
        </p:spPr>
        <p:txBody>
          <a:bodyPr>
            <a:normAutofit/>
          </a:bodyPr>
          <a:lstStyle/>
          <a:p>
            <a:r>
              <a:rPr lang="en-US" sz="1900" dirty="0"/>
              <a:t>Next, let’s put some text into our window</a:t>
            </a:r>
          </a:p>
          <a:p>
            <a:pPr lvl="1"/>
            <a:r>
              <a:rPr lang="en-US" sz="1900" dirty="0"/>
              <a:t>We can do this by creating a label</a:t>
            </a:r>
          </a:p>
          <a:p>
            <a:r>
              <a:rPr lang="en-US" sz="1900" dirty="0"/>
              <a:t>We can create a label like this: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label = </a:t>
            </a:r>
            <a:r>
              <a:rPr lang="en-US" sz="1600" dirty="0" err="1">
                <a:latin typeface="Lucida Console" panose="020B0609040504020204" pitchFamily="49" charset="0"/>
              </a:rPr>
              <a:t>tkinter.Label</a:t>
            </a:r>
            <a:r>
              <a:rPr lang="en-US" sz="1600" dirty="0">
                <a:latin typeface="Lucida Console" panose="020B0609040504020204" pitchFamily="49" charset="0"/>
              </a:rPr>
              <a:t>(text=“This is a Label”, font=(“Arial”, 18))</a:t>
            </a:r>
          </a:p>
          <a:p>
            <a:r>
              <a:rPr lang="en-US" sz="1900" dirty="0"/>
              <a:t>If we run our program now, our label won’t appear because we have to tell Python how and where we want the label to appear</a:t>
            </a:r>
          </a:p>
          <a:p>
            <a:r>
              <a:rPr lang="en-US" sz="1900" dirty="0"/>
              <a:t>The easiest way to do this is using the </a:t>
            </a:r>
            <a:r>
              <a:rPr lang="en-US" sz="1900" dirty="0" err="1"/>
              <a:t>label.pack</a:t>
            </a:r>
            <a:r>
              <a:rPr lang="en-US" sz="1900" dirty="0"/>
              <a:t>() function</a:t>
            </a:r>
          </a:p>
          <a:p>
            <a:r>
              <a:rPr lang="en-US" sz="1900" dirty="0"/>
              <a:t>To get the label to appear at the top of the screen, we can write: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label.pack</a:t>
            </a:r>
            <a:r>
              <a:rPr lang="en-US" sz="1600" dirty="0">
                <a:latin typeface="Lucida Console" panose="020B0609040504020204" pitchFamily="49" charset="0"/>
              </a:rPr>
              <a:t>()</a:t>
            </a:r>
          </a:p>
        </p:txBody>
      </p:sp>
      <p:pic>
        <p:nvPicPr>
          <p:cNvPr id="6146" name="Picture 2" descr="Python Tkinter | Create LabelFrame and add widgets to it - GeeksforGeeks">
            <a:extLst>
              <a:ext uri="{FF2B5EF4-FFF2-40B4-BE49-F238E27FC236}">
                <a16:creationId xmlns:a16="http://schemas.microsoft.com/office/drawing/2014/main" id="{456173EA-4EF8-0AA3-167C-E043E45FD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5981" y="2385139"/>
            <a:ext cx="2906973" cy="211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01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F8C4-F43D-59CF-0439-71FC3D2E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1700" dirty="0"/>
              <a:t>We can change where the label appears by giving an input to the pack function: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label.pack</a:t>
            </a:r>
            <a:r>
              <a:rPr lang="en-US" sz="1600" dirty="0">
                <a:latin typeface="Lucida Console" panose="020B0609040504020204" pitchFamily="49" charset="0"/>
              </a:rPr>
              <a:t>(side=“top”) </a:t>
            </a:r>
            <a:r>
              <a:rPr lang="en-US" sz="1700" dirty="0"/>
              <a:t>or </a:t>
            </a:r>
            <a:r>
              <a:rPr lang="en-US" sz="1600" dirty="0" err="1">
                <a:latin typeface="Lucida Console" panose="020B0609040504020204" pitchFamily="49" charset="0"/>
              </a:rPr>
              <a:t>label.pack</a:t>
            </a:r>
            <a:r>
              <a:rPr lang="en-US" sz="1600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US" sz="1700" dirty="0"/>
              <a:t>Aligns text to the top of the screen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label.pack</a:t>
            </a:r>
            <a:r>
              <a:rPr lang="en-US" sz="1600" dirty="0">
                <a:latin typeface="Lucida Console" panose="020B0609040504020204" pitchFamily="49" charset="0"/>
              </a:rPr>
              <a:t>(side=“left”)</a:t>
            </a:r>
          </a:p>
          <a:p>
            <a:pPr lvl="1"/>
            <a:r>
              <a:rPr lang="en-US" sz="1700" dirty="0"/>
              <a:t>Aligns text to the left of the screen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label.pack</a:t>
            </a:r>
            <a:r>
              <a:rPr lang="en-US" sz="1600" dirty="0">
                <a:latin typeface="Lucida Console" panose="020B0609040504020204" pitchFamily="49" charset="0"/>
              </a:rPr>
              <a:t>(side=“right”)</a:t>
            </a:r>
          </a:p>
          <a:p>
            <a:pPr lvl="1"/>
            <a:r>
              <a:rPr lang="en-US" sz="1700" dirty="0"/>
              <a:t>Aligns text to the right of the screen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label.pack</a:t>
            </a:r>
            <a:r>
              <a:rPr lang="en-US" sz="1600" dirty="0">
                <a:latin typeface="Lucida Console" panose="020B0609040504020204" pitchFamily="49" charset="0"/>
              </a:rPr>
              <a:t>(side=“bottom”)</a:t>
            </a:r>
          </a:p>
          <a:p>
            <a:pPr lvl="1"/>
            <a:r>
              <a:rPr lang="en-US" sz="1700" dirty="0"/>
              <a:t>Aligns text to the bottom of the screen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label.pack</a:t>
            </a:r>
            <a:r>
              <a:rPr lang="en-US" sz="1600" dirty="0">
                <a:latin typeface="Lucida Console" panose="020B0609040504020204" pitchFamily="49" charset="0"/>
              </a:rPr>
              <a:t>(expand=True)</a:t>
            </a:r>
          </a:p>
          <a:p>
            <a:pPr lvl="1"/>
            <a:r>
              <a:rPr lang="en-US" sz="1700" dirty="0"/>
              <a:t>Puts text in the middle of the screen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7170" name="Picture 2" descr="Setting the position of TKinter labels - GeeksforGeeks">
            <a:extLst>
              <a:ext uri="{FF2B5EF4-FFF2-40B4-BE49-F238E27FC236}">
                <a16:creationId xmlns:a16="http://schemas.microsoft.com/office/drawing/2014/main" id="{8782551F-7501-9932-3EA5-C289BB023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5981" y="1897312"/>
            <a:ext cx="2906973" cy="309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72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84B-79B2-4FDD-4017-065CCBC9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Functions with Optional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7DA64-D174-4133-F9AA-C52FF4938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374" y="1903620"/>
            <a:ext cx="9133054" cy="42370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Now, we’re going to shift topics for a bit, so let’s temporarily comment out our previous code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So, you might have noticed that functions like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turtle.write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have a whole bunch of optional parameters: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example, if we write: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 turtle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t =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turtle.Turtle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t.write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(“This is Text”, font=(“Arial”,22,”normal”)) 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can also provide the function with a whole bunch of optional inputs, like a font </a:t>
            </a:r>
          </a:p>
        </p:txBody>
      </p:sp>
    </p:spTree>
    <p:extLst>
      <p:ext uri="{BB962C8B-B14F-4D97-AF65-F5344CB8AC3E}">
        <p14:creationId xmlns:p14="http://schemas.microsoft.com/office/powerpoint/2010/main" val="267504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F584-9041-6A0C-9D13-32E320465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700" dirty="0"/>
              <a:t>The write() function can do this because the function’s parameters have default values, including a default font</a:t>
            </a:r>
          </a:p>
          <a:p>
            <a:r>
              <a:rPr lang="en-US" sz="1700" dirty="0"/>
              <a:t>We can create a function with default input values like this: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def add(a=1, b=1, c=1):</a:t>
            </a:r>
            <a:br>
              <a:rPr lang="en-US" sz="1700" dirty="0">
                <a:latin typeface="Lucida Console" panose="020B0609040504020204" pitchFamily="49" charset="0"/>
              </a:rPr>
            </a:br>
            <a:r>
              <a:rPr lang="en-US" sz="1700" dirty="0">
                <a:latin typeface="Lucida Console" panose="020B0609040504020204" pitchFamily="49" charset="0"/>
              </a:rPr>
              <a:t>	return a + b + c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add(a=3)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Now, if the user provides values for a, b, or c, the user’s input will override the default value</a:t>
            </a:r>
          </a:p>
        </p:txBody>
      </p:sp>
      <p:pic>
        <p:nvPicPr>
          <p:cNvPr id="7" name="Picture 6" descr="Close-up of a calculator on a table&#10;&#10;Description automatically generated">
            <a:extLst>
              <a:ext uri="{FF2B5EF4-FFF2-40B4-BE49-F238E27FC236}">
                <a16:creationId xmlns:a16="http://schemas.microsoft.com/office/drawing/2014/main" id="{D9F43F95-14A0-D692-845E-36FC8E96F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19367" y="2464708"/>
            <a:ext cx="4788505" cy="3196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301383-BA1C-5FB1-E247-D50BF908AA80}"/>
              </a:ext>
            </a:extLst>
          </p:cNvPr>
          <p:cNvSpPr txBox="1"/>
          <p:nvPr/>
        </p:nvSpPr>
        <p:spPr>
          <a:xfrm>
            <a:off x="9321056" y="546098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jakeandlindsay/5639214967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75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4F59-B08C-9F9F-6E03-259149EE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Functions with Unlimited Optional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3DE54-BCE8-8EDF-FFCF-BB69E8CF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66" y="1947041"/>
            <a:ext cx="9303847" cy="416988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Currently, our add function can take at most 3 inputs, but what if the user wants many more inputs? Then, we can use *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args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allow our function to have an unlimited number of inputs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can do that by writing this: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def add(*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args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	sum = 0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	for num in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args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		sum += num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	return sum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add(1, 2, 3, 4, 5, 6, 7, 8)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Here,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args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a tuple containing all of the user’s inputs</a:t>
            </a:r>
          </a:p>
        </p:txBody>
      </p:sp>
    </p:spTree>
    <p:extLst>
      <p:ext uri="{BB962C8B-B14F-4D97-AF65-F5344CB8AC3E}">
        <p14:creationId xmlns:p14="http://schemas.microsoft.com/office/powerpoint/2010/main" val="27693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1937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JetBrains Mono</vt:lpstr>
      <vt:lpstr>Lucida Console</vt:lpstr>
      <vt:lpstr>Office Theme</vt:lpstr>
      <vt:lpstr>Python! Day 21</vt:lpstr>
      <vt:lpstr>Introduction to GUI</vt:lpstr>
      <vt:lpstr>Introduction to Tkinter</vt:lpstr>
      <vt:lpstr>Editing the Window</vt:lpstr>
      <vt:lpstr>Creating a Label</vt:lpstr>
      <vt:lpstr>PowerPoint Presentation</vt:lpstr>
      <vt:lpstr>Functions with Optional Inputs</vt:lpstr>
      <vt:lpstr>PowerPoint Presentation</vt:lpstr>
      <vt:lpstr>Functions with Unlimited Optional Inputs</vt:lpstr>
      <vt:lpstr>Functions with Unlimited Keyword Inputs</vt:lpstr>
      <vt:lpstr>PowerPoint Presentation</vt:lpstr>
      <vt:lpstr>Creating a Button</vt:lpstr>
      <vt:lpstr>Making the Button Work</vt:lpstr>
      <vt:lpstr>Creating a Text Entry</vt:lpstr>
      <vt:lpstr>Using a Text Entry</vt:lpstr>
      <vt:lpstr>PowerPoint Presentation</vt:lpstr>
      <vt:lpstr>Tkinker Layout Managers</vt:lpstr>
      <vt:lpstr>Using grid() instead of pack()</vt:lpstr>
      <vt:lpstr>Adding Padding to Our Window</vt:lpstr>
      <vt:lpstr>Project: Miles to Kilometers Converter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Python! Day 21</dc:title>
  <dc:creator>Tavishi Bhatia</dc:creator>
  <cp:lastModifiedBy>Tavishi Bhatia</cp:lastModifiedBy>
  <cp:revision>1</cp:revision>
  <dcterms:created xsi:type="dcterms:W3CDTF">2024-05-08T01:19:46Z</dcterms:created>
  <dcterms:modified xsi:type="dcterms:W3CDTF">2024-05-08T01:19:53Z</dcterms:modified>
</cp:coreProperties>
</file>