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30" r:id="rId2"/>
    <p:sldId id="631" r:id="rId3"/>
    <p:sldId id="632" r:id="rId4"/>
    <p:sldId id="633" r:id="rId5"/>
    <p:sldId id="634" r:id="rId6"/>
    <p:sldId id="635" r:id="rId7"/>
    <p:sldId id="636" r:id="rId8"/>
    <p:sldId id="638" r:id="rId9"/>
    <p:sldId id="637" r:id="rId10"/>
    <p:sldId id="639" r:id="rId11"/>
    <p:sldId id="640" r:id="rId12"/>
    <p:sldId id="641" r:id="rId13"/>
    <p:sldId id="642" r:id="rId14"/>
    <p:sldId id="643" r:id="rId15"/>
    <p:sldId id="644" r:id="rId16"/>
    <p:sldId id="645" r:id="rId17"/>
    <p:sldId id="646" r:id="rId18"/>
    <p:sldId id="647" r:id="rId19"/>
    <p:sldId id="648" r:id="rId20"/>
    <p:sldId id="64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6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23:47:37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 24575,'6'129'0,"22"128"0,-1-32 0,-19-50 0,-26 332 0,5-233 0,9-175 0,-12 124 0,7-150 0,-4 0 0,-40 134 0,20-87 0,0-15 0,-5 20 0,12-10 0,6 2 0,-8 205 0,30-280 0,1-1 0,13 53 0,-4-21 0,21 196 0,5 36 0,25-3 0,-52-260 0,40 118 0,80 139 0,1-1 0,-98-211 0,33 134 0,-62-198 0,0 1 0,-1 0 0,-2-1 0,0 27 0,-3-36 0,0 1 0,-1 0 0,-1 0 0,-1-1 0,0 0 0,0 1 0,-11 19 0,1-2 0,1 1 0,2 1 0,1-1 0,1 2 0,2-1 0,2 1 0,1 0 0,1 61 0,3-53 0,3-1 0,1 1 0,11 45 0,-9-60 0,-2 1 0,0 0 0,-2-1 0,-3 54 0,-25 113 0,14-106 0,8-53 0,-16 67 0,-9 8 0,5 2 0,5 0 0,5 2 0,1 201 0,15 285 0,-3-394 0,4-160 0,2-1 0,14 65 0,3 21 0,2 237 0,-18-169 0,1-48 0,9 370 0,28 3 0,-8-115 0,-20-233 0,-8-131 0,-5-32 0,0 0 0,0 18 0,-4 192-1365,1-204-5461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23:47:41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24575,'3'45'0,"2"0"0,2 1 0,19 68 0,-10-46 0,9 55 0,-6 1 0,6 198 0,-4 123-229,1 205-473,-31-228 503,0 419-186,56-65-1928,119 246 2249,-13-66 64,-66-361 0,146 614 1369,-147-818 1154,-79-345-2523,0 62 0,-2-29 0,3 362 0,-9-272 0,-9 111 0,1 15 0,9 416 0,1-701 0,0 0 0,1 0 0,0 1 0,1-1 0,6 15 0,-5-12 0,0-1 0,5 26 0,-5 30 0,-4 87 0,-2-55 0,2 321 0,1-392 0,2 0 0,11 46 0,-7-43 0,4 56 0,-8-35 0,2 0 0,19 81 0,-19-114 0,1 0 0,0-1 0,2 0 0,0 0 0,1 0 0,1-1 0,0-1 0,2 0 0,26 31 0,-35-44-57,-1-1 0,1 0 1,1 0-1,-1 0 0,0 0 0,1-1 0,-1 0 0,1 1 0,0-1 0,0 0 0,0-1 1,0 1-1,0-1 0,0 1 0,0-1 0,0-1 0,0 1 0,1 0 0,-1-1 1,0 0-1,1 0 0,-1 0 0,7-2 0,39-14-6769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23:47:51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0 218 24575,'807'-11'0,"-544"4"0,217-11 0,784-36 0,-375-13 0,-312 14 0,-467 49 0,170 13 0,-184-2 0,131 16 0,-91-1 0,1-6 0,171-3 0,0-4 0,-2-1 0,359-8 0,-618-3 0,77-13 0,-76 8 0,66-3 0,2 11 0,-17 0 0,0-3 0,126-22 0,-175 16 0,0 2 0,1 3 0,0 1 0,94 9 0,177 5 0,-48-4 0,-211-2 0,224 14 0,0-21 0,350-10 0,-457 13 0,224 28 0,-374-25 0,52 7 0,87 0 0,-113-11 0,219 9 0,-162-1 0,131-7 0,-105-3 0,1978 2 0,-1857-9 0,-8 0 0,729 10 0,-972-1 0,-7 0 0,0 1 0,1-1 0,-1 0 0,0 0 0,0 0 0,1 0 0,-1 0 0,0-1 0,0 1 0,0-1 0,1 0 0,-1 1 0,0-1 0,0 0 0,0 0 0,0 0 0,0 0 0,2-3 0,0-1-227,-1 0-1,1 0 1,-1-1-1,0 1 1,3-10-1,14-44-6598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3T02:17:35.0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1,'0'4155,"0"-4176,0 41,0 10035,0-8809,0-1227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3T02:17:54.0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1,'0'5744,"0"2729,0-7410,0-1047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3T02:18:07.9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1,'20666'0,"-20651"0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3T02:18:21.9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0,'21032'0,"-21036"0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3T02:18:32.6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1,'21470'0,"-21444"0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3T02:18:45.6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0,'21550'0,"-21527"0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FB410-187D-880B-C9ED-685985689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68D67D-A544-19E0-80F4-635792049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CA5DA-4B54-AC35-F805-A22084274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22374-8FEE-4864-A476-88F739B55685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97037-8FD5-B3E8-DCFE-3A991D9D7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A445E-3DC0-1186-6BB8-A785684EB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F6B3-9C74-4783-972C-72FE86B0F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27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DEA77-85C6-E6BF-6C39-025A3423F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41D62-69B4-37C0-24B3-7EB788A24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1F9E3-E51A-F1DB-B924-8ACDFCC5E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22374-8FEE-4864-A476-88F739B55685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653D9-B8E2-F12D-8DF9-688CE3230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94DC1-D935-89F0-E71D-6457043C2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F6B3-9C74-4783-972C-72FE86B0F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94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4C8405-0328-44E1-5B44-F25ACE3406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2644E-8AA8-08A4-0396-3374DEF64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74755-5998-564B-B7DC-D499E6EC1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22374-8FEE-4864-A476-88F739B55685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A8D57-7960-BBF2-3B17-84193DB18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0A42F-F343-E4D7-FBFA-1B09404BB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F6B3-9C74-4783-972C-72FE86B0F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88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B0E32-3E47-F157-6A3E-5EB31772A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05A5B-A786-1865-1081-42E5B67E5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DAFB5-0C4D-8E19-8B70-465382161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22374-8FEE-4864-A476-88F739B55685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7A062-1288-0A26-9AF5-0AC8BB820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4C307-BE23-D539-45F4-036D1694F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F6B3-9C74-4783-972C-72FE86B0F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12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6BB51-DC89-B07F-CFC7-9CA4F3F3A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F9DDE-418E-EF66-723C-DA6EE4EFE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6EA70-B250-668D-81F6-78690DE09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22374-8FEE-4864-A476-88F739B55685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DBA21-8BA7-962D-E23C-FA020C994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7DB02-B869-C243-063D-87B4E8EED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F6B3-9C74-4783-972C-72FE86B0F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99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C3AAB-A2DE-10CD-F7F1-975A8DA7E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A7849-2625-D05C-3B4A-E5F261807A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D06A2-FB8A-2974-13FD-61EB56B3F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E9F35-E0B1-A695-DB09-1DA4B8F86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22374-8FEE-4864-A476-88F739B55685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FA6A-5867-FA56-A241-8BD46EA3B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8F423-2BF4-C344-76E4-136A7B6FB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F6B3-9C74-4783-972C-72FE86B0F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38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97A99-B25E-D3C9-E840-03A45BF07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75FB8-5187-CD7D-9A8F-F566DA7D4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C8D1E2-C9D6-A445-83AB-B0D2E8528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82DBC0-B5D6-5CF9-84C6-870E25A19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EDE7C3-87BE-9C37-8348-12666D0C39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9E5B75-1707-C4A6-BF1F-61BC2E698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22374-8FEE-4864-A476-88F739B55685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532CF3-28D6-A0F3-670E-8BA41BC80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84C4C6-2B45-35A4-142B-F22FAD90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F6B3-9C74-4783-972C-72FE86B0F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0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D0ABF-BE6C-A9ED-67F8-5702137B0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7179B-3F94-4776-F579-7D5713E01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22374-8FEE-4864-A476-88F739B55685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DE9C48-8BE3-CD3D-E7EA-72BE6E295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B230C1-BBB8-9E06-F7D7-77E05A85C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F6B3-9C74-4783-972C-72FE86B0F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65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3DA464-BEB2-ADF8-EAD0-E5F2DBF7E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22374-8FEE-4864-A476-88F739B55685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3B9DB2-1638-1030-1AE3-577ADB326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8E4BAD-FEC3-C6ED-B256-6C25509A9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F6B3-9C74-4783-972C-72FE86B0F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8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FF57-6CFA-DE4A-572B-721B6F623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953F1-0240-B44E-0198-B841CA027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E07E8-AAB4-9B08-B6E7-95E70301C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2E661-15AC-F7EF-1687-F70EC8F6E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22374-8FEE-4864-A476-88F739B55685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A48A5-A7E7-4791-E73F-63E101FA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13A61-10EA-E960-6B2C-B14B15B53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F6B3-9C74-4783-972C-72FE86B0F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5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29BD4-08D9-5370-6365-F1861503E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FEAAA3-B603-6354-3EDC-7B97B986C4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4135D-584C-E70C-22BC-CB55E140F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0FB6A-5B42-0D1D-7362-46C856F22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22374-8FEE-4864-A476-88F739B55685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538A7-06FF-0051-D660-3C69556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4E50D-188F-7760-976B-F4A3B71F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F6B3-9C74-4783-972C-72FE86B0F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56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7A55BF-D1C4-165E-F37A-47FC429B4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A9CC7-3649-B4FA-EB40-4426E17D2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28C69-F6EF-29B1-103B-277941439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A22374-8FEE-4864-A476-88F739B55685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A973C-79C1-3E86-8F4B-2E2898639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9CDAF-CB76-D748-C087-BFCAD958A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87F6B3-9C74-4783-972C-72FE86B0F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4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avishi27/Tuesday-Python-Fil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7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6.png"/><Relationship Id="rId5" Type="http://schemas.openxmlformats.org/officeDocument/2006/relationships/customXml" Target="../ink/ink2.xml"/><Relationship Id="rId4" Type="http://schemas.openxmlformats.org/officeDocument/2006/relationships/image" Target="../media/image34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customXml" Target="../ink/ink9.xml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12" Type="http://schemas.openxmlformats.org/officeDocument/2006/relationships/image" Target="../media/image35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9.png"/><Relationship Id="rId11" Type="http://schemas.openxmlformats.org/officeDocument/2006/relationships/customXml" Target="../ink/ink8.xml"/><Relationship Id="rId5" Type="http://schemas.openxmlformats.org/officeDocument/2006/relationships/customXml" Target="../ink/ink5.xml"/><Relationship Id="rId10" Type="http://schemas.openxmlformats.org/officeDocument/2006/relationships/image" Target="../media/image351.png"/><Relationship Id="rId4" Type="http://schemas.openxmlformats.org/officeDocument/2006/relationships/image" Target="../media/image348.png"/><Relationship Id="rId9" Type="http://schemas.openxmlformats.org/officeDocument/2006/relationships/customXml" Target="../ink/ink7.xml"/><Relationship Id="rId14" Type="http://schemas.openxmlformats.org/officeDocument/2006/relationships/image" Target="../media/image3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New Resources Available for Password Manager Apps - Latest News - Apple  Developer">
            <a:extLst>
              <a:ext uri="{FF2B5EF4-FFF2-40B4-BE49-F238E27FC236}">
                <a16:creationId xmlns:a16="http://schemas.microsoft.com/office/drawing/2014/main" id="{57A9F994-5819-4D5A-D4DB-53FD90AFE9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8" r="15398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FD9321-62DD-10D8-4F73-C3E550B9F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Python! Day 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F1675-AC9C-17F4-23BD-B4D48EC09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dirty="0"/>
              <a:t>Continue learning about </a:t>
            </a:r>
            <a:r>
              <a:rPr lang="en-US" sz="2000" dirty="0" err="1"/>
              <a:t>tkinter</a:t>
            </a:r>
            <a:endParaRPr lang="en-US" sz="2000" dirty="0"/>
          </a:p>
          <a:p>
            <a:r>
              <a:rPr lang="en-US" sz="2000" dirty="0"/>
              <a:t>Create a password manager application</a:t>
            </a:r>
          </a:p>
        </p:txBody>
      </p:sp>
    </p:spTree>
    <p:extLst>
      <p:ext uri="{BB962C8B-B14F-4D97-AF65-F5344CB8AC3E}">
        <p14:creationId xmlns:p14="http://schemas.microsoft.com/office/powerpoint/2010/main" val="3032124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74532-154F-F37D-7317-A588B181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Step 4: Small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FBF3D-78BD-9F34-CE0E-9441AC600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128" y="2255378"/>
            <a:ext cx="5949566" cy="3917773"/>
          </a:xfrm>
        </p:spPr>
        <p:txBody>
          <a:bodyPr>
            <a:normAutofit/>
          </a:bodyPr>
          <a:lstStyle/>
          <a:p>
            <a:r>
              <a:rPr lang="en-US" sz="2000" dirty="0"/>
              <a:t>Before moving on to the next step, let’s add a couple of small details to the project</a:t>
            </a:r>
          </a:p>
          <a:p>
            <a:r>
              <a:rPr lang="en-US" sz="2000" dirty="0"/>
              <a:t>Let’s make the cursor automatically start in the website entry box, and let’s automatically fill in the entry box with an example email</a:t>
            </a:r>
          </a:p>
          <a:p>
            <a:r>
              <a:rPr lang="en-US" sz="2000" dirty="0"/>
              <a:t>This might look like: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400" dirty="0" err="1">
                <a:latin typeface="Lucida Console" panose="020B0609040504020204" pitchFamily="49" charset="0"/>
              </a:rPr>
              <a:t>website_entry.focus</a:t>
            </a:r>
            <a:r>
              <a:rPr lang="en-US" sz="1400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dirty="0" err="1">
                <a:latin typeface="Lucida Console" panose="020B0609040504020204" pitchFamily="49" charset="0"/>
              </a:rPr>
              <a:t>username_entry.insert</a:t>
            </a:r>
            <a:r>
              <a:rPr lang="en-US" sz="1400" dirty="0">
                <a:latin typeface="Lucida Console" panose="020B0609040504020204" pitchFamily="49" charset="0"/>
              </a:rPr>
              <a:t>(0, example_email@gmail.com)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2333A6-3E27-F01E-BAB3-F015A9F44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367" y="2231268"/>
            <a:ext cx="4788505" cy="366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798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53F86-A1EB-12DA-8100-667B80B1B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Step 5: Add the Data to a data.txt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D7733-4E7C-5C26-F039-C4E21767E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7005856" cy="3917773"/>
          </a:xfrm>
        </p:spPr>
        <p:txBody>
          <a:bodyPr>
            <a:normAutofit/>
          </a:bodyPr>
          <a:lstStyle/>
          <a:p>
            <a:r>
              <a:rPr lang="en-US" sz="1900"/>
              <a:t>Next, we’ll want to add the data to a data.txt file when the user presses the add button</a:t>
            </a:r>
          </a:p>
          <a:p>
            <a:r>
              <a:rPr lang="en-US" sz="1900"/>
              <a:t>First, let’s create a function called save() and add it as a command input to our add button:</a:t>
            </a:r>
          </a:p>
          <a:p>
            <a:endParaRPr lang="en-US" sz="190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900">
                <a:latin typeface="Lucida Console" panose="020B0609040504020204" pitchFamily="49" charset="0"/>
              </a:rPr>
              <a:t>def save():</a:t>
            </a:r>
          </a:p>
          <a:p>
            <a:pPr marL="0" indent="0">
              <a:buNone/>
            </a:pPr>
            <a:r>
              <a:rPr lang="en-US" sz="1900">
                <a:latin typeface="Lucida Console" panose="020B0609040504020204" pitchFamily="49" charset="0"/>
              </a:rPr>
              <a:t>	print(“hi”)</a:t>
            </a:r>
          </a:p>
          <a:p>
            <a:pPr marL="0" indent="0">
              <a:buNone/>
            </a:pPr>
            <a:endParaRPr lang="en-US" sz="190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900">
                <a:latin typeface="Lucida Console" panose="020B0609040504020204" pitchFamily="49" charset="0"/>
              </a:rPr>
              <a:t>add_button = Button(text=“Add”, command=save)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83B7A7-418F-65E8-12BA-0DAEBBC2B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367" y="3619935"/>
            <a:ext cx="4788505" cy="88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A14C6-CC30-BDFB-2CB0-341ACCA1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916632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Step 5: Add Data to a data.txt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E86E9-BA06-26EB-6F19-8BC2072D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338" y="1844566"/>
            <a:ext cx="10665372" cy="4272357"/>
          </a:xfrm>
        </p:spPr>
        <p:txBody>
          <a:bodyPr anchor="ctr">
            <a:normAutofit/>
          </a:bodyPr>
          <a:lstStyle/>
          <a:p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Next, we’ll want to use our file knowledge to add our website, username, and password to a data.txt file in the save() function</a:t>
            </a:r>
          </a:p>
          <a:p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Like this: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def save():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    website =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website_entry.get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    username =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username_entry.get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    password =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password_entry.get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    with open("data.txt", "a") as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data_file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       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data_file.write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(website + " | " + username + " | " + password + “\n”))</a:t>
            </a:r>
          </a:p>
          <a:p>
            <a:pPr marL="0" indent="0">
              <a:buNone/>
            </a:pPr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947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F6B40-01ED-7C99-2DF3-CCF9F48C3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en-US" sz="3400" dirty="0"/>
              <a:t>Step 6: Empty the Website and Password Entries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EFBF3-309B-8477-259A-50AE615F2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5169836" cy="3908585"/>
          </a:xfrm>
        </p:spPr>
        <p:txBody>
          <a:bodyPr>
            <a:normAutofit/>
          </a:bodyPr>
          <a:lstStyle/>
          <a:p>
            <a:r>
              <a:rPr lang="en-US" sz="2000" dirty="0"/>
              <a:t>Next, we should give the user an indication that the data has been recorded when the add button is pressed by emptying the website and password entries</a:t>
            </a:r>
          </a:p>
          <a:p>
            <a:r>
              <a:rPr lang="en-US" sz="2000" dirty="0"/>
              <a:t>Like this:</a:t>
            </a:r>
          </a:p>
          <a:p>
            <a:pPr marL="0" indent="0">
              <a:buNone/>
            </a:pPr>
            <a:r>
              <a:rPr lang="en-US" sz="2000" dirty="0" err="1">
                <a:latin typeface="Lucida Console" panose="020B0609040504020204" pitchFamily="49" charset="0"/>
              </a:rPr>
              <a:t>website_entry.delete</a:t>
            </a:r>
            <a:r>
              <a:rPr lang="en-US" sz="2000" dirty="0">
                <a:latin typeface="Lucida Console" panose="020B0609040504020204" pitchFamily="49" charset="0"/>
              </a:rPr>
              <a:t>(0, END)</a:t>
            </a:r>
          </a:p>
          <a:p>
            <a:pPr marL="0" indent="0">
              <a:buNone/>
            </a:pPr>
            <a:r>
              <a:rPr lang="en-US" sz="2000" dirty="0" err="1">
                <a:latin typeface="Lucida Console" panose="020B0609040504020204" pitchFamily="49" charset="0"/>
              </a:rPr>
              <a:t>password_entry.delete</a:t>
            </a:r>
            <a:r>
              <a:rPr lang="en-US" sz="2000" dirty="0">
                <a:latin typeface="Lucida Console" panose="020B0609040504020204" pitchFamily="49" charset="0"/>
              </a:rPr>
              <a:t>(0, END)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DE9720-D471-3E10-98DF-9425696CF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610" y="1799696"/>
            <a:ext cx="4737650" cy="328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586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CDB7A426-9642-E014-3CDE-7119FF083E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2966" y="1091947"/>
            <a:ext cx="10669697" cy="483209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Save the data to data.txt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save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website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website_entry.get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username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username_entry.get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password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password_entry.get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with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open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"data.txt"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"a"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data_file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data_file.write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(website +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| 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 username +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| 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 password +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website_entry.delete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END)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password_entry.delete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END)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473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39736-7C7F-FCDA-E22C-C2719290F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Step 7: Add a Confirmation Popup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8AB81-FB60-5612-4982-37C989E09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en-US" sz="1700" dirty="0"/>
              <a:t>Next, when the user presses the add button, let’s show them a popup asking if the information is correct and if they want to confirm</a:t>
            </a:r>
          </a:p>
          <a:p>
            <a:r>
              <a:rPr lang="en-US" sz="1700" dirty="0"/>
              <a:t>We can do this by importing the </a:t>
            </a:r>
            <a:r>
              <a:rPr lang="en-US" sz="1700" dirty="0" err="1"/>
              <a:t>messagebox</a:t>
            </a:r>
            <a:r>
              <a:rPr lang="en-US" sz="1700" dirty="0"/>
              <a:t> module from </a:t>
            </a:r>
            <a:r>
              <a:rPr lang="en-US" sz="1700" dirty="0" err="1"/>
              <a:t>tkinter</a:t>
            </a:r>
            <a:r>
              <a:rPr lang="en-US" sz="1700" dirty="0"/>
              <a:t>:</a:t>
            </a:r>
          </a:p>
          <a:p>
            <a:pPr marL="0" indent="0">
              <a:buNone/>
            </a:pPr>
            <a:r>
              <a:rPr lang="en-US" sz="1700" dirty="0"/>
              <a:t>from </a:t>
            </a:r>
            <a:r>
              <a:rPr lang="en-US" sz="1700" dirty="0" err="1"/>
              <a:t>tkinter</a:t>
            </a:r>
            <a:r>
              <a:rPr lang="en-US" sz="1700" dirty="0"/>
              <a:t> import </a:t>
            </a:r>
            <a:r>
              <a:rPr lang="en-US" sz="1700" dirty="0" err="1"/>
              <a:t>messagebox</a:t>
            </a:r>
            <a:endParaRPr lang="en-US" sz="1700" dirty="0"/>
          </a:p>
          <a:p>
            <a:r>
              <a:rPr lang="en-US" sz="1700" dirty="0"/>
              <a:t>Next, we can create an </a:t>
            </a:r>
            <a:r>
              <a:rPr lang="en-US" sz="1700" dirty="0" err="1"/>
              <a:t>askokcancel</a:t>
            </a:r>
            <a:r>
              <a:rPr lang="en-US" sz="1700" dirty="0"/>
              <a:t> </a:t>
            </a:r>
            <a:r>
              <a:rPr lang="en-US" sz="1700" dirty="0" err="1"/>
              <a:t>messagebox</a:t>
            </a:r>
            <a:r>
              <a:rPr lang="en-US" sz="1700" dirty="0"/>
              <a:t> that will ask the user to press “okay” or “cancel”</a:t>
            </a:r>
          </a:p>
          <a:p>
            <a:pPr marL="0" indent="0">
              <a:buNone/>
            </a:pPr>
            <a:r>
              <a:rPr lang="en-US" sz="1200" dirty="0" err="1">
                <a:latin typeface="Lucida Console" panose="020B0609040504020204" pitchFamily="49" charset="0"/>
              </a:rPr>
              <a:t>is_ok</a:t>
            </a:r>
            <a:r>
              <a:rPr lang="en-US" sz="1200" dirty="0">
                <a:latin typeface="Lucida Console" panose="020B0609040504020204" pitchFamily="49" charset="0"/>
              </a:rPr>
              <a:t> = </a:t>
            </a:r>
            <a:r>
              <a:rPr lang="en-US" sz="1200" dirty="0" err="1">
                <a:latin typeface="Lucida Console" panose="020B0609040504020204" pitchFamily="49" charset="0"/>
              </a:rPr>
              <a:t>messagebox.askokcancel</a:t>
            </a:r>
            <a:r>
              <a:rPr lang="en-US" sz="1200" dirty="0">
                <a:latin typeface="Lucida Console" panose="020B0609040504020204" pitchFamily="49" charset="0"/>
              </a:rPr>
              <a:t>(title=website, message=“Username: ” + username + “\n Password: ” + password + “/n Is this information ok to save?”)</a:t>
            </a:r>
          </a:p>
          <a:p>
            <a:r>
              <a:rPr lang="en-US" sz="1700" dirty="0"/>
              <a:t>Now, we’ll only want to save the data if </a:t>
            </a:r>
            <a:r>
              <a:rPr lang="en-US" sz="1700" dirty="0" err="1"/>
              <a:t>is_ok</a:t>
            </a:r>
            <a:r>
              <a:rPr lang="en-US" sz="1700" dirty="0"/>
              <a:t> is True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B435CC-D392-8E69-B29E-DA9AD540E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367" y="2404852"/>
            <a:ext cx="4788505" cy="331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07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75CABE45-4F19-15A0-6936-D8A8C23A65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6613" y="1607189"/>
            <a:ext cx="10980683" cy="397031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save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website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website_entry.get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username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username_entry.get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password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password_entry.get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is_ok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messagebox.askokcancel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title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=website,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message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"Username: "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 username +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Password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: "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 password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                                          +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this information ok to save?"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is_ok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with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open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"data.txt"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"a"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data_file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data_file.write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(website +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| "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 username +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| "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 password +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website_entry.delete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END)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password_entry.delete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END)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881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6B52A-51F4-6EC1-FBEB-F00295660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8: Generate a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F65E9-D679-818D-EFDE-B0D6C671F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Next, let’s create a generate password function that goes as the command input to the generate password button</a:t>
            </a:r>
          </a:p>
          <a:p>
            <a:pPr marL="0" indent="0">
              <a:buNone/>
            </a:pPr>
            <a:r>
              <a:rPr lang="en-US" sz="1500" dirty="0">
                <a:latin typeface="Lucida Console" panose="020B0609040504020204" pitchFamily="49" charset="0"/>
              </a:rPr>
              <a:t>def </a:t>
            </a:r>
            <a:r>
              <a:rPr lang="en-US" sz="1500" dirty="0" err="1">
                <a:latin typeface="Lucida Console" panose="020B0609040504020204" pitchFamily="49" charset="0"/>
              </a:rPr>
              <a:t>generate_password</a:t>
            </a:r>
            <a:r>
              <a:rPr lang="en-US" sz="1500" dirty="0">
                <a:latin typeface="Lucida Console" panose="020B060904050402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500" dirty="0">
                <a:latin typeface="Lucida Console" panose="020B0609040504020204" pitchFamily="49" charset="0"/>
              </a:rPr>
              <a:t>	print(“hi”)</a:t>
            </a:r>
          </a:p>
          <a:p>
            <a:pPr marL="0" indent="0">
              <a:buNone/>
            </a:pPr>
            <a:endParaRPr lang="en-US" sz="15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500" dirty="0" err="1">
                <a:latin typeface="Lucida Console" panose="020B0609040504020204" pitchFamily="49" charset="0"/>
              </a:rPr>
              <a:t>generate_password_button</a:t>
            </a:r>
            <a:r>
              <a:rPr lang="en-US" sz="1500" dirty="0">
                <a:latin typeface="Lucida Console" panose="020B0609040504020204" pitchFamily="49" charset="0"/>
              </a:rPr>
              <a:t> = Button(text=“Generate Password”, command=generate password)</a:t>
            </a:r>
          </a:p>
          <a:p>
            <a:r>
              <a:rPr lang="en-US" dirty="0"/>
              <a:t>Now, let’s write some code that uses the random module and loops to generate a password in our generate password function</a:t>
            </a:r>
          </a:p>
          <a:p>
            <a:r>
              <a:rPr lang="en-US" sz="3000" dirty="0"/>
              <a:t>The generate password function should also clear the password entry box and insert the randomly generated password in the box</a:t>
            </a:r>
          </a:p>
        </p:txBody>
      </p:sp>
    </p:spTree>
    <p:extLst>
      <p:ext uri="{BB962C8B-B14F-4D97-AF65-F5344CB8AC3E}">
        <p14:creationId xmlns:p14="http://schemas.microsoft.com/office/powerpoint/2010/main" val="3307148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E36ECF75-98A9-EF50-F6E0-CCA61FD840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05760"/>
            <a:ext cx="4770345" cy="649408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Generate a password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letters = 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"a"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"b"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"f"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"g"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"h"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"j"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"k"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"l"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"m"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"o"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"p"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"q"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"u"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"v"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"w"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"z"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symbols = 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"!"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"@"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"#"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"$"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"%"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"^"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"&amp;"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"*"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"("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")"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generate_password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password_entry.delete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END)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password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range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num = random.randint(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num ==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add a letter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letter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random.choice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(letters)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upper = random.randint(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upper ==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letter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letter.upper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password += letter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num ==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add a symbol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password +=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random.choice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(symbols)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num ==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add a number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password +=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(random.randint(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9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password_entry.insert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password)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278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78427-9F6D-D220-A447-FDB851A9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601744"/>
            <a:ext cx="6781800" cy="1338696"/>
          </a:xfrm>
        </p:spPr>
        <p:txBody>
          <a:bodyPr>
            <a:normAutofit/>
          </a:bodyPr>
          <a:lstStyle/>
          <a:p>
            <a:r>
              <a:rPr lang="en-US" dirty="0"/>
              <a:t>Step 9: Extra Features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42120FF0-EDB0-2D05-E219-E1F464FBBB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41" r="51613" b="-1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D9E3E-4621-C1AA-8DA9-61B5981C8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1" y="2201958"/>
            <a:ext cx="6781800" cy="3900730"/>
          </a:xfrm>
        </p:spPr>
        <p:txBody>
          <a:bodyPr anchor="t">
            <a:normAutofit/>
          </a:bodyPr>
          <a:lstStyle/>
          <a:p>
            <a:r>
              <a:rPr lang="en-US" sz="2000"/>
              <a:t>These are optional, but some extra features we can add to our program are: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Popup that prevents the user from leaving the website or password box empty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Code that copies the password to the clipboard when the user presses the generate password button using the pyperclip module</a:t>
            </a:r>
          </a:p>
          <a:p>
            <a:pPr lvl="1"/>
            <a:r>
              <a:rPr lang="en-US" sz="2000"/>
              <a:t>Google the pyperclip documentation to figure out how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Fix the UI layout spacing if it’s messed up</a:t>
            </a:r>
          </a:p>
        </p:txBody>
      </p:sp>
    </p:spTree>
    <p:extLst>
      <p:ext uri="{BB962C8B-B14F-4D97-AF65-F5344CB8AC3E}">
        <p14:creationId xmlns:p14="http://schemas.microsoft.com/office/powerpoint/2010/main" val="904418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BA35E-6C19-76FB-D40B-1E7BD4634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Project: Password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D0796-D024-FFA9-3188-89557B80A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en-US" sz="2000"/>
              <a:t>Today, let’s use tkinter to make a password manager program</a:t>
            </a:r>
          </a:p>
          <a:p>
            <a:r>
              <a:rPr lang="en-US" sz="2000"/>
              <a:t>This program will pull up a window that allows the user to enter the website name, email/username, and password that the program will save onto a txt file</a:t>
            </a:r>
          </a:p>
          <a:p>
            <a:r>
              <a:rPr lang="en-US" sz="2000"/>
              <a:t>To do this, we’ll have to use some of the tkinter stuff we used last week, and we’ll also have to learn some new stuff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A40E48-C201-276E-6C33-2871DE685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367" y="2243240"/>
            <a:ext cx="4788505" cy="363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663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dlock on computer motherboard">
            <a:extLst>
              <a:ext uri="{FF2B5EF4-FFF2-40B4-BE49-F238E27FC236}">
                <a16:creationId xmlns:a16="http://schemas.microsoft.com/office/drawing/2014/main" id="{32CBA99A-A1EB-7F1C-AACC-D9062C126C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709" b="-1"/>
          <a:stretch/>
        </p:blipFill>
        <p:spPr>
          <a:xfrm>
            <a:off x="2915455" y="10"/>
            <a:ext cx="9276545" cy="6857990"/>
          </a:xfrm>
          <a:custGeom>
            <a:avLst/>
            <a:gdLst/>
            <a:ahLst/>
            <a:cxnLst/>
            <a:rect l="l" t="t" r="r" b="b"/>
            <a:pathLst>
              <a:path w="9276545" h="6871647">
                <a:moveTo>
                  <a:pt x="9276545" y="0"/>
                </a:moveTo>
                <a:lnTo>
                  <a:pt x="9276545" y="6858000"/>
                </a:lnTo>
                <a:lnTo>
                  <a:pt x="1546051" y="6871647"/>
                </a:lnTo>
                <a:lnTo>
                  <a:pt x="1535751" y="6828910"/>
                </a:lnTo>
                <a:cubicBezTo>
                  <a:pt x="1530460" y="6775140"/>
                  <a:pt x="1515370" y="6618042"/>
                  <a:pt x="1514301" y="6549029"/>
                </a:cubicBezTo>
                <a:cubicBezTo>
                  <a:pt x="1518045" y="6491396"/>
                  <a:pt x="1528503" y="6450608"/>
                  <a:pt x="1529339" y="6414828"/>
                </a:cubicBezTo>
                <a:cubicBezTo>
                  <a:pt x="1525062" y="6359280"/>
                  <a:pt x="1502062" y="6307149"/>
                  <a:pt x="1493941" y="6268848"/>
                </a:cubicBezTo>
                <a:cubicBezTo>
                  <a:pt x="1502669" y="6254191"/>
                  <a:pt x="1469920" y="6200171"/>
                  <a:pt x="1480613" y="6185025"/>
                </a:cubicBezTo>
                <a:cubicBezTo>
                  <a:pt x="1481020" y="6164522"/>
                  <a:pt x="1458164" y="6060790"/>
                  <a:pt x="1443364" y="6018360"/>
                </a:cubicBezTo>
                <a:cubicBezTo>
                  <a:pt x="1426694" y="5970758"/>
                  <a:pt x="1390307" y="5920074"/>
                  <a:pt x="1380584" y="5899407"/>
                </a:cubicBezTo>
                <a:cubicBezTo>
                  <a:pt x="1370860" y="5878740"/>
                  <a:pt x="1392244" y="5920877"/>
                  <a:pt x="1385023" y="5894356"/>
                </a:cubicBezTo>
                <a:cubicBezTo>
                  <a:pt x="1377800" y="5867835"/>
                  <a:pt x="1345702" y="5770498"/>
                  <a:pt x="1337254" y="5740279"/>
                </a:cubicBezTo>
                <a:cubicBezTo>
                  <a:pt x="1353956" y="5738860"/>
                  <a:pt x="1323673" y="5722040"/>
                  <a:pt x="1334321" y="5713042"/>
                </a:cubicBezTo>
                <a:cubicBezTo>
                  <a:pt x="1343675" y="5706701"/>
                  <a:pt x="1336672" y="5700118"/>
                  <a:pt x="1335877" y="5692870"/>
                </a:cubicBezTo>
                <a:cubicBezTo>
                  <a:pt x="1343201" y="5683812"/>
                  <a:pt x="1329617" y="5652064"/>
                  <a:pt x="1319978" y="5643427"/>
                </a:cubicBezTo>
                <a:cubicBezTo>
                  <a:pt x="1286551" y="5622177"/>
                  <a:pt x="1310947" y="5579803"/>
                  <a:pt x="1285321" y="5562271"/>
                </a:cubicBezTo>
                <a:cubicBezTo>
                  <a:pt x="1281540" y="5556238"/>
                  <a:pt x="1279983" y="5550455"/>
                  <a:pt x="1279815" y="5544867"/>
                </a:cubicBezTo>
                <a:lnTo>
                  <a:pt x="1282507" y="5529404"/>
                </a:lnTo>
                <a:lnTo>
                  <a:pt x="1289604" y="5525378"/>
                </a:lnTo>
                <a:lnTo>
                  <a:pt x="1287766" y="5515726"/>
                </a:lnTo>
                <a:lnTo>
                  <a:pt x="1288829" y="5513051"/>
                </a:lnTo>
                <a:cubicBezTo>
                  <a:pt x="1290896" y="5507946"/>
                  <a:pt x="1292688" y="5502897"/>
                  <a:pt x="1293373" y="5497833"/>
                </a:cubicBezTo>
                <a:cubicBezTo>
                  <a:pt x="1288690" y="5483829"/>
                  <a:pt x="1272696" y="5459278"/>
                  <a:pt x="1260736" y="5429027"/>
                </a:cubicBezTo>
                <a:cubicBezTo>
                  <a:pt x="1238579" y="5396416"/>
                  <a:pt x="1238884" y="5351600"/>
                  <a:pt x="1221610" y="5316328"/>
                </a:cubicBezTo>
                <a:lnTo>
                  <a:pt x="1216099" y="5309330"/>
                </a:lnTo>
                <a:lnTo>
                  <a:pt x="1217278" y="5279477"/>
                </a:lnTo>
                <a:cubicBezTo>
                  <a:pt x="1221588" y="5274318"/>
                  <a:pt x="1222716" y="5266940"/>
                  <a:pt x="1218469" y="5260597"/>
                </a:cubicBezTo>
                <a:lnTo>
                  <a:pt x="1206220" y="5152555"/>
                </a:lnTo>
                <a:cubicBezTo>
                  <a:pt x="1205294" y="5116878"/>
                  <a:pt x="1196908" y="5101727"/>
                  <a:pt x="1212921" y="5046536"/>
                </a:cubicBezTo>
                <a:cubicBezTo>
                  <a:pt x="1234138" y="4987918"/>
                  <a:pt x="1204801" y="4903116"/>
                  <a:pt x="1212183" y="4837345"/>
                </a:cubicBezTo>
                <a:cubicBezTo>
                  <a:pt x="1183151" y="4802424"/>
                  <a:pt x="1209228" y="4821062"/>
                  <a:pt x="1202048" y="4784195"/>
                </a:cubicBezTo>
                <a:cubicBezTo>
                  <a:pt x="1202483" y="4760878"/>
                  <a:pt x="1202919" y="4737561"/>
                  <a:pt x="1203354" y="4714245"/>
                </a:cubicBezTo>
                <a:lnTo>
                  <a:pt x="1201502" y="4700836"/>
                </a:lnTo>
                <a:lnTo>
                  <a:pt x="1194919" y="4697224"/>
                </a:lnTo>
                <a:lnTo>
                  <a:pt x="1187792" y="4677162"/>
                </a:lnTo>
                <a:cubicBezTo>
                  <a:pt x="1186060" y="4669625"/>
                  <a:pt x="1185291" y="4661478"/>
                  <a:pt x="1186080" y="4652429"/>
                </a:cubicBezTo>
                <a:cubicBezTo>
                  <a:pt x="1199189" y="4622456"/>
                  <a:pt x="1167081" y="4571771"/>
                  <a:pt x="1184722" y="4534840"/>
                </a:cubicBezTo>
                <a:cubicBezTo>
                  <a:pt x="1182407" y="4499077"/>
                  <a:pt x="1175424" y="4460227"/>
                  <a:pt x="1172188" y="4437851"/>
                </a:cubicBezTo>
                <a:cubicBezTo>
                  <a:pt x="1161331" y="4428466"/>
                  <a:pt x="1178123" y="4398274"/>
                  <a:pt x="1165306" y="4400581"/>
                </a:cubicBezTo>
                <a:cubicBezTo>
                  <a:pt x="1171061" y="4389819"/>
                  <a:pt x="1173552" y="4346771"/>
                  <a:pt x="1168602" y="4335651"/>
                </a:cubicBezTo>
                <a:lnTo>
                  <a:pt x="1178384" y="4280215"/>
                </a:lnTo>
                <a:lnTo>
                  <a:pt x="1177294" y="4274660"/>
                </a:lnTo>
                <a:cubicBezTo>
                  <a:pt x="1177138" y="4268882"/>
                  <a:pt x="1177520" y="4251103"/>
                  <a:pt x="1177448" y="4245552"/>
                </a:cubicBezTo>
                <a:cubicBezTo>
                  <a:pt x="1177252" y="4244155"/>
                  <a:pt x="1177058" y="4242757"/>
                  <a:pt x="1176863" y="4241361"/>
                </a:cubicBezTo>
                <a:lnTo>
                  <a:pt x="1162386" y="4207167"/>
                </a:lnTo>
                <a:cubicBezTo>
                  <a:pt x="1162950" y="4202536"/>
                  <a:pt x="1174655" y="4199565"/>
                  <a:pt x="1174343" y="4192380"/>
                </a:cubicBezTo>
                <a:lnTo>
                  <a:pt x="1160516" y="4164062"/>
                </a:lnTo>
                <a:lnTo>
                  <a:pt x="1161365" y="4158623"/>
                </a:lnTo>
                <a:lnTo>
                  <a:pt x="1144878" y="4076261"/>
                </a:lnTo>
                <a:lnTo>
                  <a:pt x="1123687" y="4005692"/>
                </a:lnTo>
                <a:lnTo>
                  <a:pt x="1096720" y="3754257"/>
                </a:lnTo>
                <a:cubicBezTo>
                  <a:pt x="1083618" y="3639924"/>
                  <a:pt x="1064313" y="3636659"/>
                  <a:pt x="1047682" y="3517638"/>
                </a:cubicBezTo>
                <a:cubicBezTo>
                  <a:pt x="1048550" y="3477187"/>
                  <a:pt x="1049418" y="3436735"/>
                  <a:pt x="1050285" y="3396284"/>
                </a:cubicBezTo>
                <a:lnTo>
                  <a:pt x="1030166" y="3320814"/>
                </a:lnTo>
                <a:lnTo>
                  <a:pt x="1034128" y="3260443"/>
                </a:lnTo>
                <a:lnTo>
                  <a:pt x="1007751" y="3198916"/>
                </a:lnTo>
                <a:cubicBezTo>
                  <a:pt x="1003323" y="3193074"/>
                  <a:pt x="1001150" y="3187393"/>
                  <a:pt x="1000384" y="3181839"/>
                </a:cubicBezTo>
                <a:cubicBezTo>
                  <a:pt x="1000734" y="3176675"/>
                  <a:pt x="1001085" y="3171511"/>
                  <a:pt x="1001435" y="3166346"/>
                </a:cubicBezTo>
                <a:lnTo>
                  <a:pt x="968918" y="3112638"/>
                </a:lnTo>
                <a:cubicBezTo>
                  <a:pt x="957125" y="3092489"/>
                  <a:pt x="955617" y="3065232"/>
                  <a:pt x="934483" y="3031628"/>
                </a:cubicBezTo>
                <a:cubicBezTo>
                  <a:pt x="914631" y="2997037"/>
                  <a:pt x="908933" y="3005661"/>
                  <a:pt x="879229" y="2948196"/>
                </a:cubicBezTo>
                <a:cubicBezTo>
                  <a:pt x="850845" y="2897154"/>
                  <a:pt x="820829" y="2806798"/>
                  <a:pt x="798666" y="2761198"/>
                </a:cubicBezTo>
                <a:cubicBezTo>
                  <a:pt x="773970" y="2714562"/>
                  <a:pt x="758278" y="2715446"/>
                  <a:pt x="746962" y="2694939"/>
                </a:cubicBezTo>
                <a:lnTo>
                  <a:pt x="712796" y="2614779"/>
                </a:lnTo>
                <a:lnTo>
                  <a:pt x="697701" y="2600020"/>
                </a:lnTo>
                <a:cubicBezTo>
                  <a:pt x="697743" y="2598787"/>
                  <a:pt x="697784" y="2597555"/>
                  <a:pt x="697823" y="2596321"/>
                </a:cubicBezTo>
                <a:lnTo>
                  <a:pt x="679645" y="2572602"/>
                </a:lnTo>
                <a:lnTo>
                  <a:pt x="680789" y="2571831"/>
                </a:lnTo>
                <a:cubicBezTo>
                  <a:pt x="682946" y="2569560"/>
                  <a:pt x="683757" y="2566863"/>
                  <a:pt x="681771" y="2563200"/>
                </a:cubicBezTo>
                <a:cubicBezTo>
                  <a:pt x="705290" y="2562299"/>
                  <a:pt x="688388" y="2558438"/>
                  <a:pt x="680456" y="2547723"/>
                </a:cubicBezTo>
                <a:cubicBezTo>
                  <a:pt x="679482" y="2534148"/>
                  <a:pt x="677183" y="2493617"/>
                  <a:pt x="675922" y="2481749"/>
                </a:cubicBezTo>
                <a:lnTo>
                  <a:pt x="672894" y="2476509"/>
                </a:lnTo>
                <a:lnTo>
                  <a:pt x="673143" y="2476297"/>
                </a:lnTo>
                <a:cubicBezTo>
                  <a:pt x="673152" y="2474932"/>
                  <a:pt x="672405" y="2473126"/>
                  <a:pt x="670567" y="2470561"/>
                </a:cubicBezTo>
                <a:lnTo>
                  <a:pt x="667369" y="2466951"/>
                </a:lnTo>
                <a:lnTo>
                  <a:pt x="661495" y="2456785"/>
                </a:lnTo>
                <a:cubicBezTo>
                  <a:pt x="661510" y="2455387"/>
                  <a:pt x="661525" y="2453987"/>
                  <a:pt x="661540" y="2452588"/>
                </a:cubicBezTo>
                <a:lnTo>
                  <a:pt x="664540" y="2449913"/>
                </a:lnTo>
                <a:lnTo>
                  <a:pt x="663581" y="2449129"/>
                </a:lnTo>
                <a:cubicBezTo>
                  <a:pt x="653014" y="2444453"/>
                  <a:pt x="642406" y="2445872"/>
                  <a:pt x="663129" y="2426579"/>
                </a:cubicBezTo>
                <a:cubicBezTo>
                  <a:pt x="643271" y="2414167"/>
                  <a:pt x="657229" y="2404769"/>
                  <a:pt x="650205" y="2379928"/>
                </a:cubicBezTo>
                <a:cubicBezTo>
                  <a:pt x="634911" y="2374359"/>
                  <a:pt x="634260" y="2365346"/>
                  <a:pt x="638008" y="2354824"/>
                </a:cubicBezTo>
                <a:cubicBezTo>
                  <a:pt x="621083" y="2334576"/>
                  <a:pt x="620949" y="2310146"/>
                  <a:pt x="609851" y="2284299"/>
                </a:cubicBezTo>
                <a:lnTo>
                  <a:pt x="585585" y="2155739"/>
                </a:lnTo>
                <a:lnTo>
                  <a:pt x="581391" y="2152892"/>
                </a:lnTo>
                <a:cubicBezTo>
                  <a:pt x="578821" y="2150768"/>
                  <a:pt x="577525" y="2149149"/>
                  <a:pt x="577083" y="2147807"/>
                </a:cubicBezTo>
                <a:lnTo>
                  <a:pt x="577251" y="2147544"/>
                </a:lnTo>
                <a:lnTo>
                  <a:pt x="546845" y="2085601"/>
                </a:lnTo>
                <a:cubicBezTo>
                  <a:pt x="538270" y="2073917"/>
                  <a:pt x="486356" y="1955894"/>
                  <a:pt x="470837" y="1931362"/>
                </a:cubicBezTo>
                <a:lnTo>
                  <a:pt x="428154" y="1657167"/>
                </a:lnTo>
                <a:lnTo>
                  <a:pt x="392797" y="1510175"/>
                </a:lnTo>
                <a:cubicBezTo>
                  <a:pt x="380165" y="1504446"/>
                  <a:pt x="369910" y="1451095"/>
                  <a:pt x="372847" y="1440507"/>
                </a:cubicBezTo>
                <a:cubicBezTo>
                  <a:pt x="369015" y="1433783"/>
                  <a:pt x="338503" y="1376212"/>
                  <a:pt x="344479" y="1367690"/>
                </a:cubicBezTo>
                <a:cubicBezTo>
                  <a:pt x="332264" y="1342150"/>
                  <a:pt x="321736" y="1310521"/>
                  <a:pt x="299558" y="1287266"/>
                </a:cubicBezTo>
                <a:cubicBezTo>
                  <a:pt x="277380" y="1264010"/>
                  <a:pt x="259203" y="1269909"/>
                  <a:pt x="243216" y="1249403"/>
                </a:cubicBezTo>
                <a:cubicBezTo>
                  <a:pt x="227230" y="1228898"/>
                  <a:pt x="218454" y="1166841"/>
                  <a:pt x="203639" y="1164232"/>
                </a:cubicBezTo>
                <a:cubicBezTo>
                  <a:pt x="192352" y="1144923"/>
                  <a:pt x="198158" y="1133798"/>
                  <a:pt x="169195" y="1087898"/>
                </a:cubicBezTo>
                <a:cubicBezTo>
                  <a:pt x="139228" y="1002950"/>
                  <a:pt x="140891" y="969630"/>
                  <a:pt x="98775" y="910071"/>
                </a:cubicBezTo>
                <a:cubicBezTo>
                  <a:pt x="45025" y="831068"/>
                  <a:pt x="34038" y="817468"/>
                  <a:pt x="43820" y="712632"/>
                </a:cubicBezTo>
                <a:cubicBezTo>
                  <a:pt x="34816" y="659496"/>
                  <a:pt x="43273" y="613587"/>
                  <a:pt x="44748" y="591246"/>
                </a:cubicBezTo>
                <a:lnTo>
                  <a:pt x="36767" y="546725"/>
                </a:lnTo>
                <a:cubicBezTo>
                  <a:pt x="36093" y="528360"/>
                  <a:pt x="35418" y="509996"/>
                  <a:pt x="34744" y="491632"/>
                </a:cubicBezTo>
                <a:cubicBezTo>
                  <a:pt x="34670" y="458441"/>
                  <a:pt x="29296" y="473054"/>
                  <a:pt x="29222" y="439863"/>
                </a:cubicBezTo>
                <a:cubicBezTo>
                  <a:pt x="29152" y="439762"/>
                  <a:pt x="2578" y="397168"/>
                  <a:pt x="2507" y="397065"/>
                </a:cubicBezTo>
                <a:cubicBezTo>
                  <a:pt x="-7796" y="385479"/>
                  <a:pt x="17492" y="336832"/>
                  <a:pt x="9810" y="317232"/>
                </a:cubicBezTo>
                <a:lnTo>
                  <a:pt x="25323" y="268841"/>
                </a:lnTo>
                <a:cubicBezTo>
                  <a:pt x="20582" y="241406"/>
                  <a:pt x="55391" y="238509"/>
                  <a:pt x="50278" y="195107"/>
                </a:cubicBezTo>
                <a:cubicBezTo>
                  <a:pt x="49891" y="157638"/>
                  <a:pt x="41873" y="124837"/>
                  <a:pt x="47653" y="93413"/>
                </a:cubicBezTo>
                <a:cubicBezTo>
                  <a:pt x="41389" y="80245"/>
                  <a:pt x="38874" y="67990"/>
                  <a:pt x="48323" y="56668"/>
                </a:cubicBezTo>
                <a:cubicBezTo>
                  <a:pt x="46028" y="30349"/>
                  <a:pt x="37896" y="18658"/>
                  <a:pt x="38423" y="5323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F3CB28-B5DE-2AC7-F7E4-CF10F34C5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6" y="2852381"/>
            <a:ext cx="3161940" cy="26402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Finished Password Manager!</a:t>
            </a:r>
          </a:p>
        </p:txBody>
      </p:sp>
    </p:spTree>
    <p:extLst>
      <p:ext uri="{BB962C8B-B14F-4D97-AF65-F5344CB8AC3E}">
        <p14:creationId xmlns:p14="http://schemas.microsoft.com/office/powerpoint/2010/main" val="2226089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3BD0C-03E6-2867-C5A1-200A43320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Step 1: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C59F5-06A9-1BDB-0314-69B3F0997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First, let’s create our project folder and new python project</a:t>
            </a:r>
          </a:p>
          <a:p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After we open up our main.py file, we’ll need to get the lock image to add to our screen</a:t>
            </a:r>
          </a:p>
          <a:p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Let’s get the image by downloading it from my 4-23 GitHub branch and dragging the file into our new project</a:t>
            </a:r>
          </a:p>
          <a:p>
            <a:pPr lvl="1"/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https://github.com/Tavishi27/Tuesday-Python-Files</a:t>
            </a:r>
            <a:endParaRPr lang="en-US" sz="1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Now let’s import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tkinter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into our main.py file</a:t>
            </a:r>
          </a:p>
          <a:p>
            <a:pPr lvl="1"/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can write 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from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tkinter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 import * 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instead of 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import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</a:rPr>
              <a:t>tkinter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so we don’t have to write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tkinter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when creating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tkinter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objects</a:t>
            </a:r>
          </a:p>
        </p:txBody>
      </p:sp>
    </p:spTree>
    <p:extLst>
      <p:ext uri="{BB962C8B-B14F-4D97-AF65-F5344CB8AC3E}">
        <p14:creationId xmlns:p14="http://schemas.microsoft.com/office/powerpoint/2010/main" val="2531206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89ED0-C206-15C0-3D6B-CC8FA505F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A8F42-F21A-3D82-FECB-5A27752FC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Next, we’ll want to create a window</a:t>
            </a:r>
          </a:p>
          <a:p>
            <a:r>
              <a:rPr lang="en-US" dirty="0"/>
              <a:t>Since we imported all of </a:t>
            </a:r>
            <a:r>
              <a:rPr lang="en-US" dirty="0" err="1"/>
              <a:t>tkinter</a:t>
            </a:r>
            <a:r>
              <a:rPr lang="en-US" dirty="0"/>
              <a:t> with the *, our code will look like this: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from </a:t>
            </a:r>
            <a:r>
              <a:rPr lang="en-US" sz="2000" dirty="0" err="1">
                <a:latin typeface="Lucida Console" panose="020B0609040504020204" pitchFamily="49" charset="0"/>
              </a:rPr>
              <a:t>tkinter</a:t>
            </a:r>
            <a:r>
              <a:rPr lang="en-US" sz="2000" dirty="0">
                <a:latin typeface="Lucida Console" panose="020B0609040504020204" pitchFamily="49" charset="0"/>
              </a:rPr>
              <a:t> import *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window = Tk()</a:t>
            </a:r>
          </a:p>
          <a:p>
            <a:pPr marL="0" indent="0">
              <a:buNone/>
            </a:pPr>
            <a:r>
              <a:rPr lang="en-US" sz="2000" dirty="0" err="1">
                <a:latin typeface="Lucida Console" panose="020B0609040504020204" pitchFamily="49" charset="0"/>
              </a:rPr>
              <a:t>window.title</a:t>
            </a:r>
            <a:r>
              <a:rPr lang="en-US" sz="2000" dirty="0">
                <a:latin typeface="Lucida Console" panose="020B0609040504020204" pitchFamily="49" charset="0"/>
              </a:rPr>
              <a:t>(“Password Manager”)</a:t>
            </a:r>
          </a:p>
          <a:p>
            <a:pPr marL="0" indent="0"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Lucida Console" panose="020B0609040504020204" pitchFamily="49" charset="0"/>
              </a:rPr>
              <a:t>window.mainloop</a:t>
            </a:r>
            <a:r>
              <a:rPr lang="en-US" sz="2000" dirty="0">
                <a:latin typeface="Lucida Console" panose="020B0609040504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68476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ACDA0-FCF7-583E-7B08-2223F103F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Step 2: Adding the Logo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E6AB2-A527-B561-FBA7-95114ED3B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 lnSpcReduction="10000"/>
          </a:bodyPr>
          <a:lstStyle/>
          <a:p>
            <a:r>
              <a:rPr lang="en-US" sz="1900" dirty="0"/>
              <a:t>Next, let’s add the lock image to the window</a:t>
            </a:r>
          </a:p>
          <a:p>
            <a:r>
              <a:rPr lang="en-US" sz="1900" dirty="0"/>
              <a:t>To do this, we’ll need to learn about the </a:t>
            </a:r>
            <a:r>
              <a:rPr lang="en-US" sz="1900" dirty="0" err="1"/>
              <a:t>tkinter</a:t>
            </a:r>
            <a:r>
              <a:rPr lang="en-US" sz="1900" dirty="0"/>
              <a:t> canvas widget</a:t>
            </a:r>
          </a:p>
          <a:p>
            <a:r>
              <a:rPr lang="en-US" sz="1900" dirty="0"/>
              <a:t>The canvas widget allows us to add images to the window and even overlap images and text</a:t>
            </a:r>
          </a:p>
          <a:p>
            <a:pPr lvl="1"/>
            <a:r>
              <a:rPr lang="en-US" sz="1900" dirty="0"/>
              <a:t>We can’t overlap things without canvas because the layout management tools we learned about last week will prevent it</a:t>
            </a:r>
          </a:p>
          <a:p>
            <a:r>
              <a:rPr lang="en-US" sz="1900" dirty="0"/>
              <a:t>If we go to the logo.png file, we can see that the image is 200 x 189 pixels, so let’s create a 200 x 200 canvas to display the image</a:t>
            </a:r>
          </a:p>
          <a:p>
            <a:pPr lvl="1"/>
            <a:endParaRPr lang="en-US" sz="1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DBC7DB-5051-8D2B-F503-774221836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167" y="2184914"/>
            <a:ext cx="3224905" cy="375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778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210FC-1C08-89BB-27D4-98F7F83A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/>
              <a:t>Step 2: Adding the Logo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B3000-3588-9B2B-5807-AD7EC5121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en-US" sz="1300"/>
              <a:t>Let’s create a canvas like this:</a:t>
            </a:r>
          </a:p>
          <a:p>
            <a:pPr marL="0" indent="0">
              <a:buNone/>
            </a:pPr>
            <a:r>
              <a:rPr lang="en-US" sz="1300">
                <a:latin typeface="Lucida Console" panose="020B0609040504020204" pitchFamily="49" charset="0"/>
              </a:rPr>
              <a:t>canvas = Canvas(width=200, height=200)</a:t>
            </a:r>
          </a:p>
          <a:p>
            <a:r>
              <a:rPr lang="en-US" sz="1300"/>
              <a:t>Next, we’ll need to create a PhotoImage object to use the logo.png file:</a:t>
            </a:r>
          </a:p>
          <a:p>
            <a:pPr marL="0" indent="0">
              <a:buNone/>
            </a:pPr>
            <a:r>
              <a:rPr lang="en-US" sz="1300">
                <a:latin typeface="Lucida Console" panose="020B0609040504020204" pitchFamily="49" charset="0"/>
              </a:rPr>
              <a:t>logo_img = PhotoImage(file=“logo.png”)</a:t>
            </a:r>
          </a:p>
          <a:p>
            <a:r>
              <a:rPr lang="en-US" sz="1300"/>
              <a:t>Now, we need to use the canvas.create_image() function to add the image to the canvas:</a:t>
            </a:r>
          </a:p>
          <a:p>
            <a:pPr marL="0" indent="0">
              <a:buNone/>
            </a:pPr>
            <a:r>
              <a:rPr lang="en-US" sz="1300">
                <a:latin typeface="Lucida Console" panose="020B0609040504020204" pitchFamily="49" charset="0"/>
              </a:rPr>
              <a:t>canvas.create_image(100, 100, image=logo_img)</a:t>
            </a:r>
          </a:p>
          <a:p>
            <a:pPr lvl="1"/>
            <a:r>
              <a:rPr lang="en-US" sz="1300"/>
              <a:t>The first 2 inputs indicate the coordinates on the canvas where we want to place the image</a:t>
            </a:r>
          </a:p>
          <a:p>
            <a:r>
              <a:rPr lang="en-US" sz="1300"/>
              <a:t>Finally, we can use canvas.pack() to see the canvas on the screen</a:t>
            </a:r>
          </a:p>
          <a:p>
            <a:r>
              <a:rPr lang="en-US" sz="1300"/>
              <a:t>Let’s also use the window.config() function to add 20 pixels of padiing to the window</a:t>
            </a:r>
          </a:p>
          <a:p>
            <a:pPr marL="0" indent="0">
              <a:buNone/>
            </a:pPr>
            <a:endParaRPr lang="en-US" sz="13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531320-8FE8-790E-5B7B-773B9CBA8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661" y="2184914"/>
            <a:ext cx="3671917" cy="375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01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CDF3B57C-C31C-5A3E-71DA-D23FFA757C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4856" y="366623"/>
            <a:ext cx="8926075" cy="612475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tkinter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Add UI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window = Tk()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window.title(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"Password Manager"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window.config(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padx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20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pady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20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canvas = Canvas(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width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200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height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200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logo_img = PhotoImage(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file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"logo.png"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canvas.create_image(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100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100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image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=logo_img)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canvas.pack()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window.mainloop()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381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8372E-5722-0276-A325-83BB50D5F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Step 3: Creating the Rest of the UI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CA68F-C8A5-0FEB-98D8-3BD2215F4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en-US" sz="1900" dirty="0"/>
              <a:t>Next, we’ll need to create all of the other features of the program to finish the UI layout of the program</a:t>
            </a:r>
          </a:p>
          <a:p>
            <a:r>
              <a:rPr lang="en-US" sz="1900" dirty="0"/>
              <a:t>But to do this, we’ll need to learn how to use the grid to make some features span multiple columns</a:t>
            </a:r>
          </a:p>
          <a:p>
            <a:r>
              <a:rPr lang="en-US" sz="1900" dirty="0"/>
              <a:t>For example, the website entry is the 2</a:t>
            </a:r>
            <a:r>
              <a:rPr lang="en-US" sz="1900" baseline="30000" dirty="0"/>
              <a:t>nd</a:t>
            </a:r>
            <a:r>
              <a:rPr lang="en-US" sz="1900" dirty="0"/>
              <a:t> and 3</a:t>
            </a:r>
            <a:r>
              <a:rPr lang="en-US" sz="1900" baseline="30000" dirty="0"/>
              <a:t>rd</a:t>
            </a:r>
            <a:r>
              <a:rPr lang="en-US" sz="1900" dirty="0"/>
              <a:t> column </a:t>
            </a:r>
          </a:p>
          <a:p>
            <a:r>
              <a:rPr lang="en-US" sz="1900" dirty="0"/>
              <a:t>We can do this by adding a column span input to our grid() function</a:t>
            </a:r>
          </a:p>
          <a:p>
            <a:r>
              <a:rPr lang="en-US" sz="1900" dirty="0"/>
              <a:t>Like this:</a:t>
            </a:r>
          </a:p>
          <a:p>
            <a:pPr marL="0" indent="0">
              <a:buNone/>
            </a:pPr>
            <a:r>
              <a:rPr lang="en-US" sz="1400" dirty="0" err="1">
                <a:latin typeface="Lucida Console" panose="020B0609040504020204" pitchFamily="49" charset="0"/>
              </a:rPr>
              <a:t>entry.grid</a:t>
            </a:r>
            <a:r>
              <a:rPr lang="en-US" sz="1400" dirty="0">
                <a:latin typeface="Lucida Console" panose="020B0609040504020204" pitchFamily="49" charset="0"/>
              </a:rPr>
              <a:t>(column=1, row=1, </a:t>
            </a:r>
            <a:r>
              <a:rPr lang="en-US" sz="1400" dirty="0" err="1">
                <a:latin typeface="Lucida Console" panose="020B0609040504020204" pitchFamily="49" charset="0"/>
              </a:rPr>
              <a:t>columnspan</a:t>
            </a:r>
            <a:r>
              <a:rPr lang="en-US" sz="1400" dirty="0">
                <a:latin typeface="Lucida Console" panose="020B0609040504020204" pitchFamily="49" charset="0"/>
              </a:rPr>
              <a:t>=2)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05543D9-3810-0EFE-1619-CAB1270B8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367" y="2285139"/>
            <a:ext cx="4788505" cy="355546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2CAFFB4-5BBE-0C7B-FE39-DCA928EDFA5A}"/>
                  </a:ext>
                </a:extLst>
              </p14:cNvPr>
              <p14:cNvContentPartPr/>
              <p14:nvPr/>
            </p14:nvContentPartPr>
            <p14:xfrm>
              <a:off x="7661692" y="2124685"/>
              <a:ext cx="220320" cy="4132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2CAFFB4-5BBE-0C7B-FE39-DCA928EDFA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53052" y="2116045"/>
                <a:ext cx="237960" cy="415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D5A46A7-06F3-4B35-85BF-3A860E1DE154}"/>
                  </a:ext>
                </a:extLst>
              </p14:cNvPr>
              <p14:cNvContentPartPr/>
              <p14:nvPr/>
            </p14:nvContentPartPr>
            <p14:xfrm>
              <a:off x="9768412" y="2066725"/>
              <a:ext cx="466560" cy="4303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D5A46A7-06F3-4B35-85BF-3A860E1DE15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759412" y="2058085"/>
                <a:ext cx="484200" cy="432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546DD5D-70C9-BF43-9903-0B14E50E8F01}"/>
                  </a:ext>
                </a:extLst>
              </p14:cNvPr>
              <p14:cNvContentPartPr/>
              <p14:nvPr/>
            </p14:nvContentPartPr>
            <p14:xfrm>
              <a:off x="6478012" y="4570885"/>
              <a:ext cx="5522400" cy="78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546DD5D-70C9-BF43-9903-0B14E50E8F0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69012" y="4561885"/>
                <a:ext cx="5540040" cy="9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8305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731463-332E-7971-E427-1C1C117B7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481" y="688492"/>
            <a:ext cx="7087025" cy="52671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1D7AA6-BD6E-E71F-812A-4ECFEA8A7E9A}"/>
              </a:ext>
            </a:extLst>
          </p:cNvPr>
          <p:cNvSpPr txBox="1"/>
          <p:nvPr/>
        </p:nvSpPr>
        <p:spPr>
          <a:xfrm>
            <a:off x="5392207" y="4373804"/>
            <a:ext cx="1641368" cy="373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23544">
              <a:spcAft>
                <a:spcPts val="600"/>
              </a:spcAft>
            </a:pPr>
            <a:r>
              <a:rPr lang="en-US" sz="181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width=55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4ECD32-909A-D7B9-759F-E03449128B79}"/>
              </a:ext>
            </a:extLst>
          </p:cNvPr>
          <p:cNvSpPr txBox="1"/>
          <p:nvPr/>
        </p:nvSpPr>
        <p:spPr>
          <a:xfrm>
            <a:off x="5450637" y="4655333"/>
            <a:ext cx="1641368" cy="373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23544">
              <a:spcAft>
                <a:spcPts val="600"/>
              </a:spcAft>
            </a:pPr>
            <a:r>
              <a:rPr lang="en-US" sz="181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width=55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CFAEF7-D997-E343-C9DC-3557685D98B3}"/>
              </a:ext>
            </a:extLst>
          </p:cNvPr>
          <p:cNvSpPr txBox="1"/>
          <p:nvPr/>
        </p:nvSpPr>
        <p:spPr>
          <a:xfrm>
            <a:off x="5450637" y="4978051"/>
            <a:ext cx="1641368" cy="373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23544">
              <a:spcAft>
                <a:spcPts val="600"/>
              </a:spcAft>
            </a:pPr>
            <a:r>
              <a:rPr lang="en-US" sz="181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width=37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175357-3645-FE9C-469F-7AF43323430B}"/>
              </a:ext>
            </a:extLst>
          </p:cNvPr>
          <p:cNvSpPr txBox="1"/>
          <p:nvPr/>
        </p:nvSpPr>
        <p:spPr>
          <a:xfrm>
            <a:off x="8661664" y="5028650"/>
            <a:ext cx="1641368" cy="373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23544">
              <a:spcAft>
                <a:spcPts val="600"/>
              </a:spcAft>
            </a:pPr>
            <a:r>
              <a:rPr lang="en-US" sz="181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width=14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ACAB32-C9CC-61AF-7191-7D950D9F862A}"/>
              </a:ext>
            </a:extLst>
          </p:cNvPr>
          <p:cNvSpPr txBox="1"/>
          <p:nvPr/>
        </p:nvSpPr>
        <p:spPr>
          <a:xfrm>
            <a:off x="6566130" y="5351368"/>
            <a:ext cx="1641368" cy="373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23544">
              <a:spcAft>
                <a:spcPts val="600"/>
              </a:spcAft>
            </a:pPr>
            <a:r>
              <a:rPr lang="en-US" sz="181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width=48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D7C58A9-85C0-82B0-38FC-A73E82FD6523}"/>
                  </a:ext>
                </a:extLst>
              </p14:cNvPr>
              <p14:cNvContentPartPr/>
              <p14:nvPr/>
            </p14:nvContentPartPr>
            <p14:xfrm>
              <a:off x="3728037" y="643467"/>
              <a:ext cx="364" cy="5571066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D7C58A9-85C0-82B0-38FC-A73E82FD652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18937" y="634467"/>
                <a:ext cx="18200" cy="55887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45F4F87-796D-D1EE-3081-13C305490FAE}"/>
                  </a:ext>
                </a:extLst>
              </p14:cNvPr>
              <p14:cNvContentPartPr/>
              <p14:nvPr/>
            </p14:nvContentPartPr>
            <p14:xfrm>
              <a:off x="7151823" y="688953"/>
              <a:ext cx="364" cy="5507386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45F4F87-796D-D1EE-3081-13C305490FA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42723" y="679952"/>
                <a:ext cx="18200" cy="55250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FBB927E-FE5B-69CA-261A-6245AA2B7E8F}"/>
                  </a:ext>
                </a:extLst>
              </p14:cNvPr>
              <p14:cNvContentPartPr/>
              <p14:nvPr/>
            </p14:nvContentPartPr>
            <p14:xfrm>
              <a:off x="1888967" y="4137482"/>
              <a:ext cx="7445797" cy="364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FBB927E-FE5B-69CA-261A-6245AA2B7E8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79967" y="4128382"/>
                <a:ext cx="7463438" cy="1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F5E91CD-D4B7-D07A-28BD-4961C880F80D}"/>
                  </a:ext>
                </a:extLst>
              </p14:cNvPr>
              <p14:cNvContentPartPr/>
              <p14:nvPr/>
            </p14:nvContentPartPr>
            <p14:xfrm>
              <a:off x="1928266" y="4725883"/>
              <a:ext cx="7572064" cy="364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F5E91CD-D4B7-D07A-28BD-4961C880F80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19266" y="4716783"/>
                <a:ext cx="7589704" cy="1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37EB7CE-76CB-F299-E0B5-2222F64FDB26}"/>
                  </a:ext>
                </a:extLst>
              </p14:cNvPr>
              <p14:cNvContentPartPr/>
              <p14:nvPr/>
            </p14:nvContentPartPr>
            <p14:xfrm>
              <a:off x="1954102" y="5054107"/>
              <a:ext cx="7739087" cy="364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37EB7CE-76CB-F299-E0B5-2222F64FDB2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45102" y="5045007"/>
                <a:ext cx="7756727" cy="1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41E8998-B525-2CE1-E310-DD974AA80AF4}"/>
                  </a:ext>
                </a:extLst>
              </p14:cNvPr>
              <p14:cNvContentPartPr/>
              <p14:nvPr/>
            </p14:nvContentPartPr>
            <p14:xfrm>
              <a:off x="1934453" y="5409621"/>
              <a:ext cx="7766742" cy="364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41E8998-B525-2CE1-E310-DD974AA80AF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925453" y="5400521"/>
                <a:ext cx="7784382" cy="1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3250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1822</Words>
  <Application>Microsoft Office PowerPoint</Application>
  <PresentationFormat>Widescreen</PresentationFormat>
  <Paragraphs>107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Aptos</vt:lpstr>
      <vt:lpstr>Aptos Display</vt:lpstr>
      <vt:lpstr>Arial</vt:lpstr>
      <vt:lpstr>JetBrains Mono</vt:lpstr>
      <vt:lpstr>Lucida Console</vt:lpstr>
      <vt:lpstr>Office Theme</vt:lpstr>
      <vt:lpstr>Python! Day 22</vt:lpstr>
      <vt:lpstr>Project: Password Manager</vt:lpstr>
      <vt:lpstr>Step 1: Setup</vt:lpstr>
      <vt:lpstr>Step 1: Setup</vt:lpstr>
      <vt:lpstr>Step 2: Adding the Logo</vt:lpstr>
      <vt:lpstr>Step 2: Adding the Logo</vt:lpstr>
      <vt:lpstr>PowerPoint Presentation</vt:lpstr>
      <vt:lpstr>Step 3: Creating the Rest of the UI Layout</vt:lpstr>
      <vt:lpstr>PowerPoint Presentation</vt:lpstr>
      <vt:lpstr>Step 4: Small Details</vt:lpstr>
      <vt:lpstr>Step 5: Add the Data to a data.txt file</vt:lpstr>
      <vt:lpstr>Step 5: Add Data to a data.txt File</vt:lpstr>
      <vt:lpstr>Step 6: Empty the Website and Password Entries</vt:lpstr>
      <vt:lpstr>PowerPoint Presentation</vt:lpstr>
      <vt:lpstr>Step 7: Add a Confirmation Popup</vt:lpstr>
      <vt:lpstr>PowerPoint Presentation</vt:lpstr>
      <vt:lpstr>Step 8: Generate a Password</vt:lpstr>
      <vt:lpstr>PowerPoint Presentation</vt:lpstr>
      <vt:lpstr>Step 9: Extra Features</vt:lpstr>
      <vt:lpstr>Finished Password Manager!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Python! Day 22</dc:title>
  <dc:creator>Tavishi Bhatia</dc:creator>
  <cp:lastModifiedBy>Tavishi Bhatia</cp:lastModifiedBy>
  <cp:revision>1</cp:revision>
  <dcterms:created xsi:type="dcterms:W3CDTF">2024-05-08T01:20:36Z</dcterms:created>
  <dcterms:modified xsi:type="dcterms:W3CDTF">2024-05-08T01:20:44Z</dcterms:modified>
</cp:coreProperties>
</file>