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650" r:id="rId2"/>
    <p:sldId id="652" r:id="rId3"/>
    <p:sldId id="653" r:id="rId4"/>
    <p:sldId id="654" r:id="rId5"/>
    <p:sldId id="655" r:id="rId6"/>
    <p:sldId id="656" r:id="rId7"/>
    <p:sldId id="657" r:id="rId8"/>
    <p:sldId id="658" r:id="rId9"/>
    <p:sldId id="659" r:id="rId10"/>
    <p:sldId id="660" r:id="rId11"/>
    <p:sldId id="661" r:id="rId12"/>
    <p:sldId id="662" r:id="rId13"/>
    <p:sldId id="663" r:id="rId14"/>
    <p:sldId id="664" r:id="rId15"/>
    <p:sldId id="665" r:id="rId16"/>
    <p:sldId id="666" r:id="rId17"/>
    <p:sldId id="667" r:id="rId18"/>
    <p:sldId id="668" r:id="rId19"/>
    <p:sldId id="669" r:id="rId20"/>
    <p:sldId id="670" r:id="rId21"/>
    <p:sldId id="671" r:id="rId22"/>
    <p:sldId id="67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2" d="100"/>
          <a:sy n="102" d="100"/>
        </p:scale>
        <p:origin x="96" y="1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BA0C2-AAE6-056D-4973-D86E5BBB8E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EAB5FA4-982D-72DE-E185-7448B20985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F227B17-7C0E-450A-19B6-B295F5505DAB}"/>
              </a:ext>
            </a:extLst>
          </p:cNvPr>
          <p:cNvSpPr>
            <a:spLocks noGrp="1"/>
          </p:cNvSpPr>
          <p:nvPr>
            <p:ph type="dt" sz="half" idx="10"/>
          </p:nvPr>
        </p:nvSpPr>
        <p:spPr/>
        <p:txBody>
          <a:bodyPr/>
          <a:lstStyle/>
          <a:p>
            <a:fld id="{21D5A25C-1E5D-4A1A-8500-8953B1B34362}" type="datetimeFigureOut">
              <a:rPr lang="en-US" smtClean="0"/>
              <a:t>5/7/2024</a:t>
            </a:fld>
            <a:endParaRPr lang="en-US"/>
          </a:p>
        </p:txBody>
      </p:sp>
      <p:sp>
        <p:nvSpPr>
          <p:cNvPr id="5" name="Footer Placeholder 4">
            <a:extLst>
              <a:ext uri="{FF2B5EF4-FFF2-40B4-BE49-F238E27FC236}">
                <a16:creationId xmlns:a16="http://schemas.microsoft.com/office/drawing/2014/main" id="{D91C7A56-61CC-5115-7448-848AB0EB74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2BA9C2-BC32-BEAB-026E-470DEA9DC476}"/>
              </a:ext>
            </a:extLst>
          </p:cNvPr>
          <p:cNvSpPr>
            <a:spLocks noGrp="1"/>
          </p:cNvSpPr>
          <p:nvPr>
            <p:ph type="sldNum" sz="quarter" idx="12"/>
          </p:nvPr>
        </p:nvSpPr>
        <p:spPr/>
        <p:txBody>
          <a:bodyPr/>
          <a:lstStyle/>
          <a:p>
            <a:fld id="{68390739-1863-40A3-BDD5-78FB529D4804}" type="slidenum">
              <a:rPr lang="en-US" smtClean="0"/>
              <a:t>‹#›</a:t>
            </a:fld>
            <a:endParaRPr lang="en-US"/>
          </a:p>
        </p:txBody>
      </p:sp>
    </p:spTree>
    <p:extLst>
      <p:ext uri="{BB962C8B-B14F-4D97-AF65-F5344CB8AC3E}">
        <p14:creationId xmlns:p14="http://schemas.microsoft.com/office/powerpoint/2010/main" val="114233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E2D96-C130-E47E-A48B-876B4724C8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65C4514-2CE9-B485-72CA-D871C6207A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A7FEC1-8D33-AB73-87A7-A72936B82F79}"/>
              </a:ext>
            </a:extLst>
          </p:cNvPr>
          <p:cNvSpPr>
            <a:spLocks noGrp="1"/>
          </p:cNvSpPr>
          <p:nvPr>
            <p:ph type="dt" sz="half" idx="10"/>
          </p:nvPr>
        </p:nvSpPr>
        <p:spPr/>
        <p:txBody>
          <a:bodyPr/>
          <a:lstStyle/>
          <a:p>
            <a:fld id="{21D5A25C-1E5D-4A1A-8500-8953B1B34362}" type="datetimeFigureOut">
              <a:rPr lang="en-US" smtClean="0"/>
              <a:t>5/7/2024</a:t>
            </a:fld>
            <a:endParaRPr lang="en-US"/>
          </a:p>
        </p:txBody>
      </p:sp>
      <p:sp>
        <p:nvSpPr>
          <p:cNvPr id="5" name="Footer Placeholder 4">
            <a:extLst>
              <a:ext uri="{FF2B5EF4-FFF2-40B4-BE49-F238E27FC236}">
                <a16:creationId xmlns:a16="http://schemas.microsoft.com/office/drawing/2014/main" id="{A87C3929-F628-C62E-0313-1CD38E7B55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DA7D42-BEE7-A742-37C8-D90550429A42}"/>
              </a:ext>
            </a:extLst>
          </p:cNvPr>
          <p:cNvSpPr>
            <a:spLocks noGrp="1"/>
          </p:cNvSpPr>
          <p:nvPr>
            <p:ph type="sldNum" sz="quarter" idx="12"/>
          </p:nvPr>
        </p:nvSpPr>
        <p:spPr/>
        <p:txBody>
          <a:bodyPr/>
          <a:lstStyle/>
          <a:p>
            <a:fld id="{68390739-1863-40A3-BDD5-78FB529D4804}" type="slidenum">
              <a:rPr lang="en-US" smtClean="0"/>
              <a:t>‹#›</a:t>
            </a:fld>
            <a:endParaRPr lang="en-US"/>
          </a:p>
        </p:txBody>
      </p:sp>
    </p:spTree>
    <p:extLst>
      <p:ext uri="{BB962C8B-B14F-4D97-AF65-F5344CB8AC3E}">
        <p14:creationId xmlns:p14="http://schemas.microsoft.com/office/powerpoint/2010/main" val="3015503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35345E-47A5-BF88-A033-056E93C38FD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320B88F-F2FA-303F-6094-BEA7A7934D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6B586F-3847-03BE-5337-61579A59245D}"/>
              </a:ext>
            </a:extLst>
          </p:cNvPr>
          <p:cNvSpPr>
            <a:spLocks noGrp="1"/>
          </p:cNvSpPr>
          <p:nvPr>
            <p:ph type="dt" sz="half" idx="10"/>
          </p:nvPr>
        </p:nvSpPr>
        <p:spPr/>
        <p:txBody>
          <a:bodyPr/>
          <a:lstStyle/>
          <a:p>
            <a:fld id="{21D5A25C-1E5D-4A1A-8500-8953B1B34362}" type="datetimeFigureOut">
              <a:rPr lang="en-US" smtClean="0"/>
              <a:t>5/7/2024</a:t>
            </a:fld>
            <a:endParaRPr lang="en-US"/>
          </a:p>
        </p:txBody>
      </p:sp>
      <p:sp>
        <p:nvSpPr>
          <p:cNvPr id="5" name="Footer Placeholder 4">
            <a:extLst>
              <a:ext uri="{FF2B5EF4-FFF2-40B4-BE49-F238E27FC236}">
                <a16:creationId xmlns:a16="http://schemas.microsoft.com/office/drawing/2014/main" id="{67BD69C9-1313-C9F9-4CF7-81241945D1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3BC89F-83DE-BF5B-D282-54B0686D914B}"/>
              </a:ext>
            </a:extLst>
          </p:cNvPr>
          <p:cNvSpPr>
            <a:spLocks noGrp="1"/>
          </p:cNvSpPr>
          <p:nvPr>
            <p:ph type="sldNum" sz="quarter" idx="12"/>
          </p:nvPr>
        </p:nvSpPr>
        <p:spPr/>
        <p:txBody>
          <a:bodyPr/>
          <a:lstStyle/>
          <a:p>
            <a:fld id="{68390739-1863-40A3-BDD5-78FB529D4804}" type="slidenum">
              <a:rPr lang="en-US" smtClean="0"/>
              <a:t>‹#›</a:t>
            </a:fld>
            <a:endParaRPr lang="en-US"/>
          </a:p>
        </p:txBody>
      </p:sp>
    </p:spTree>
    <p:extLst>
      <p:ext uri="{BB962C8B-B14F-4D97-AF65-F5344CB8AC3E}">
        <p14:creationId xmlns:p14="http://schemas.microsoft.com/office/powerpoint/2010/main" val="1485402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F9829-97B8-57AE-9370-01476DCBFA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734220-987F-266D-104F-8DA413F58A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CA3C96-CFEE-36E2-BD7E-2688804254C5}"/>
              </a:ext>
            </a:extLst>
          </p:cNvPr>
          <p:cNvSpPr>
            <a:spLocks noGrp="1"/>
          </p:cNvSpPr>
          <p:nvPr>
            <p:ph type="dt" sz="half" idx="10"/>
          </p:nvPr>
        </p:nvSpPr>
        <p:spPr/>
        <p:txBody>
          <a:bodyPr/>
          <a:lstStyle/>
          <a:p>
            <a:fld id="{21D5A25C-1E5D-4A1A-8500-8953B1B34362}" type="datetimeFigureOut">
              <a:rPr lang="en-US" smtClean="0"/>
              <a:t>5/7/2024</a:t>
            </a:fld>
            <a:endParaRPr lang="en-US"/>
          </a:p>
        </p:txBody>
      </p:sp>
      <p:sp>
        <p:nvSpPr>
          <p:cNvPr id="5" name="Footer Placeholder 4">
            <a:extLst>
              <a:ext uri="{FF2B5EF4-FFF2-40B4-BE49-F238E27FC236}">
                <a16:creationId xmlns:a16="http://schemas.microsoft.com/office/drawing/2014/main" id="{7B220427-DAEE-C4A1-1230-75E16663DC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0CEFA1-BD57-99F5-3701-6444E8CB5F0A}"/>
              </a:ext>
            </a:extLst>
          </p:cNvPr>
          <p:cNvSpPr>
            <a:spLocks noGrp="1"/>
          </p:cNvSpPr>
          <p:nvPr>
            <p:ph type="sldNum" sz="quarter" idx="12"/>
          </p:nvPr>
        </p:nvSpPr>
        <p:spPr/>
        <p:txBody>
          <a:bodyPr/>
          <a:lstStyle/>
          <a:p>
            <a:fld id="{68390739-1863-40A3-BDD5-78FB529D4804}" type="slidenum">
              <a:rPr lang="en-US" smtClean="0"/>
              <a:t>‹#›</a:t>
            </a:fld>
            <a:endParaRPr lang="en-US"/>
          </a:p>
        </p:txBody>
      </p:sp>
    </p:spTree>
    <p:extLst>
      <p:ext uri="{BB962C8B-B14F-4D97-AF65-F5344CB8AC3E}">
        <p14:creationId xmlns:p14="http://schemas.microsoft.com/office/powerpoint/2010/main" val="3436240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CC344-297C-74B7-7D1B-C032124EDA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78C523-21F0-7D73-3E9E-203159DD6BE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08A8D4-C0E8-191F-60C5-EA41A07A7075}"/>
              </a:ext>
            </a:extLst>
          </p:cNvPr>
          <p:cNvSpPr>
            <a:spLocks noGrp="1"/>
          </p:cNvSpPr>
          <p:nvPr>
            <p:ph type="dt" sz="half" idx="10"/>
          </p:nvPr>
        </p:nvSpPr>
        <p:spPr/>
        <p:txBody>
          <a:bodyPr/>
          <a:lstStyle/>
          <a:p>
            <a:fld id="{21D5A25C-1E5D-4A1A-8500-8953B1B34362}" type="datetimeFigureOut">
              <a:rPr lang="en-US" smtClean="0"/>
              <a:t>5/7/2024</a:t>
            </a:fld>
            <a:endParaRPr lang="en-US"/>
          </a:p>
        </p:txBody>
      </p:sp>
      <p:sp>
        <p:nvSpPr>
          <p:cNvPr id="5" name="Footer Placeholder 4">
            <a:extLst>
              <a:ext uri="{FF2B5EF4-FFF2-40B4-BE49-F238E27FC236}">
                <a16:creationId xmlns:a16="http://schemas.microsoft.com/office/drawing/2014/main" id="{CD664190-2488-1527-D55A-50949606CE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D97666-048A-DAEA-43AE-3A3EBD4A2A08}"/>
              </a:ext>
            </a:extLst>
          </p:cNvPr>
          <p:cNvSpPr>
            <a:spLocks noGrp="1"/>
          </p:cNvSpPr>
          <p:nvPr>
            <p:ph type="sldNum" sz="quarter" idx="12"/>
          </p:nvPr>
        </p:nvSpPr>
        <p:spPr/>
        <p:txBody>
          <a:bodyPr/>
          <a:lstStyle/>
          <a:p>
            <a:fld id="{68390739-1863-40A3-BDD5-78FB529D4804}" type="slidenum">
              <a:rPr lang="en-US" smtClean="0"/>
              <a:t>‹#›</a:t>
            </a:fld>
            <a:endParaRPr lang="en-US"/>
          </a:p>
        </p:txBody>
      </p:sp>
    </p:spTree>
    <p:extLst>
      <p:ext uri="{BB962C8B-B14F-4D97-AF65-F5344CB8AC3E}">
        <p14:creationId xmlns:p14="http://schemas.microsoft.com/office/powerpoint/2010/main" val="2015294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E8C88-4B44-4DAE-1D70-A85722595B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A20EA7-26F1-F8F4-ECF8-02BAA0ABF4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8ACCCF9-42DD-4043-4E05-F762A0AA40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E2789AB-0523-5F91-41F4-2AFFEAC9FA02}"/>
              </a:ext>
            </a:extLst>
          </p:cNvPr>
          <p:cNvSpPr>
            <a:spLocks noGrp="1"/>
          </p:cNvSpPr>
          <p:nvPr>
            <p:ph type="dt" sz="half" idx="10"/>
          </p:nvPr>
        </p:nvSpPr>
        <p:spPr/>
        <p:txBody>
          <a:bodyPr/>
          <a:lstStyle/>
          <a:p>
            <a:fld id="{21D5A25C-1E5D-4A1A-8500-8953B1B34362}" type="datetimeFigureOut">
              <a:rPr lang="en-US" smtClean="0"/>
              <a:t>5/7/2024</a:t>
            </a:fld>
            <a:endParaRPr lang="en-US"/>
          </a:p>
        </p:txBody>
      </p:sp>
      <p:sp>
        <p:nvSpPr>
          <p:cNvPr id="6" name="Footer Placeholder 5">
            <a:extLst>
              <a:ext uri="{FF2B5EF4-FFF2-40B4-BE49-F238E27FC236}">
                <a16:creationId xmlns:a16="http://schemas.microsoft.com/office/drawing/2014/main" id="{13DC9C5D-BA98-C514-3DAC-886D997147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0EB32B-E032-9A88-E0B6-16F05D96A754}"/>
              </a:ext>
            </a:extLst>
          </p:cNvPr>
          <p:cNvSpPr>
            <a:spLocks noGrp="1"/>
          </p:cNvSpPr>
          <p:nvPr>
            <p:ph type="sldNum" sz="quarter" idx="12"/>
          </p:nvPr>
        </p:nvSpPr>
        <p:spPr/>
        <p:txBody>
          <a:bodyPr/>
          <a:lstStyle/>
          <a:p>
            <a:fld id="{68390739-1863-40A3-BDD5-78FB529D4804}" type="slidenum">
              <a:rPr lang="en-US" smtClean="0"/>
              <a:t>‹#›</a:t>
            </a:fld>
            <a:endParaRPr lang="en-US"/>
          </a:p>
        </p:txBody>
      </p:sp>
    </p:spTree>
    <p:extLst>
      <p:ext uri="{BB962C8B-B14F-4D97-AF65-F5344CB8AC3E}">
        <p14:creationId xmlns:p14="http://schemas.microsoft.com/office/powerpoint/2010/main" val="697649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675F4-8470-C153-2446-10F04BC9A5C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F06BE7-6301-E2C0-0C3C-1BE609710B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A0A0CC-BDA5-9B68-2DF7-4C9E6DDC65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C92D100-3F4C-4134-CB32-805987F436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206E7B-ED0F-4F53-CE14-12DF199EE60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A729781-887C-BC0C-8881-999CF943D335}"/>
              </a:ext>
            </a:extLst>
          </p:cNvPr>
          <p:cNvSpPr>
            <a:spLocks noGrp="1"/>
          </p:cNvSpPr>
          <p:nvPr>
            <p:ph type="dt" sz="half" idx="10"/>
          </p:nvPr>
        </p:nvSpPr>
        <p:spPr/>
        <p:txBody>
          <a:bodyPr/>
          <a:lstStyle/>
          <a:p>
            <a:fld id="{21D5A25C-1E5D-4A1A-8500-8953B1B34362}" type="datetimeFigureOut">
              <a:rPr lang="en-US" smtClean="0"/>
              <a:t>5/7/2024</a:t>
            </a:fld>
            <a:endParaRPr lang="en-US"/>
          </a:p>
        </p:txBody>
      </p:sp>
      <p:sp>
        <p:nvSpPr>
          <p:cNvPr id="8" name="Footer Placeholder 7">
            <a:extLst>
              <a:ext uri="{FF2B5EF4-FFF2-40B4-BE49-F238E27FC236}">
                <a16:creationId xmlns:a16="http://schemas.microsoft.com/office/drawing/2014/main" id="{4CE1D247-288E-4278-A0CD-D3204562FB1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30AF30B-1FBB-ED64-9A88-85F577318CCE}"/>
              </a:ext>
            </a:extLst>
          </p:cNvPr>
          <p:cNvSpPr>
            <a:spLocks noGrp="1"/>
          </p:cNvSpPr>
          <p:nvPr>
            <p:ph type="sldNum" sz="quarter" idx="12"/>
          </p:nvPr>
        </p:nvSpPr>
        <p:spPr/>
        <p:txBody>
          <a:bodyPr/>
          <a:lstStyle/>
          <a:p>
            <a:fld id="{68390739-1863-40A3-BDD5-78FB529D4804}" type="slidenum">
              <a:rPr lang="en-US" smtClean="0"/>
              <a:t>‹#›</a:t>
            </a:fld>
            <a:endParaRPr lang="en-US"/>
          </a:p>
        </p:txBody>
      </p:sp>
    </p:spTree>
    <p:extLst>
      <p:ext uri="{BB962C8B-B14F-4D97-AF65-F5344CB8AC3E}">
        <p14:creationId xmlns:p14="http://schemas.microsoft.com/office/powerpoint/2010/main" val="1793469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A6C29-6EA3-BE27-63EB-029A30B6BA7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9C58DCA-03C6-38B8-59DA-38CC5685ACE6}"/>
              </a:ext>
            </a:extLst>
          </p:cNvPr>
          <p:cNvSpPr>
            <a:spLocks noGrp="1"/>
          </p:cNvSpPr>
          <p:nvPr>
            <p:ph type="dt" sz="half" idx="10"/>
          </p:nvPr>
        </p:nvSpPr>
        <p:spPr/>
        <p:txBody>
          <a:bodyPr/>
          <a:lstStyle/>
          <a:p>
            <a:fld id="{21D5A25C-1E5D-4A1A-8500-8953B1B34362}" type="datetimeFigureOut">
              <a:rPr lang="en-US" smtClean="0"/>
              <a:t>5/7/2024</a:t>
            </a:fld>
            <a:endParaRPr lang="en-US"/>
          </a:p>
        </p:txBody>
      </p:sp>
      <p:sp>
        <p:nvSpPr>
          <p:cNvPr id="4" name="Footer Placeholder 3">
            <a:extLst>
              <a:ext uri="{FF2B5EF4-FFF2-40B4-BE49-F238E27FC236}">
                <a16:creationId xmlns:a16="http://schemas.microsoft.com/office/drawing/2014/main" id="{2E7684F0-DD5D-E3CF-ED10-476D9D539FD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4B1505-0E43-053B-476C-7A8EEB3A2A7A}"/>
              </a:ext>
            </a:extLst>
          </p:cNvPr>
          <p:cNvSpPr>
            <a:spLocks noGrp="1"/>
          </p:cNvSpPr>
          <p:nvPr>
            <p:ph type="sldNum" sz="quarter" idx="12"/>
          </p:nvPr>
        </p:nvSpPr>
        <p:spPr/>
        <p:txBody>
          <a:bodyPr/>
          <a:lstStyle/>
          <a:p>
            <a:fld id="{68390739-1863-40A3-BDD5-78FB529D4804}" type="slidenum">
              <a:rPr lang="en-US" smtClean="0"/>
              <a:t>‹#›</a:t>
            </a:fld>
            <a:endParaRPr lang="en-US"/>
          </a:p>
        </p:txBody>
      </p:sp>
    </p:spTree>
    <p:extLst>
      <p:ext uri="{BB962C8B-B14F-4D97-AF65-F5344CB8AC3E}">
        <p14:creationId xmlns:p14="http://schemas.microsoft.com/office/powerpoint/2010/main" val="628519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5FEEE2-8818-C7AE-58D1-06C7CDD8161B}"/>
              </a:ext>
            </a:extLst>
          </p:cNvPr>
          <p:cNvSpPr>
            <a:spLocks noGrp="1"/>
          </p:cNvSpPr>
          <p:nvPr>
            <p:ph type="dt" sz="half" idx="10"/>
          </p:nvPr>
        </p:nvSpPr>
        <p:spPr/>
        <p:txBody>
          <a:bodyPr/>
          <a:lstStyle/>
          <a:p>
            <a:fld id="{21D5A25C-1E5D-4A1A-8500-8953B1B34362}" type="datetimeFigureOut">
              <a:rPr lang="en-US" smtClean="0"/>
              <a:t>5/7/2024</a:t>
            </a:fld>
            <a:endParaRPr lang="en-US"/>
          </a:p>
        </p:txBody>
      </p:sp>
      <p:sp>
        <p:nvSpPr>
          <p:cNvPr id="3" name="Footer Placeholder 2">
            <a:extLst>
              <a:ext uri="{FF2B5EF4-FFF2-40B4-BE49-F238E27FC236}">
                <a16:creationId xmlns:a16="http://schemas.microsoft.com/office/drawing/2014/main" id="{5B951F48-AC1F-3605-D494-F19909626B3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CC5F4C-ED19-C0BD-A2D5-E869D9FEEEB4}"/>
              </a:ext>
            </a:extLst>
          </p:cNvPr>
          <p:cNvSpPr>
            <a:spLocks noGrp="1"/>
          </p:cNvSpPr>
          <p:nvPr>
            <p:ph type="sldNum" sz="quarter" idx="12"/>
          </p:nvPr>
        </p:nvSpPr>
        <p:spPr/>
        <p:txBody>
          <a:bodyPr/>
          <a:lstStyle/>
          <a:p>
            <a:fld id="{68390739-1863-40A3-BDD5-78FB529D4804}" type="slidenum">
              <a:rPr lang="en-US" smtClean="0"/>
              <a:t>‹#›</a:t>
            </a:fld>
            <a:endParaRPr lang="en-US"/>
          </a:p>
        </p:txBody>
      </p:sp>
    </p:spTree>
    <p:extLst>
      <p:ext uri="{BB962C8B-B14F-4D97-AF65-F5344CB8AC3E}">
        <p14:creationId xmlns:p14="http://schemas.microsoft.com/office/powerpoint/2010/main" val="2888059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E4479-D10C-04BA-1450-F517A65674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5662F45-845A-9C1E-4156-9AAC110342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AB29CA6-CCB7-3C76-D270-B3EA0227D3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C5ED66-F894-C088-CDAF-F009CDBE30F0}"/>
              </a:ext>
            </a:extLst>
          </p:cNvPr>
          <p:cNvSpPr>
            <a:spLocks noGrp="1"/>
          </p:cNvSpPr>
          <p:nvPr>
            <p:ph type="dt" sz="half" idx="10"/>
          </p:nvPr>
        </p:nvSpPr>
        <p:spPr/>
        <p:txBody>
          <a:bodyPr/>
          <a:lstStyle/>
          <a:p>
            <a:fld id="{21D5A25C-1E5D-4A1A-8500-8953B1B34362}" type="datetimeFigureOut">
              <a:rPr lang="en-US" smtClean="0"/>
              <a:t>5/7/2024</a:t>
            </a:fld>
            <a:endParaRPr lang="en-US"/>
          </a:p>
        </p:txBody>
      </p:sp>
      <p:sp>
        <p:nvSpPr>
          <p:cNvPr id="6" name="Footer Placeholder 5">
            <a:extLst>
              <a:ext uri="{FF2B5EF4-FFF2-40B4-BE49-F238E27FC236}">
                <a16:creationId xmlns:a16="http://schemas.microsoft.com/office/drawing/2014/main" id="{32917DFF-64FC-CA61-F979-193E3F82CF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0C878B-16C7-1307-8948-5C93D47E55F7}"/>
              </a:ext>
            </a:extLst>
          </p:cNvPr>
          <p:cNvSpPr>
            <a:spLocks noGrp="1"/>
          </p:cNvSpPr>
          <p:nvPr>
            <p:ph type="sldNum" sz="quarter" idx="12"/>
          </p:nvPr>
        </p:nvSpPr>
        <p:spPr/>
        <p:txBody>
          <a:bodyPr/>
          <a:lstStyle/>
          <a:p>
            <a:fld id="{68390739-1863-40A3-BDD5-78FB529D4804}" type="slidenum">
              <a:rPr lang="en-US" smtClean="0"/>
              <a:t>‹#›</a:t>
            </a:fld>
            <a:endParaRPr lang="en-US"/>
          </a:p>
        </p:txBody>
      </p:sp>
    </p:spTree>
    <p:extLst>
      <p:ext uri="{BB962C8B-B14F-4D97-AF65-F5344CB8AC3E}">
        <p14:creationId xmlns:p14="http://schemas.microsoft.com/office/powerpoint/2010/main" val="880213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36779-41F3-F96A-70BE-969722BE4E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C7F34D3-8734-46C5-F0AA-ED6E863865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CC8428-86E2-1CEF-98F6-5E39EE4CB1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C29F22-4D28-6B2A-4A4E-C04BFC2B31D7}"/>
              </a:ext>
            </a:extLst>
          </p:cNvPr>
          <p:cNvSpPr>
            <a:spLocks noGrp="1"/>
          </p:cNvSpPr>
          <p:nvPr>
            <p:ph type="dt" sz="half" idx="10"/>
          </p:nvPr>
        </p:nvSpPr>
        <p:spPr/>
        <p:txBody>
          <a:bodyPr/>
          <a:lstStyle/>
          <a:p>
            <a:fld id="{21D5A25C-1E5D-4A1A-8500-8953B1B34362}" type="datetimeFigureOut">
              <a:rPr lang="en-US" smtClean="0"/>
              <a:t>5/7/2024</a:t>
            </a:fld>
            <a:endParaRPr lang="en-US"/>
          </a:p>
        </p:txBody>
      </p:sp>
      <p:sp>
        <p:nvSpPr>
          <p:cNvPr id="6" name="Footer Placeholder 5">
            <a:extLst>
              <a:ext uri="{FF2B5EF4-FFF2-40B4-BE49-F238E27FC236}">
                <a16:creationId xmlns:a16="http://schemas.microsoft.com/office/drawing/2014/main" id="{86D61492-3E42-5FD7-F9D1-66AC69702B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0FEC16-98A7-9DB6-007D-1A3AB28F54D3}"/>
              </a:ext>
            </a:extLst>
          </p:cNvPr>
          <p:cNvSpPr>
            <a:spLocks noGrp="1"/>
          </p:cNvSpPr>
          <p:nvPr>
            <p:ph type="sldNum" sz="quarter" idx="12"/>
          </p:nvPr>
        </p:nvSpPr>
        <p:spPr/>
        <p:txBody>
          <a:bodyPr/>
          <a:lstStyle/>
          <a:p>
            <a:fld id="{68390739-1863-40A3-BDD5-78FB529D4804}" type="slidenum">
              <a:rPr lang="en-US" smtClean="0"/>
              <a:t>‹#›</a:t>
            </a:fld>
            <a:endParaRPr lang="en-US"/>
          </a:p>
        </p:txBody>
      </p:sp>
    </p:spTree>
    <p:extLst>
      <p:ext uri="{BB962C8B-B14F-4D97-AF65-F5344CB8AC3E}">
        <p14:creationId xmlns:p14="http://schemas.microsoft.com/office/powerpoint/2010/main" val="998334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602475-7E88-BE4A-F31D-641BCB4862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3FA869A-9439-CBAF-9CB1-223543AFC7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E5B769-579A-65C1-1A20-A99C4F7199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1D5A25C-1E5D-4A1A-8500-8953B1B34362}" type="datetimeFigureOut">
              <a:rPr lang="en-US" smtClean="0"/>
              <a:t>5/7/2024</a:t>
            </a:fld>
            <a:endParaRPr lang="en-US"/>
          </a:p>
        </p:txBody>
      </p:sp>
      <p:sp>
        <p:nvSpPr>
          <p:cNvPr id="5" name="Footer Placeholder 4">
            <a:extLst>
              <a:ext uri="{FF2B5EF4-FFF2-40B4-BE49-F238E27FC236}">
                <a16:creationId xmlns:a16="http://schemas.microsoft.com/office/drawing/2014/main" id="{53A96454-6DAE-395D-30F5-74816AAAE2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3BC2351-C3B1-48DB-C76C-C1704F652E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8390739-1863-40A3-BDD5-78FB529D4804}" type="slidenum">
              <a:rPr lang="en-US" smtClean="0"/>
              <a:t>‹#›</a:t>
            </a:fld>
            <a:endParaRPr lang="en-US"/>
          </a:p>
        </p:txBody>
      </p:sp>
    </p:spTree>
    <p:extLst>
      <p:ext uri="{BB962C8B-B14F-4D97-AF65-F5344CB8AC3E}">
        <p14:creationId xmlns:p14="http://schemas.microsoft.com/office/powerpoint/2010/main" val="15474564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E8C25-E4F3-E4D7-4BF8-E4BD7CD0099B}"/>
              </a:ext>
            </a:extLst>
          </p:cNvPr>
          <p:cNvSpPr>
            <a:spLocks noGrp="1"/>
          </p:cNvSpPr>
          <p:nvPr>
            <p:ph type="title"/>
          </p:nvPr>
        </p:nvSpPr>
        <p:spPr>
          <a:xfrm>
            <a:off x="761800" y="762001"/>
            <a:ext cx="5334197" cy="1708242"/>
          </a:xfrm>
        </p:spPr>
        <p:txBody>
          <a:bodyPr anchor="ctr">
            <a:normAutofit/>
          </a:bodyPr>
          <a:lstStyle/>
          <a:p>
            <a:r>
              <a:rPr lang="en-US" sz="4000"/>
              <a:t>Python! Day 23</a:t>
            </a:r>
          </a:p>
        </p:txBody>
      </p:sp>
      <p:sp>
        <p:nvSpPr>
          <p:cNvPr id="3" name="Content Placeholder 2">
            <a:extLst>
              <a:ext uri="{FF2B5EF4-FFF2-40B4-BE49-F238E27FC236}">
                <a16:creationId xmlns:a16="http://schemas.microsoft.com/office/drawing/2014/main" id="{BAA89669-1C13-97FF-98D4-9F8B92696607}"/>
              </a:ext>
            </a:extLst>
          </p:cNvPr>
          <p:cNvSpPr>
            <a:spLocks noGrp="1"/>
          </p:cNvSpPr>
          <p:nvPr>
            <p:ph idx="1"/>
          </p:nvPr>
        </p:nvSpPr>
        <p:spPr>
          <a:xfrm>
            <a:off x="761800" y="2470244"/>
            <a:ext cx="5334197" cy="3769835"/>
          </a:xfrm>
        </p:spPr>
        <p:txBody>
          <a:bodyPr anchor="ctr">
            <a:normAutofit/>
          </a:bodyPr>
          <a:lstStyle/>
          <a:p>
            <a:r>
              <a:rPr lang="en-US" sz="2000"/>
              <a:t>Work on the password manager program</a:t>
            </a:r>
          </a:p>
          <a:p>
            <a:r>
              <a:rPr lang="en-US" sz="2000"/>
              <a:t>Errors and exceptions</a:t>
            </a:r>
          </a:p>
          <a:p>
            <a:r>
              <a:rPr lang="en-US" sz="2000"/>
              <a:t>JSON data</a:t>
            </a:r>
          </a:p>
          <a:p>
            <a:r>
              <a:rPr lang="en-US" sz="2000"/>
              <a:t>Improve the password manager and NATO alphabet programs</a:t>
            </a:r>
          </a:p>
          <a:p>
            <a:endParaRPr lang="en-US" sz="2000"/>
          </a:p>
        </p:txBody>
      </p:sp>
      <p:pic>
        <p:nvPicPr>
          <p:cNvPr id="5" name="Picture 4" descr="Electronic circuit board">
            <a:extLst>
              <a:ext uri="{FF2B5EF4-FFF2-40B4-BE49-F238E27FC236}">
                <a16:creationId xmlns:a16="http://schemas.microsoft.com/office/drawing/2014/main" id="{27DA45AF-E7B1-BB42-C2C1-0147E0BB5721}"/>
              </a:ext>
            </a:extLst>
          </p:cNvPr>
          <p:cNvPicPr>
            <a:picLocks noChangeAspect="1"/>
          </p:cNvPicPr>
          <p:nvPr/>
        </p:nvPicPr>
        <p:blipFill rotWithShape="1">
          <a:blip r:embed="rId2"/>
          <a:srcRect l="39997" r="8166"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3339922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2CB77-F6ED-2D05-1D73-018FC075A704}"/>
              </a:ext>
            </a:extLst>
          </p:cNvPr>
          <p:cNvSpPr>
            <a:spLocks noGrp="1"/>
          </p:cNvSpPr>
          <p:nvPr>
            <p:ph type="title"/>
          </p:nvPr>
        </p:nvSpPr>
        <p:spPr>
          <a:xfrm>
            <a:off x="1137038" y="609597"/>
            <a:ext cx="8903433" cy="1330841"/>
          </a:xfrm>
        </p:spPr>
        <p:txBody>
          <a:bodyPr>
            <a:normAutofit/>
          </a:bodyPr>
          <a:lstStyle/>
          <a:p>
            <a:r>
              <a:rPr lang="en-US" dirty="0"/>
              <a:t>Challenge: Pie Creator</a:t>
            </a:r>
          </a:p>
        </p:txBody>
      </p:sp>
      <p:sp>
        <p:nvSpPr>
          <p:cNvPr id="3" name="Content Placeholder 2">
            <a:extLst>
              <a:ext uri="{FF2B5EF4-FFF2-40B4-BE49-F238E27FC236}">
                <a16:creationId xmlns:a16="http://schemas.microsoft.com/office/drawing/2014/main" id="{CDDB1EE5-7823-87B6-A946-5152B634059F}"/>
              </a:ext>
            </a:extLst>
          </p:cNvPr>
          <p:cNvSpPr>
            <a:spLocks noGrp="1"/>
          </p:cNvSpPr>
          <p:nvPr>
            <p:ph idx="1"/>
          </p:nvPr>
        </p:nvSpPr>
        <p:spPr>
          <a:xfrm>
            <a:off x="1137038" y="2194100"/>
            <a:ext cx="5126303" cy="3908588"/>
          </a:xfrm>
        </p:spPr>
        <p:txBody>
          <a:bodyPr>
            <a:normAutofit/>
          </a:bodyPr>
          <a:lstStyle/>
          <a:p>
            <a:r>
              <a:rPr lang="en-US" sz="2000"/>
              <a:t>Let’s create a small program that takes a user order number and prints a pie flavor using the fruit at the user number’s index in a fruit list</a:t>
            </a:r>
          </a:p>
          <a:p>
            <a:r>
              <a:rPr lang="en-US" sz="2000"/>
              <a:t>For example, if </a:t>
            </a:r>
            <a:r>
              <a:rPr lang="en-US" sz="2000">
                <a:latin typeface="Lucida Console" panose="020B0609040504020204" pitchFamily="49" charset="0"/>
              </a:rPr>
              <a:t>fruit_list</a:t>
            </a:r>
            <a:r>
              <a:rPr lang="en-US" sz="2000" dirty="0">
                <a:latin typeface="Lucida Console" panose="020B0609040504020204" pitchFamily="49" charset="0"/>
              </a:rPr>
              <a:t> = [“apple”, “orange”, “banana”] </a:t>
            </a:r>
            <a:r>
              <a:rPr lang="en-US" sz="2000"/>
              <a:t>and the user inputs 2, the program should print “banana pie”</a:t>
            </a:r>
          </a:p>
          <a:p>
            <a:r>
              <a:rPr lang="en-US" sz="2000"/>
              <a:t>If the user enters an invalid index, print “fruit pie”</a:t>
            </a:r>
          </a:p>
        </p:txBody>
      </p:sp>
      <p:pic>
        <p:nvPicPr>
          <p:cNvPr id="4098" name="Picture 2" descr="Fresh Fruit Cream Cheese Pie">
            <a:extLst>
              <a:ext uri="{FF2B5EF4-FFF2-40B4-BE49-F238E27FC236}">
                <a16:creationId xmlns:a16="http://schemas.microsoft.com/office/drawing/2014/main" id="{A6EE9496-392F-31F6-ED99-EE147FDED02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016" r="6427" b="-1"/>
          <a:stretch/>
        </p:blipFill>
        <p:spPr bwMode="auto">
          <a:xfrm>
            <a:off x="7016376" y="2183362"/>
            <a:ext cx="4357896" cy="3732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6920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ies on a table">
            <a:extLst>
              <a:ext uri="{FF2B5EF4-FFF2-40B4-BE49-F238E27FC236}">
                <a16:creationId xmlns:a16="http://schemas.microsoft.com/office/drawing/2014/main" id="{365248A7-199A-D8C1-79AD-81EEB8D7472B}"/>
              </a:ext>
            </a:extLst>
          </p:cNvPr>
          <p:cNvPicPr>
            <a:picLocks noChangeAspect="1"/>
          </p:cNvPicPr>
          <p:nvPr/>
        </p:nvPicPr>
        <p:blipFill rotWithShape="1">
          <a:blip r:embed="rId2"/>
          <a:srcRect l="31652" r="31802" b="-1"/>
          <a:stretch/>
        </p:blipFill>
        <p:spPr>
          <a:xfrm>
            <a:off x="20" y="10"/>
            <a:ext cx="375473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3" name="Content Placeholder 2">
            <a:extLst>
              <a:ext uri="{FF2B5EF4-FFF2-40B4-BE49-F238E27FC236}">
                <a16:creationId xmlns:a16="http://schemas.microsoft.com/office/drawing/2014/main" id="{E5FADF62-7683-87E3-E920-AE2BD8915BD7}"/>
              </a:ext>
            </a:extLst>
          </p:cNvPr>
          <p:cNvSpPr>
            <a:spLocks noGrp="1"/>
          </p:cNvSpPr>
          <p:nvPr>
            <p:ph idx="1"/>
          </p:nvPr>
        </p:nvSpPr>
        <p:spPr>
          <a:xfrm>
            <a:off x="4374931" y="2201958"/>
            <a:ext cx="7378261" cy="3900730"/>
          </a:xfrm>
        </p:spPr>
        <p:txBody>
          <a:bodyPr anchor="t">
            <a:normAutofit/>
          </a:bodyPr>
          <a:lstStyle/>
          <a:p>
            <a:pPr marL="0" indent="0">
              <a:buNone/>
            </a:pPr>
            <a:r>
              <a:rPr lang="en-US" sz="2000" dirty="0">
                <a:latin typeface="Lucida Console" panose="020B0609040504020204" pitchFamily="49" charset="0"/>
              </a:rPr>
              <a:t>fruits = ["apple", "orange", "banana", "kiwi", "pecan"]</a:t>
            </a:r>
          </a:p>
          <a:p>
            <a:pPr marL="0" indent="0">
              <a:buNone/>
            </a:pPr>
            <a:r>
              <a:rPr lang="en-US" sz="2000" dirty="0" err="1">
                <a:latin typeface="Lucida Console" panose="020B0609040504020204" pitchFamily="49" charset="0"/>
              </a:rPr>
              <a:t>pie_num</a:t>
            </a:r>
            <a:r>
              <a:rPr lang="en-US" sz="2000" dirty="0">
                <a:latin typeface="Lucida Console" panose="020B0609040504020204" pitchFamily="49" charset="0"/>
              </a:rPr>
              <a:t> = int(input("Enter your pie number: "))</a:t>
            </a:r>
          </a:p>
          <a:p>
            <a:pPr marL="0" indent="0">
              <a:buNone/>
            </a:pPr>
            <a:r>
              <a:rPr lang="en-US" sz="2000" dirty="0">
                <a:latin typeface="Lucida Console" panose="020B0609040504020204" pitchFamily="49" charset="0"/>
              </a:rPr>
              <a:t>try:</a:t>
            </a:r>
          </a:p>
          <a:p>
            <a:pPr marL="0" indent="0">
              <a:buNone/>
            </a:pPr>
            <a:r>
              <a:rPr lang="en-US" sz="2000" dirty="0">
                <a:latin typeface="Lucida Console" panose="020B0609040504020204" pitchFamily="49" charset="0"/>
              </a:rPr>
              <a:t>    fruit = fruits[</a:t>
            </a:r>
            <a:r>
              <a:rPr lang="en-US" sz="2000" dirty="0" err="1">
                <a:latin typeface="Lucida Console" panose="020B0609040504020204" pitchFamily="49" charset="0"/>
              </a:rPr>
              <a:t>pie_num</a:t>
            </a:r>
            <a:r>
              <a:rPr lang="en-US" sz="2000" dirty="0">
                <a:latin typeface="Lucida Console" panose="020B0609040504020204" pitchFamily="49" charset="0"/>
              </a:rPr>
              <a:t>]</a:t>
            </a:r>
          </a:p>
          <a:p>
            <a:pPr marL="0" indent="0">
              <a:buNone/>
            </a:pPr>
            <a:r>
              <a:rPr lang="en-US" sz="2000" dirty="0">
                <a:latin typeface="Lucida Console" panose="020B0609040504020204" pitchFamily="49" charset="0"/>
              </a:rPr>
              <a:t>except </a:t>
            </a:r>
            <a:r>
              <a:rPr lang="en-US" sz="2000" dirty="0" err="1">
                <a:latin typeface="Lucida Console" panose="020B0609040504020204" pitchFamily="49" charset="0"/>
              </a:rPr>
              <a:t>IndexError</a:t>
            </a:r>
            <a:r>
              <a:rPr lang="en-US" sz="2000" dirty="0">
                <a:latin typeface="Lucida Console" panose="020B0609040504020204" pitchFamily="49" charset="0"/>
              </a:rPr>
              <a:t>:</a:t>
            </a:r>
          </a:p>
          <a:p>
            <a:pPr marL="0" indent="0">
              <a:buNone/>
            </a:pPr>
            <a:r>
              <a:rPr lang="en-US" sz="2000" dirty="0">
                <a:latin typeface="Lucida Console" panose="020B0609040504020204" pitchFamily="49" charset="0"/>
              </a:rPr>
              <a:t>    print("fruit pie")</a:t>
            </a:r>
          </a:p>
          <a:p>
            <a:pPr marL="0" indent="0">
              <a:buNone/>
            </a:pPr>
            <a:r>
              <a:rPr lang="en-US" sz="2000" dirty="0">
                <a:latin typeface="Lucida Console" panose="020B0609040504020204" pitchFamily="49" charset="0"/>
              </a:rPr>
              <a:t>else:</a:t>
            </a:r>
          </a:p>
          <a:p>
            <a:pPr marL="0" indent="0">
              <a:buNone/>
            </a:pPr>
            <a:r>
              <a:rPr lang="en-US" sz="2000" dirty="0">
                <a:latin typeface="Lucida Console" panose="020B0609040504020204" pitchFamily="49" charset="0"/>
              </a:rPr>
              <a:t>    print(fruit + " pie")</a:t>
            </a:r>
          </a:p>
        </p:txBody>
      </p:sp>
    </p:spTree>
    <p:extLst>
      <p:ext uri="{BB962C8B-B14F-4D97-AF65-F5344CB8AC3E}">
        <p14:creationId xmlns:p14="http://schemas.microsoft.com/office/powerpoint/2010/main" val="4276877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53AE-B2FD-F9E6-3ABB-53B6F7C17381}"/>
              </a:ext>
            </a:extLst>
          </p:cNvPr>
          <p:cNvSpPr>
            <a:spLocks noGrp="1"/>
          </p:cNvSpPr>
          <p:nvPr>
            <p:ph type="title"/>
          </p:nvPr>
        </p:nvSpPr>
        <p:spPr>
          <a:xfrm>
            <a:off x="4572001" y="601744"/>
            <a:ext cx="6781800" cy="1338696"/>
          </a:xfrm>
        </p:spPr>
        <p:txBody>
          <a:bodyPr>
            <a:normAutofit/>
          </a:bodyPr>
          <a:lstStyle/>
          <a:p>
            <a:r>
              <a:rPr lang="en-US" dirty="0"/>
              <a:t>Challenge: Car Year Calculator</a:t>
            </a:r>
          </a:p>
        </p:txBody>
      </p:sp>
      <p:pic>
        <p:nvPicPr>
          <p:cNvPr id="5122" name="Picture 2" descr="Parking lots: Why autonomous cars could save acres of space">
            <a:extLst>
              <a:ext uri="{FF2B5EF4-FFF2-40B4-BE49-F238E27FC236}">
                <a16:creationId xmlns:a16="http://schemas.microsoft.com/office/drawing/2014/main" id="{10F7BDEA-518A-737C-1A3B-DC0E68BACF3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1488" r="31831" b="2"/>
          <a:stretch/>
        </p:blipFill>
        <p:spPr bwMode="auto">
          <a:xfrm>
            <a:off x="20" y="10"/>
            <a:ext cx="375473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B3732125-C6FB-3862-54DE-FB74B5126D45}"/>
              </a:ext>
            </a:extLst>
          </p:cNvPr>
          <p:cNvSpPr>
            <a:spLocks noGrp="1"/>
          </p:cNvSpPr>
          <p:nvPr>
            <p:ph idx="1"/>
          </p:nvPr>
        </p:nvSpPr>
        <p:spPr>
          <a:xfrm>
            <a:off x="4112174" y="2217723"/>
            <a:ext cx="7701454" cy="3900730"/>
          </a:xfrm>
        </p:spPr>
        <p:txBody>
          <a:bodyPr anchor="t">
            <a:normAutofit/>
          </a:bodyPr>
          <a:lstStyle/>
          <a:p>
            <a:r>
              <a:rPr lang="en-US" sz="1600" dirty="0"/>
              <a:t>Let’s make a list of cars with dictionaries of the cars’ different attributes inside</a:t>
            </a:r>
          </a:p>
          <a:p>
            <a:r>
              <a:rPr lang="en-US" sz="1600" dirty="0"/>
              <a:t>Ex:</a:t>
            </a:r>
          </a:p>
          <a:p>
            <a:pPr marL="0" indent="0">
              <a:buNone/>
            </a:pPr>
            <a:r>
              <a:rPr lang="en-US" sz="1600" dirty="0">
                <a:latin typeface="Lucida Console" panose="020B0609040504020204" pitchFamily="49" charset="0"/>
              </a:rPr>
              <a:t>cars = [</a:t>
            </a:r>
          </a:p>
          <a:p>
            <a:pPr marL="0" indent="0">
              <a:buNone/>
            </a:pPr>
            <a:r>
              <a:rPr lang="en-US" sz="1600" dirty="0">
                <a:latin typeface="Lucida Console" panose="020B0609040504020204" pitchFamily="49" charset="0"/>
              </a:rPr>
              <a:t>        {"</a:t>
            </a:r>
            <a:r>
              <a:rPr lang="en-US" sz="1600" dirty="0" err="1">
                <a:latin typeface="Lucida Console" panose="020B0609040504020204" pitchFamily="49" charset="0"/>
              </a:rPr>
              <a:t>years_old</a:t>
            </a:r>
            <a:r>
              <a:rPr lang="en-US" sz="1600" dirty="0">
                <a:latin typeface="Lucida Console" panose="020B0609040504020204" pitchFamily="49" charset="0"/>
              </a:rPr>
              <a:t>" : 5, "make" : "Honda", "color" : "red"},</a:t>
            </a:r>
          </a:p>
          <a:p>
            <a:pPr marL="0" indent="0">
              <a:buNone/>
            </a:pPr>
            <a:r>
              <a:rPr lang="en-US" sz="1600" dirty="0">
                <a:latin typeface="Lucida Console" panose="020B0609040504020204" pitchFamily="49" charset="0"/>
              </a:rPr>
              <a:t>        {"</a:t>
            </a:r>
            <a:r>
              <a:rPr lang="en-US" sz="1600" dirty="0" err="1">
                <a:latin typeface="Lucida Console" panose="020B0609040504020204" pitchFamily="49" charset="0"/>
              </a:rPr>
              <a:t>years_old</a:t>
            </a:r>
            <a:r>
              <a:rPr lang="en-US" sz="1600" dirty="0">
                <a:latin typeface="Lucida Console" panose="020B0609040504020204" pitchFamily="49" charset="0"/>
              </a:rPr>
              <a:t>" : 20, "color" : "black"},</a:t>
            </a:r>
          </a:p>
          <a:p>
            <a:pPr marL="0" indent="0">
              <a:buNone/>
            </a:pPr>
            <a:r>
              <a:rPr lang="en-US" sz="1600" dirty="0">
                <a:latin typeface="Lucida Console" panose="020B0609040504020204" pitchFamily="49" charset="0"/>
              </a:rPr>
              <a:t>        {"color" : "orange", "license_plate" : "KDW254"}</a:t>
            </a:r>
          </a:p>
          <a:p>
            <a:pPr marL="0" indent="0">
              <a:buNone/>
            </a:pPr>
            <a:r>
              <a:rPr lang="en-US" sz="1600" dirty="0">
                <a:latin typeface="Lucida Console" panose="020B0609040504020204" pitchFamily="49" charset="0"/>
              </a:rPr>
              <a:t>    ]</a:t>
            </a:r>
          </a:p>
          <a:p>
            <a:r>
              <a:rPr lang="en-US" sz="1600" dirty="0"/>
              <a:t>Now let’s use a for loop to add up all the </a:t>
            </a:r>
            <a:r>
              <a:rPr lang="en-US" sz="1600" dirty="0" err="1"/>
              <a:t>years_old</a:t>
            </a:r>
            <a:r>
              <a:rPr lang="en-US" sz="1600" dirty="0"/>
              <a:t> values of the cars</a:t>
            </a:r>
          </a:p>
          <a:p>
            <a:r>
              <a:rPr lang="en-US" sz="1600" dirty="0"/>
              <a:t>If the car doesn’t have a </a:t>
            </a:r>
            <a:r>
              <a:rPr lang="en-US" sz="1600" dirty="0" err="1"/>
              <a:t>years_old</a:t>
            </a:r>
            <a:r>
              <a:rPr lang="en-US" sz="1600" dirty="0"/>
              <a:t> value, add 0</a:t>
            </a:r>
          </a:p>
        </p:txBody>
      </p:sp>
    </p:spTree>
    <p:extLst>
      <p:ext uri="{BB962C8B-B14F-4D97-AF65-F5344CB8AC3E}">
        <p14:creationId xmlns:p14="http://schemas.microsoft.com/office/powerpoint/2010/main" val="2137235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oy cars lined up in a row on floor">
            <a:extLst>
              <a:ext uri="{FF2B5EF4-FFF2-40B4-BE49-F238E27FC236}">
                <a16:creationId xmlns:a16="http://schemas.microsoft.com/office/drawing/2014/main" id="{5C384363-7256-E235-F2B7-282B1058D94D}"/>
              </a:ext>
            </a:extLst>
          </p:cNvPr>
          <p:cNvPicPr>
            <a:picLocks noChangeAspect="1"/>
          </p:cNvPicPr>
          <p:nvPr/>
        </p:nvPicPr>
        <p:blipFill rotWithShape="1">
          <a:blip r:embed="rId2"/>
          <a:srcRect l="33287" r="30305"/>
          <a:stretch/>
        </p:blipFill>
        <p:spPr>
          <a:xfrm>
            <a:off x="20" y="10"/>
            <a:ext cx="375473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3" name="Content Placeholder 2">
            <a:extLst>
              <a:ext uri="{FF2B5EF4-FFF2-40B4-BE49-F238E27FC236}">
                <a16:creationId xmlns:a16="http://schemas.microsoft.com/office/drawing/2014/main" id="{46E25101-6258-2267-AE7D-E1619D4BFE76}"/>
              </a:ext>
            </a:extLst>
          </p:cNvPr>
          <p:cNvSpPr>
            <a:spLocks noGrp="1"/>
          </p:cNvSpPr>
          <p:nvPr>
            <p:ph idx="1"/>
          </p:nvPr>
        </p:nvSpPr>
        <p:spPr>
          <a:xfrm>
            <a:off x="4564117" y="1489841"/>
            <a:ext cx="6789684" cy="4612847"/>
          </a:xfrm>
        </p:spPr>
        <p:txBody>
          <a:bodyPr anchor="t">
            <a:normAutofit/>
          </a:bodyPr>
          <a:lstStyle/>
          <a:p>
            <a:pPr marL="0" indent="0">
              <a:buNone/>
            </a:pPr>
            <a:r>
              <a:rPr lang="en-US" sz="1400" dirty="0">
                <a:latin typeface="Lucida Console" panose="020B0609040504020204" pitchFamily="49" charset="0"/>
              </a:rPr>
              <a:t>cars = [</a:t>
            </a:r>
          </a:p>
          <a:p>
            <a:pPr marL="0" indent="0">
              <a:buNone/>
            </a:pPr>
            <a:r>
              <a:rPr lang="en-US" sz="1400" dirty="0">
                <a:latin typeface="Lucida Console" panose="020B0609040504020204" pitchFamily="49" charset="0"/>
              </a:rPr>
              <a:t>    {"</a:t>
            </a:r>
            <a:r>
              <a:rPr lang="en-US" sz="1400" dirty="0" err="1">
                <a:latin typeface="Lucida Console" panose="020B0609040504020204" pitchFamily="49" charset="0"/>
              </a:rPr>
              <a:t>years_old</a:t>
            </a:r>
            <a:r>
              <a:rPr lang="en-US" sz="1400" dirty="0">
                <a:latin typeface="Lucida Console" panose="020B0609040504020204" pitchFamily="49" charset="0"/>
              </a:rPr>
              <a:t>" : 5, "make" : "Honda", "color" : "red"},</a:t>
            </a:r>
          </a:p>
          <a:p>
            <a:pPr marL="0" indent="0">
              <a:buNone/>
            </a:pPr>
            <a:r>
              <a:rPr lang="en-US" sz="1400" dirty="0">
                <a:latin typeface="Lucida Console" panose="020B0609040504020204" pitchFamily="49" charset="0"/>
              </a:rPr>
              <a:t>    {"</a:t>
            </a:r>
            <a:r>
              <a:rPr lang="en-US" sz="1400" dirty="0" err="1">
                <a:latin typeface="Lucida Console" panose="020B0609040504020204" pitchFamily="49" charset="0"/>
              </a:rPr>
              <a:t>years_old</a:t>
            </a:r>
            <a:r>
              <a:rPr lang="en-US" sz="1400" dirty="0">
                <a:latin typeface="Lucida Console" panose="020B0609040504020204" pitchFamily="49" charset="0"/>
              </a:rPr>
              <a:t>" : 20, "color" : "black"},</a:t>
            </a:r>
          </a:p>
          <a:p>
            <a:pPr marL="0" indent="0">
              <a:buNone/>
            </a:pPr>
            <a:r>
              <a:rPr lang="en-US" sz="1400" dirty="0">
                <a:latin typeface="Lucida Console" panose="020B0609040504020204" pitchFamily="49" charset="0"/>
              </a:rPr>
              <a:t>    {"color" : "orange", "license_plate" : "KDW254"}</a:t>
            </a:r>
          </a:p>
          <a:p>
            <a:pPr marL="0" indent="0">
              <a:buNone/>
            </a:pPr>
            <a:r>
              <a:rPr lang="en-US" sz="1400" dirty="0">
                <a:latin typeface="Lucida Console" panose="020B0609040504020204" pitchFamily="49" charset="0"/>
              </a:rPr>
              <a:t>]</a:t>
            </a:r>
          </a:p>
          <a:p>
            <a:pPr marL="0" indent="0">
              <a:buNone/>
            </a:pPr>
            <a:r>
              <a:rPr lang="en-US" sz="1400" dirty="0">
                <a:latin typeface="Lucida Console" panose="020B0609040504020204" pitchFamily="49" charset="0"/>
              </a:rPr>
              <a:t>years = 0</a:t>
            </a:r>
          </a:p>
          <a:p>
            <a:pPr marL="0" indent="0">
              <a:buNone/>
            </a:pPr>
            <a:r>
              <a:rPr lang="en-US" sz="1400" dirty="0">
                <a:latin typeface="Lucida Console" panose="020B0609040504020204" pitchFamily="49" charset="0"/>
              </a:rPr>
              <a:t>for car in cars:</a:t>
            </a:r>
          </a:p>
          <a:p>
            <a:pPr marL="0" indent="0">
              <a:buNone/>
            </a:pPr>
            <a:r>
              <a:rPr lang="en-US" sz="1400" dirty="0">
                <a:latin typeface="Lucida Console" panose="020B0609040504020204" pitchFamily="49" charset="0"/>
              </a:rPr>
              <a:t>    try:</a:t>
            </a:r>
          </a:p>
          <a:p>
            <a:pPr marL="0" indent="0">
              <a:buNone/>
            </a:pPr>
            <a:r>
              <a:rPr lang="en-US" sz="1400" dirty="0">
                <a:latin typeface="Lucida Console" panose="020B0609040504020204" pitchFamily="49" charset="0"/>
              </a:rPr>
              <a:t>        years += car["</a:t>
            </a:r>
            <a:r>
              <a:rPr lang="en-US" sz="1400" dirty="0" err="1">
                <a:latin typeface="Lucida Console" panose="020B0609040504020204" pitchFamily="49" charset="0"/>
              </a:rPr>
              <a:t>years_old</a:t>
            </a:r>
            <a:r>
              <a:rPr lang="en-US" sz="1400" dirty="0">
                <a:latin typeface="Lucida Console" panose="020B0609040504020204" pitchFamily="49" charset="0"/>
              </a:rPr>
              <a:t>"]</a:t>
            </a:r>
          </a:p>
          <a:p>
            <a:pPr marL="0" indent="0">
              <a:buNone/>
            </a:pPr>
            <a:r>
              <a:rPr lang="en-US" sz="1400" dirty="0">
                <a:latin typeface="Lucida Console" panose="020B0609040504020204" pitchFamily="49" charset="0"/>
              </a:rPr>
              <a:t>    except </a:t>
            </a:r>
            <a:r>
              <a:rPr lang="en-US" sz="1400" dirty="0" err="1">
                <a:latin typeface="Lucida Console" panose="020B0609040504020204" pitchFamily="49" charset="0"/>
              </a:rPr>
              <a:t>KeyError</a:t>
            </a:r>
            <a:r>
              <a:rPr lang="en-US" sz="1400" dirty="0">
                <a:latin typeface="Lucida Console" panose="020B0609040504020204" pitchFamily="49" charset="0"/>
              </a:rPr>
              <a:t>:</a:t>
            </a:r>
          </a:p>
          <a:p>
            <a:pPr marL="0" indent="0">
              <a:buNone/>
            </a:pPr>
            <a:r>
              <a:rPr lang="en-US" sz="1400" dirty="0">
                <a:latin typeface="Lucida Console" panose="020B0609040504020204" pitchFamily="49" charset="0"/>
              </a:rPr>
              <a:t>        pass</a:t>
            </a:r>
          </a:p>
          <a:p>
            <a:pPr marL="0" indent="0">
              <a:buNone/>
            </a:pPr>
            <a:r>
              <a:rPr lang="en-US" sz="1400" dirty="0">
                <a:latin typeface="Lucida Console" panose="020B0609040504020204" pitchFamily="49" charset="0"/>
              </a:rPr>
              <a:t>print(years)</a:t>
            </a:r>
          </a:p>
        </p:txBody>
      </p:sp>
    </p:spTree>
    <p:extLst>
      <p:ext uri="{BB962C8B-B14F-4D97-AF65-F5344CB8AC3E}">
        <p14:creationId xmlns:p14="http://schemas.microsoft.com/office/powerpoint/2010/main" val="39404856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7CDFC-DA80-4219-323D-1EB7A3D1EC49}"/>
              </a:ext>
            </a:extLst>
          </p:cNvPr>
          <p:cNvSpPr>
            <a:spLocks noGrp="1"/>
          </p:cNvSpPr>
          <p:nvPr>
            <p:ph type="title"/>
          </p:nvPr>
        </p:nvSpPr>
        <p:spPr>
          <a:xfrm>
            <a:off x="4572001" y="601744"/>
            <a:ext cx="6781800" cy="1338696"/>
          </a:xfrm>
        </p:spPr>
        <p:txBody>
          <a:bodyPr>
            <a:normAutofit/>
          </a:bodyPr>
          <a:lstStyle/>
          <a:p>
            <a:r>
              <a:rPr lang="en-US" dirty="0"/>
              <a:t>Improving the NATO Phonetic Alphabet</a:t>
            </a:r>
          </a:p>
        </p:txBody>
      </p:sp>
      <p:pic>
        <p:nvPicPr>
          <p:cNvPr id="6146" name="Picture 2" descr="NATO Phonetic Alphabet &quot; Poster for Sale by AnnSign | Redbubble">
            <a:extLst>
              <a:ext uri="{FF2B5EF4-FFF2-40B4-BE49-F238E27FC236}">
                <a16:creationId xmlns:a16="http://schemas.microsoft.com/office/drawing/2014/main" id="{2DD4721C-3EEB-D0CC-CC52-605132B5930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092" r="21158"/>
          <a:stretch/>
        </p:blipFill>
        <p:spPr bwMode="auto">
          <a:xfrm>
            <a:off x="20" y="10"/>
            <a:ext cx="375473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9C13BE90-A579-8EC8-C1DF-793D1DF648B6}"/>
              </a:ext>
            </a:extLst>
          </p:cNvPr>
          <p:cNvSpPr>
            <a:spLocks noGrp="1"/>
          </p:cNvSpPr>
          <p:nvPr>
            <p:ph idx="1"/>
          </p:nvPr>
        </p:nvSpPr>
        <p:spPr>
          <a:xfrm>
            <a:off x="4572001" y="2201958"/>
            <a:ext cx="6781800" cy="3900730"/>
          </a:xfrm>
        </p:spPr>
        <p:txBody>
          <a:bodyPr anchor="t">
            <a:normAutofit/>
          </a:bodyPr>
          <a:lstStyle/>
          <a:p>
            <a:r>
              <a:rPr lang="en-US" sz="2000"/>
              <a:t>A while back, we made a NATO phonetic alphabet translator as part of our list comprehension day</a:t>
            </a:r>
          </a:p>
          <a:p>
            <a:r>
              <a:rPr lang="en-US" sz="2000"/>
              <a:t>Let’s use what we’ve learned about errors to improve that project </a:t>
            </a:r>
          </a:p>
          <a:p>
            <a:r>
              <a:rPr lang="en-US" sz="2000"/>
              <a:t>If the user enters an invalid word (like “124” or something“), let’s replace the error message with a print statement saying, “Please enter a valid word”</a:t>
            </a:r>
          </a:p>
          <a:p>
            <a:r>
              <a:rPr lang="en-US" sz="2000"/>
              <a:t>Then, let’s let the user re-enter a word</a:t>
            </a:r>
          </a:p>
          <a:p>
            <a:r>
              <a:rPr lang="en-US" sz="2000"/>
              <a:t>This change is useful so users don’t get a confusing error message that only makes sense to programmers, instead, they get a clear message through a print statement</a:t>
            </a:r>
          </a:p>
        </p:txBody>
      </p:sp>
    </p:spTree>
    <p:extLst>
      <p:ext uri="{BB962C8B-B14F-4D97-AF65-F5344CB8AC3E}">
        <p14:creationId xmlns:p14="http://schemas.microsoft.com/office/powerpoint/2010/main" val="955770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38741E-32DA-DB06-60FB-D0474AB6E0F9}"/>
              </a:ext>
            </a:extLst>
          </p:cNvPr>
          <p:cNvSpPr>
            <a:spLocks noGrp="1"/>
          </p:cNvSpPr>
          <p:nvPr>
            <p:ph idx="1"/>
          </p:nvPr>
        </p:nvSpPr>
        <p:spPr>
          <a:xfrm>
            <a:off x="726610" y="1543403"/>
            <a:ext cx="11036658" cy="4427493"/>
          </a:xfrm>
        </p:spPr>
        <p:txBody>
          <a:bodyPr anchor="ctr">
            <a:normAutofit/>
          </a:bodyPr>
          <a:lstStyle/>
          <a:p>
            <a:pPr marL="0" indent="0">
              <a:buNone/>
            </a:pPr>
            <a:r>
              <a:rPr lang="en-US" sz="1100" dirty="0">
                <a:solidFill>
                  <a:schemeClr val="tx1">
                    <a:lumMod val="85000"/>
                    <a:lumOff val="15000"/>
                  </a:schemeClr>
                </a:solidFill>
                <a:latin typeface="Lucida Console" panose="020B0609040504020204" pitchFamily="49" charset="0"/>
              </a:rPr>
              <a:t>alphabet = </a:t>
            </a:r>
            <a:r>
              <a:rPr lang="en-US" sz="1100" dirty="0" err="1">
                <a:solidFill>
                  <a:schemeClr val="tx1">
                    <a:lumMod val="85000"/>
                    <a:lumOff val="15000"/>
                  </a:schemeClr>
                </a:solidFill>
                <a:latin typeface="Lucida Console" panose="020B0609040504020204" pitchFamily="49" charset="0"/>
              </a:rPr>
              <a:t>pd.read_csv</a:t>
            </a:r>
            <a:r>
              <a:rPr lang="en-US" sz="1100" dirty="0">
                <a:solidFill>
                  <a:schemeClr val="tx1">
                    <a:lumMod val="85000"/>
                    <a:lumOff val="15000"/>
                  </a:schemeClr>
                </a:solidFill>
                <a:latin typeface="Lucida Console" panose="020B0609040504020204" pitchFamily="49" charset="0"/>
              </a:rPr>
              <a:t>("nato_phonetic_alphabet.csv")</a:t>
            </a:r>
          </a:p>
          <a:p>
            <a:pPr marL="0" indent="0">
              <a:buNone/>
            </a:pPr>
            <a:r>
              <a:rPr lang="en-US" sz="1100" dirty="0" err="1">
                <a:solidFill>
                  <a:schemeClr val="tx1">
                    <a:lumMod val="85000"/>
                    <a:lumOff val="15000"/>
                  </a:schemeClr>
                </a:solidFill>
                <a:latin typeface="Lucida Console" panose="020B0609040504020204" pitchFamily="49" charset="0"/>
              </a:rPr>
              <a:t>dict</a:t>
            </a:r>
            <a:r>
              <a:rPr lang="en-US" sz="1100" dirty="0">
                <a:solidFill>
                  <a:schemeClr val="tx1">
                    <a:lumMod val="85000"/>
                    <a:lumOff val="15000"/>
                  </a:schemeClr>
                </a:solidFill>
                <a:latin typeface="Lucida Console" panose="020B0609040504020204" pitchFamily="49" charset="0"/>
              </a:rPr>
              <a:t> = {row["letter"]:row["code"] for (index, row) in alphabet.iterrows()}</a:t>
            </a:r>
          </a:p>
          <a:p>
            <a:pPr marL="0" indent="0">
              <a:buNone/>
            </a:pPr>
            <a:r>
              <a:rPr lang="en-US" sz="1100" dirty="0">
                <a:solidFill>
                  <a:schemeClr val="tx1">
                    <a:lumMod val="85000"/>
                    <a:lumOff val="15000"/>
                  </a:schemeClr>
                </a:solidFill>
                <a:latin typeface="Lucida Console" panose="020B0609040504020204" pitchFamily="49" charset="0"/>
              </a:rPr>
              <a:t>def </a:t>
            </a:r>
            <a:r>
              <a:rPr lang="en-US" sz="1100" dirty="0" err="1">
                <a:solidFill>
                  <a:schemeClr val="tx1">
                    <a:lumMod val="85000"/>
                    <a:lumOff val="15000"/>
                  </a:schemeClr>
                </a:solidFill>
                <a:latin typeface="Lucida Console" panose="020B0609040504020204" pitchFamily="49" charset="0"/>
              </a:rPr>
              <a:t>translate_word</a:t>
            </a:r>
            <a:r>
              <a:rPr lang="en-US" sz="1100" dirty="0">
                <a:solidFill>
                  <a:schemeClr val="tx1">
                    <a:lumMod val="85000"/>
                    <a:lumOff val="15000"/>
                  </a:schemeClr>
                </a:solidFill>
                <a:latin typeface="Lucida Console" panose="020B0609040504020204" pitchFamily="49" charset="0"/>
              </a:rPr>
              <a:t>():</a:t>
            </a:r>
          </a:p>
          <a:p>
            <a:pPr marL="0" indent="0">
              <a:buNone/>
            </a:pPr>
            <a:r>
              <a:rPr lang="en-US" sz="1100" dirty="0">
                <a:solidFill>
                  <a:schemeClr val="tx1">
                    <a:lumMod val="85000"/>
                    <a:lumOff val="15000"/>
                  </a:schemeClr>
                </a:solidFill>
                <a:latin typeface="Lucida Console" panose="020B0609040504020204" pitchFamily="49" charset="0"/>
              </a:rPr>
              <a:t>    word = input("Enter a word: ").upper()</a:t>
            </a:r>
          </a:p>
          <a:p>
            <a:pPr marL="0" indent="0">
              <a:buNone/>
            </a:pPr>
            <a:r>
              <a:rPr lang="en-US" sz="1100" dirty="0">
                <a:solidFill>
                  <a:schemeClr val="tx1">
                    <a:lumMod val="85000"/>
                    <a:lumOff val="15000"/>
                  </a:schemeClr>
                </a:solidFill>
                <a:latin typeface="Lucida Console" panose="020B0609040504020204" pitchFamily="49" charset="0"/>
              </a:rPr>
              <a:t>    try:</a:t>
            </a:r>
          </a:p>
          <a:p>
            <a:pPr marL="0" indent="0">
              <a:buNone/>
            </a:pPr>
            <a:r>
              <a:rPr lang="en-US" sz="1100" dirty="0">
                <a:solidFill>
                  <a:schemeClr val="tx1">
                    <a:lumMod val="85000"/>
                    <a:lumOff val="15000"/>
                  </a:schemeClr>
                </a:solidFill>
                <a:latin typeface="Lucida Console" panose="020B0609040504020204" pitchFamily="49" charset="0"/>
              </a:rPr>
              <a:t>        </a:t>
            </a:r>
            <a:r>
              <a:rPr lang="en-US" sz="1100" dirty="0" err="1">
                <a:solidFill>
                  <a:schemeClr val="tx1">
                    <a:lumMod val="85000"/>
                    <a:lumOff val="15000"/>
                  </a:schemeClr>
                </a:solidFill>
                <a:latin typeface="Lucida Console" panose="020B0609040504020204" pitchFamily="49" charset="0"/>
              </a:rPr>
              <a:t>translated_word</a:t>
            </a:r>
            <a:r>
              <a:rPr lang="en-US" sz="1100" dirty="0">
                <a:solidFill>
                  <a:schemeClr val="tx1">
                    <a:lumMod val="85000"/>
                    <a:lumOff val="15000"/>
                  </a:schemeClr>
                </a:solidFill>
                <a:latin typeface="Lucida Console" panose="020B0609040504020204" pitchFamily="49" charset="0"/>
              </a:rPr>
              <a:t> = [</a:t>
            </a:r>
            <a:r>
              <a:rPr lang="en-US" sz="1100" dirty="0" err="1">
                <a:solidFill>
                  <a:schemeClr val="tx1">
                    <a:lumMod val="85000"/>
                    <a:lumOff val="15000"/>
                  </a:schemeClr>
                </a:solidFill>
                <a:latin typeface="Lucida Console" panose="020B0609040504020204" pitchFamily="49" charset="0"/>
              </a:rPr>
              <a:t>dict</a:t>
            </a:r>
            <a:r>
              <a:rPr lang="en-US" sz="1100" dirty="0">
                <a:solidFill>
                  <a:schemeClr val="tx1">
                    <a:lumMod val="85000"/>
                    <a:lumOff val="15000"/>
                  </a:schemeClr>
                </a:solidFill>
                <a:latin typeface="Lucida Console" panose="020B0609040504020204" pitchFamily="49" charset="0"/>
              </a:rPr>
              <a:t>[letter] for letter in word]</a:t>
            </a:r>
          </a:p>
          <a:p>
            <a:pPr marL="0" indent="0">
              <a:buNone/>
            </a:pPr>
            <a:r>
              <a:rPr lang="en-US" sz="1100" dirty="0">
                <a:solidFill>
                  <a:schemeClr val="tx1">
                    <a:lumMod val="85000"/>
                    <a:lumOff val="15000"/>
                  </a:schemeClr>
                </a:solidFill>
                <a:latin typeface="Lucida Console" panose="020B0609040504020204" pitchFamily="49" charset="0"/>
              </a:rPr>
              <a:t>    except </a:t>
            </a:r>
            <a:r>
              <a:rPr lang="en-US" sz="1100" dirty="0" err="1">
                <a:solidFill>
                  <a:schemeClr val="tx1">
                    <a:lumMod val="85000"/>
                    <a:lumOff val="15000"/>
                  </a:schemeClr>
                </a:solidFill>
                <a:latin typeface="Lucida Console" panose="020B0609040504020204" pitchFamily="49" charset="0"/>
              </a:rPr>
              <a:t>KeyError</a:t>
            </a:r>
            <a:r>
              <a:rPr lang="en-US" sz="1100" dirty="0">
                <a:solidFill>
                  <a:schemeClr val="tx1">
                    <a:lumMod val="85000"/>
                    <a:lumOff val="15000"/>
                  </a:schemeClr>
                </a:solidFill>
                <a:latin typeface="Lucida Console" panose="020B0609040504020204" pitchFamily="49" charset="0"/>
              </a:rPr>
              <a:t>:</a:t>
            </a:r>
          </a:p>
          <a:p>
            <a:pPr marL="0" indent="0">
              <a:buNone/>
            </a:pPr>
            <a:r>
              <a:rPr lang="en-US" sz="1100" dirty="0">
                <a:solidFill>
                  <a:schemeClr val="tx1">
                    <a:lumMod val="85000"/>
                    <a:lumOff val="15000"/>
                  </a:schemeClr>
                </a:solidFill>
                <a:latin typeface="Lucida Console" panose="020B0609040504020204" pitchFamily="49" charset="0"/>
              </a:rPr>
              <a:t>        print("Please only enter letters from the English alphabet")</a:t>
            </a:r>
          </a:p>
          <a:p>
            <a:pPr marL="0" indent="0">
              <a:buNone/>
            </a:pPr>
            <a:r>
              <a:rPr lang="en-US" sz="1100" dirty="0">
                <a:solidFill>
                  <a:schemeClr val="tx1">
                    <a:lumMod val="85000"/>
                    <a:lumOff val="15000"/>
                  </a:schemeClr>
                </a:solidFill>
                <a:latin typeface="Lucida Console" panose="020B0609040504020204" pitchFamily="49" charset="0"/>
              </a:rPr>
              <a:t>        </a:t>
            </a:r>
            <a:r>
              <a:rPr lang="en-US" sz="1100" dirty="0" err="1">
                <a:solidFill>
                  <a:schemeClr val="tx1">
                    <a:lumMod val="85000"/>
                    <a:lumOff val="15000"/>
                  </a:schemeClr>
                </a:solidFill>
                <a:latin typeface="Lucida Console" panose="020B0609040504020204" pitchFamily="49" charset="0"/>
              </a:rPr>
              <a:t>translate_word</a:t>
            </a:r>
            <a:r>
              <a:rPr lang="en-US" sz="1100" dirty="0">
                <a:solidFill>
                  <a:schemeClr val="tx1">
                    <a:lumMod val="85000"/>
                    <a:lumOff val="15000"/>
                  </a:schemeClr>
                </a:solidFill>
                <a:latin typeface="Lucida Console" panose="020B0609040504020204" pitchFamily="49" charset="0"/>
              </a:rPr>
              <a:t>()</a:t>
            </a:r>
          </a:p>
          <a:p>
            <a:pPr marL="0" indent="0">
              <a:buNone/>
            </a:pPr>
            <a:r>
              <a:rPr lang="en-US" sz="1100" dirty="0">
                <a:solidFill>
                  <a:schemeClr val="tx1">
                    <a:lumMod val="85000"/>
                    <a:lumOff val="15000"/>
                  </a:schemeClr>
                </a:solidFill>
                <a:latin typeface="Lucida Console" panose="020B0609040504020204" pitchFamily="49" charset="0"/>
              </a:rPr>
              <a:t>    else:</a:t>
            </a:r>
          </a:p>
          <a:p>
            <a:pPr marL="0" indent="0">
              <a:buNone/>
            </a:pPr>
            <a:r>
              <a:rPr lang="en-US" sz="1100" dirty="0">
                <a:solidFill>
                  <a:schemeClr val="tx1">
                    <a:lumMod val="85000"/>
                    <a:lumOff val="15000"/>
                  </a:schemeClr>
                </a:solidFill>
                <a:latin typeface="Lucida Console" panose="020B0609040504020204" pitchFamily="49" charset="0"/>
              </a:rPr>
              <a:t>        print(</a:t>
            </a:r>
            <a:r>
              <a:rPr lang="en-US" sz="1100" dirty="0" err="1">
                <a:solidFill>
                  <a:schemeClr val="tx1">
                    <a:lumMod val="85000"/>
                    <a:lumOff val="15000"/>
                  </a:schemeClr>
                </a:solidFill>
                <a:latin typeface="Lucida Console" panose="020B0609040504020204" pitchFamily="49" charset="0"/>
              </a:rPr>
              <a:t>translated_word</a:t>
            </a:r>
            <a:r>
              <a:rPr lang="en-US" sz="1100" dirty="0">
                <a:solidFill>
                  <a:schemeClr val="tx1">
                    <a:lumMod val="85000"/>
                    <a:lumOff val="15000"/>
                  </a:schemeClr>
                </a:solidFill>
                <a:latin typeface="Lucida Console" panose="020B0609040504020204" pitchFamily="49" charset="0"/>
              </a:rPr>
              <a:t>)</a:t>
            </a:r>
          </a:p>
          <a:p>
            <a:pPr marL="0" indent="0">
              <a:buNone/>
            </a:pPr>
            <a:r>
              <a:rPr lang="en-US" sz="1100" dirty="0" err="1">
                <a:solidFill>
                  <a:schemeClr val="tx1">
                    <a:lumMod val="85000"/>
                    <a:lumOff val="15000"/>
                  </a:schemeClr>
                </a:solidFill>
                <a:latin typeface="Lucida Console" panose="020B0609040504020204" pitchFamily="49" charset="0"/>
              </a:rPr>
              <a:t>translate_word</a:t>
            </a:r>
            <a:r>
              <a:rPr lang="en-US" sz="1100" dirty="0">
                <a:solidFill>
                  <a:schemeClr val="tx1">
                    <a:lumMod val="85000"/>
                    <a:lumOff val="15000"/>
                  </a:schemeClr>
                </a:solidFill>
                <a:latin typeface="Lucida Console" panose="020B0609040504020204" pitchFamily="49" charset="0"/>
              </a:rPr>
              <a:t>()</a:t>
            </a:r>
          </a:p>
        </p:txBody>
      </p:sp>
    </p:spTree>
    <p:extLst>
      <p:ext uri="{BB962C8B-B14F-4D97-AF65-F5344CB8AC3E}">
        <p14:creationId xmlns:p14="http://schemas.microsoft.com/office/powerpoint/2010/main" val="4075658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B427F-45E5-D344-ED24-3EB84F3319C1}"/>
              </a:ext>
            </a:extLst>
          </p:cNvPr>
          <p:cNvSpPr>
            <a:spLocks noGrp="1"/>
          </p:cNvSpPr>
          <p:nvPr>
            <p:ph type="title"/>
          </p:nvPr>
        </p:nvSpPr>
        <p:spPr>
          <a:xfrm>
            <a:off x="1137034" y="609597"/>
            <a:ext cx="9392421" cy="1330841"/>
          </a:xfrm>
        </p:spPr>
        <p:txBody>
          <a:bodyPr>
            <a:normAutofit/>
          </a:bodyPr>
          <a:lstStyle/>
          <a:p>
            <a:r>
              <a:rPr lang="en-US" dirty="0"/>
              <a:t>Project: Improve the Password Manager</a:t>
            </a:r>
          </a:p>
        </p:txBody>
      </p:sp>
      <p:sp>
        <p:nvSpPr>
          <p:cNvPr id="3" name="Content Placeholder 2">
            <a:extLst>
              <a:ext uri="{FF2B5EF4-FFF2-40B4-BE49-F238E27FC236}">
                <a16:creationId xmlns:a16="http://schemas.microsoft.com/office/drawing/2014/main" id="{67F0E953-3066-10CF-A8E7-C8603771E664}"/>
              </a:ext>
            </a:extLst>
          </p:cNvPr>
          <p:cNvSpPr>
            <a:spLocks noGrp="1"/>
          </p:cNvSpPr>
          <p:nvPr>
            <p:ph idx="1"/>
          </p:nvPr>
        </p:nvSpPr>
        <p:spPr>
          <a:xfrm>
            <a:off x="1137034" y="2198362"/>
            <a:ext cx="4958966" cy="3917773"/>
          </a:xfrm>
        </p:spPr>
        <p:txBody>
          <a:bodyPr>
            <a:normAutofit lnSpcReduction="10000"/>
          </a:bodyPr>
          <a:lstStyle/>
          <a:p>
            <a:r>
              <a:rPr lang="en-US" sz="2000" dirty="0"/>
              <a:t>Next, let’s open up our password manager so we can add a function to it</a:t>
            </a:r>
          </a:p>
          <a:p>
            <a:r>
              <a:rPr lang="en-US" sz="2000" dirty="0"/>
              <a:t>Let’s add a search button to our password manager so we can enter a website name, and the program will show us a pop-up with the corresponding email and password</a:t>
            </a:r>
          </a:p>
          <a:p>
            <a:r>
              <a:rPr lang="en-US" sz="2000" dirty="0"/>
              <a:t>Right now, if we were to try and do this, it would be really difficult because of the way we formatted out data.txt file</a:t>
            </a:r>
          </a:p>
          <a:p>
            <a:r>
              <a:rPr lang="en-US" sz="2000" dirty="0"/>
              <a:t>So first, let’s learn about a more convenient way to store our data using a </a:t>
            </a:r>
            <a:r>
              <a:rPr lang="en-US" sz="2000" dirty="0" err="1"/>
              <a:t>json</a:t>
            </a:r>
            <a:r>
              <a:rPr lang="en-US" sz="2000" dirty="0"/>
              <a:t> file</a:t>
            </a:r>
          </a:p>
        </p:txBody>
      </p:sp>
      <p:pic>
        <p:nvPicPr>
          <p:cNvPr id="5" name="Picture 4">
            <a:extLst>
              <a:ext uri="{FF2B5EF4-FFF2-40B4-BE49-F238E27FC236}">
                <a16:creationId xmlns:a16="http://schemas.microsoft.com/office/drawing/2014/main" id="{F25D33ED-9976-343F-1330-08AEBE9540E1}"/>
              </a:ext>
            </a:extLst>
          </p:cNvPr>
          <p:cNvPicPr>
            <a:picLocks noChangeAspect="1"/>
          </p:cNvPicPr>
          <p:nvPr/>
        </p:nvPicPr>
        <p:blipFill>
          <a:blip r:embed="rId2"/>
          <a:stretch>
            <a:fillRect/>
          </a:stretch>
        </p:blipFill>
        <p:spPr>
          <a:xfrm>
            <a:off x="6719367" y="2231268"/>
            <a:ext cx="4788505" cy="3663206"/>
          </a:xfrm>
          <a:prstGeom prst="rect">
            <a:avLst/>
          </a:prstGeom>
        </p:spPr>
      </p:pic>
    </p:spTree>
    <p:extLst>
      <p:ext uri="{BB962C8B-B14F-4D97-AF65-F5344CB8AC3E}">
        <p14:creationId xmlns:p14="http://schemas.microsoft.com/office/powerpoint/2010/main" val="7815125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2B2C9-5758-EB02-7C28-BD8CAF63F4E3}"/>
              </a:ext>
            </a:extLst>
          </p:cNvPr>
          <p:cNvSpPr>
            <a:spLocks noGrp="1"/>
          </p:cNvSpPr>
          <p:nvPr>
            <p:ph type="title"/>
          </p:nvPr>
        </p:nvSpPr>
        <p:spPr>
          <a:xfrm>
            <a:off x="1137034" y="603622"/>
            <a:ext cx="5323531" cy="1330843"/>
          </a:xfrm>
        </p:spPr>
        <p:txBody>
          <a:bodyPr>
            <a:normAutofit/>
          </a:bodyPr>
          <a:lstStyle/>
          <a:p>
            <a:r>
              <a:rPr lang="en-US" dirty="0"/>
              <a:t>Json Files</a:t>
            </a:r>
          </a:p>
        </p:txBody>
      </p:sp>
      <p:sp>
        <p:nvSpPr>
          <p:cNvPr id="3" name="Content Placeholder 2">
            <a:extLst>
              <a:ext uri="{FF2B5EF4-FFF2-40B4-BE49-F238E27FC236}">
                <a16:creationId xmlns:a16="http://schemas.microsoft.com/office/drawing/2014/main" id="{7CD6D230-C3BC-785D-5BFB-1264FAA96AC1}"/>
              </a:ext>
            </a:extLst>
          </p:cNvPr>
          <p:cNvSpPr>
            <a:spLocks noGrp="1"/>
          </p:cNvSpPr>
          <p:nvPr>
            <p:ph idx="1"/>
          </p:nvPr>
        </p:nvSpPr>
        <p:spPr>
          <a:xfrm>
            <a:off x="836481" y="1730483"/>
            <a:ext cx="5724383" cy="4415779"/>
          </a:xfrm>
        </p:spPr>
        <p:txBody>
          <a:bodyPr>
            <a:normAutofit/>
          </a:bodyPr>
          <a:lstStyle/>
          <a:p>
            <a:r>
              <a:rPr lang="en-US" sz="1800" dirty="0"/>
              <a:t>Json files are essentially files that store data in a dictionary format</a:t>
            </a:r>
          </a:p>
          <a:p>
            <a:r>
              <a:rPr lang="en-US" sz="1800" dirty="0"/>
              <a:t>First, we’ll have to import </a:t>
            </a:r>
            <a:r>
              <a:rPr lang="en-US" sz="1800" dirty="0" err="1"/>
              <a:t>json</a:t>
            </a:r>
            <a:r>
              <a:rPr lang="en-US" sz="1800" dirty="0"/>
              <a:t> at the top of our project</a:t>
            </a:r>
          </a:p>
          <a:p>
            <a:r>
              <a:rPr lang="en-US" sz="1800" dirty="0"/>
              <a:t>Next, in our save() function, let’s change the file we’re opening from data.txt to </a:t>
            </a:r>
            <a:r>
              <a:rPr lang="en-US" sz="1800" dirty="0" err="1"/>
              <a:t>data.json</a:t>
            </a:r>
            <a:r>
              <a:rPr lang="en-US" sz="1800" dirty="0"/>
              <a:t>, and let’s change the editing mode to “w” instead of “a”</a:t>
            </a:r>
          </a:p>
          <a:p>
            <a:r>
              <a:rPr lang="en-US" sz="1800" dirty="0"/>
              <a:t>Now, let’s create the dictionary we’ll add to the </a:t>
            </a:r>
            <a:r>
              <a:rPr lang="en-US" sz="1800" dirty="0" err="1"/>
              <a:t>json</a:t>
            </a:r>
            <a:r>
              <a:rPr lang="en-US" sz="1800" dirty="0"/>
              <a:t> file</a:t>
            </a:r>
            <a:r>
              <a:rPr lang="en-US" sz="1400" dirty="0"/>
              <a:t>:</a:t>
            </a:r>
          </a:p>
          <a:p>
            <a:pPr marL="0" indent="0">
              <a:buNone/>
            </a:pPr>
            <a:r>
              <a:rPr lang="en-US" sz="1400" dirty="0" err="1">
                <a:latin typeface="Lucida Console" panose="020B0609040504020204" pitchFamily="49" charset="0"/>
              </a:rPr>
              <a:t>new_data</a:t>
            </a:r>
            <a:r>
              <a:rPr lang="en-US" sz="1400" dirty="0">
                <a:latin typeface="Lucida Console" panose="020B0609040504020204" pitchFamily="49" charset="0"/>
              </a:rPr>
              <a:t> = {</a:t>
            </a:r>
          </a:p>
          <a:p>
            <a:pPr marL="0" indent="0">
              <a:buNone/>
            </a:pPr>
            <a:r>
              <a:rPr lang="en-US" sz="1400" dirty="0">
                <a:latin typeface="Lucida Console" panose="020B0609040504020204" pitchFamily="49" charset="0"/>
              </a:rPr>
              <a:t>    website : {</a:t>
            </a:r>
          </a:p>
          <a:p>
            <a:pPr marL="0" indent="0">
              <a:buNone/>
            </a:pPr>
            <a:r>
              <a:rPr lang="en-US" sz="1400" dirty="0">
                <a:latin typeface="Lucida Console" panose="020B0609040504020204" pitchFamily="49" charset="0"/>
              </a:rPr>
              <a:t>        "username" : username,</a:t>
            </a:r>
          </a:p>
          <a:p>
            <a:pPr marL="0" indent="0">
              <a:buNone/>
            </a:pPr>
            <a:r>
              <a:rPr lang="en-US" sz="1400" dirty="0">
                <a:latin typeface="Lucida Console" panose="020B0609040504020204" pitchFamily="49" charset="0"/>
              </a:rPr>
              <a:t>        "password" : password</a:t>
            </a:r>
          </a:p>
          <a:p>
            <a:pPr marL="0" indent="0">
              <a:buNone/>
            </a:pPr>
            <a:r>
              <a:rPr lang="en-US" sz="1400" dirty="0">
                <a:latin typeface="Lucida Console" panose="020B0609040504020204" pitchFamily="49" charset="0"/>
              </a:rPr>
              <a:t>    }</a:t>
            </a:r>
          </a:p>
          <a:p>
            <a:pPr marL="0" indent="0">
              <a:buNone/>
            </a:pPr>
            <a:r>
              <a:rPr lang="en-US" sz="1400" dirty="0">
                <a:latin typeface="Lucida Console" panose="020B0609040504020204" pitchFamily="49" charset="0"/>
              </a:rPr>
              <a:t>}</a:t>
            </a:r>
          </a:p>
        </p:txBody>
      </p:sp>
      <p:pic>
        <p:nvPicPr>
          <p:cNvPr id="5" name="Picture 4">
            <a:extLst>
              <a:ext uri="{FF2B5EF4-FFF2-40B4-BE49-F238E27FC236}">
                <a16:creationId xmlns:a16="http://schemas.microsoft.com/office/drawing/2014/main" id="{F2D8F779-1F47-DDF7-5099-F92DE601BAC9}"/>
              </a:ext>
            </a:extLst>
          </p:cNvPr>
          <p:cNvPicPr>
            <a:picLocks noChangeAspect="1"/>
          </p:cNvPicPr>
          <p:nvPr/>
        </p:nvPicPr>
        <p:blipFill>
          <a:blip r:embed="rId2"/>
          <a:stretch>
            <a:fillRect/>
          </a:stretch>
        </p:blipFill>
        <p:spPr>
          <a:xfrm>
            <a:off x="6998852" y="755312"/>
            <a:ext cx="4398215" cy="5347376"/>
          </a:xfrm>
          <a:prstGeom prst="rect">
            <a:avLst/>
          </a:prstGeom>
        </p:spPr>
      </p:pic>
    </p:spTree>
    <p:extLst>
      <p:ext uri="{BB962C8B-B14F-4D97-AF65-F5344CB8AC3E}">
        <p14:creationId xmlns:p14="http://schemas.microsoft.com/office/powerpoint/2010/main" val="38088834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20C2F-ECD0-EFB8-6E08-0B401CB686D9}"/>
              </a:ext>
            </a:extLst>
          </p:cNvPr>
          <p:cNvSpPr>
            <a:spLocks noGrp="1"/>
          </p:cNvSpPr>
          <p:nvPr>
            <p:ph type="title"/>
          </p:nvPr>
        </p:nvSpPr>
        <p:spPr>
          <a:xfrm>
            <a:off x="1137034" y="609597"/>
            <a:ext cx="9392421" cy="1330841"/>
          </a:xfrm>
        </p:spPr>
        <p:txBody>
          <a:bodyPr>
            <a:normAutofit/>
          </a:bodyPr>
          <a:lstStyle/>
          <a:p>
            <a:r>
              <a:rPr lang="en-US" dirty="0"/>
              <a:t>Writing in a Json File</a:t>
            </a:r>
          </a:p>
        </p:txBody>
      </p:sp>
      <p:sp>
        <p:nvSpPr>
          <p:cNvPr id="3" name="Content Placeholder 2">
            <a:extLst>
              <a:ext uri="{FF2B5EF4-FFF2-40B4-BE49-F238E27FC236}">
                <a16:creationId xmlns:a16="http://schemas.microsoft.com/office/drawing/2014/main" id="{242AEE7C-88ED-5498-BEBC-86A757414577}"/>
              </a:ext>
            </a:extLst>
          </p:cNvPr>
          <p:cNvSpPr>
            <a:spLocks noGrp="1"/>
          </p:cNvSpPr>
          <p:nvPr>
            <p:ph idx="1"/>
          </p:nvPr>
        </p:nvSpPr>
        <p:spPr>
          <a:xfrm>
            <a:off x="684128" y="2176738"/>
            <a:ext cx="7053152" cy="3917773"/>
          </a:xfrm>
        </p:spPr>
        <p:txBody>
          <a:bodyPr>
            <a:normAutofit/>
          </a:bodyPr>
          <a:lstStyle/>
          <a:p>
            <a:r>
              <a:rPr lang="en-US" sz="1700" dirty="0"/>
              <a:t>Json files have 3 major functions:</a:t>
            </a:r>
          </a:p>
          <a:p>
            <a:pPr lvl="1"/>
            <a:r>
              <a:rPr lang="en-US" sz="1700" dirty="0" err="1">
                <a:latin typeface="Lucida Console" panose="020B0609040504020204" pitchFamily="49" charset="0"/>
              </a:rPr>
              <a:t>json.dump</a:t>
            </a:r>
            <a:r>
              <a:rPr lang="en-US" sz="1700" dirty="0">
                <a:latin typeface="Lucida Console" panose="020B0609040504020204" pitchFamily="49" charset="0"/>
              </a:rPr>
              <a:t>() </a:t>
            </a:r>
            <a:r>
              <a:rPr lang="en-US" sz="1700" dirty="0"/>
              <a:t>– writes in the </a:t>
            </a:r>
            <a:r>
              <a:rPr lang="en-US" sz="1700" dirty="0" err="1"/>
              <a:t>json</a:t>
            </a:r>
            <a:r>
              <a:rPr lang="en-US" sz="1700" dirty="0"/>
              <a:t> file</a:t>
            </a:r>
          </a:p>
          <a:p>
            <a:pPr lvl="1"/>
            <a:r>
              <a:rPr lang="en-US" sz="1700" dirty="0" err="1">
                <a:latin typeface="Lucida Console" panose="020B0609040504020204" pitchFamily="49" charset="0"/>
              </a:rPr>
              <a:t>json.load</a:t>
            </a:r>
            <a:r>
              <a:rPr lang="en-US" sz="1700" dirty="0">
                <a:latin typeface="Lucida Console" panose="020B0609040504020204" pitchFamily="49" charset="0"/>
              </a:rPr>
              <a:t>() </a:t>
            </a:r>
            <a:r>
              <a:rPr lang="en-US" sz="1700" dirty="0"/>
              <a:t>– reads a </a:t>
            </a:r>
            <a:r>
              <a:rPr lang="en-US" sz="1700" dirty="0" err="1"/>
              <a:t>json</a:t>
            </a:r>
            <a:r>
              <a:rPr lang="en-US" sz="1700" dirty="0"/>
              <a:t> file</a:t>
            </a:r>
          </a:p>
          <a:p>
            <a:pPr lvl="1"/>
            <a:r>
              <a:rPr lang="en-US" sz="1700" dirty="0" err="1">
                <a:latin typeface="Lucida Console" panose="020B0609040504020204" pitchFamily="49" charset="0"/>
              </a:rPr>
              <a:t>json.update</a:t>
            </a:r>
            <a:r>
              <a:rPr lang="en-US" sz="1700" dirty="0">
                <a:latin typeface="Lucida Console" panose="020B0609040504020204" pitchFamily="49" charset="0"/>
              </a:rPr>
              <a:t>() </a:t>
            </a:r>
            <a:r>
              <a:rPr lang="en-US" sz="1700" dirty="0"/>
              <a:t>– updates/ adds data to a </a:t>
            </a:r>
            <a:r>
              <a:rPr lang="en-US" sz="1700" dirty="0" err="1"/>
              <a:t>json</a:t>
            </a:r>
            <a:r>
              <a:rPr lang="en-US" sz="1700" dirty="0"/>
              <a:t> dictionary</a:t>
            </a:r>
          </a:p>
          <a:p>
            <a:r>
              <a:rPr lang="en-US" sz="1700" dirty="0"/>
              <a:t>For now, we’ll use </a:t>
            </a:r>
            <a:r>
              <a:rPr lang="en-US" sz="1700" dirty="0" err="1"/>
              <a:t>json.dump</a:t>
            </a:r>
            <a:r>
              <a:rPr lang="en-US" sz="1700" dirty="0"/>
              <a:t>() to put our new data into our </a:t>
            </a:r>
            <a:r>
              <a:rPr lang="en-US" sz="1700" dirty="0" err="1"/>
              <a:t>data_file</a:t>
            </a:r>
            <a:r>
              <a:rPr lang="en-US" sz="1700" dirty="0"/>
              <a:t>:</a:t>
            </a:r>
          </a:p>
          <a:p>
            <a:pPr marL="0" indent="0">
              <a:buNone/>
            </a:pPr>
            <a:r>
              <a:rPr lang="en-US" sz="1700" dirty="0">
                <a:latin typeface="Lucida Console" panose="020B0609040504020204" pitchFamily="49" charset="0"/>
              </a:rPr>
              <a:t>with open("</a:t>
            </a:r>
            <a:r>
              <a:rPr lang="en-US" sz="1700" dirty="0" err="1">
                <a:latin typeface="Lucida Console" panose="020B0609040504020204" pitchFamily="49" charset="0"/>
              </a:rPr>
              <a:t>data.json</a:t>
            </a:r>
            <a:r>
              <a:rPr lang="en-US" sz="1700" dirty="0">
                <a:latin typeface="Lucida Console" panose="020B0609040504020204" pitchFamily="49" charset="0"/>
              </a:rPr>
              <a:t>", "w") as </a:t>
            </a:r>
            <a:r>
              <a:rPr lang="en-US" sz="1700" dirty="0" err="1">
                <a:latin typeface="Lucida Console" panose="020B0609040504020204" pitchFamily="49" charset="0"/>
              </a:rPr>
              <a:t>data_file</a:t>
            </a:r>
            <a:r>
              <a:rPr lang="en-US" sz="1700" dirty="0">
                <a:latin typeface="Lucida Console" panose="020B0609040504020204" pitchFamily="49" charset="0"/>
              </a:rPr>
              <a:t>:</a:t>
            </a:r>
          </a:p>
          <a:p>
            <a:pPr marL="0" indent="0">
              <a:buNone/>
            </a:pPr>
            <a:r>
              <a:rPr lang="en-US" sz="1700" dirty="0">
                <a:latin typeface="Lucida Console" panose="020B0609040504020204" pitchFamily="49" charset="0"/>
              </a:rPr>
              <a:t>            </a:t>
            </a:r>
            <a:r>
              <a:rPr lang="en-US" sz="1700" dirty="0" err="1">
                <a:latin typeface="Lucida Console" panose="020B0609040504020204" pitchFamily="49" charset="0"/>
              </a:rPr>
              <a:t>json.dump</a:t>
            </a:r>
            <a:r>
              <a:rPr lang="en-US" sz="1700" dirty="0">
                <a:latin typeface="Lucida Console" panose="020B0609040504020204" pitchFamily="49" charset="0"/>
              </a:rPr>
              <a:t>(</a:t>
            </a:r>
            <a:r>
              <a:rPr lang="en-US" sz="1700" dirty="0" err="1">
                <a:latin typeface="Lucida Console" panose="020B0609040504020204" pitchFamily="49" charset="0"/>
              </a:rPr>
              <a:t>new_data</a:t>
            </a:r>
            <a:r>
              <a:rPr lang="en-US" sz="1700" dirty="0">
                <a:latin typeface="Lucida Console" panose="020B0609040504020204" pitchFamily="49" charset="0"/>
              </a:rPr>
              <a:t>, </a:t>
            </a:r>
            <a:r>
              <a:rPr lang="en-US" sz="1700" dirty="0" err="1">
                <a:latin typeface="Lucida Console" panose="020B0609040504020204" pitchFamily="49" charset="0"/>
              </a:rPr>
              <a:t>data_file</a:t>
            </a:r>
            <a:r>
              <a:rPr lang="en-US" sz="1700" dirty="0">
                <a:latin typeface="Lucida Console" panose="020B0609040504020204" pitchFamily="49" charset="0"/>
              </a:rPr>
              <a:t>, indent=4)</a:t>
            </a:r>
          </a:p>
          <a:p>
            <a:r>
              <a:rPr lang="en-US" sz="1700" dirty="0"/>
              <a:t>The indent=4 input makes the data more readable in our newly created </a:t>
            </a:r>
            <a:r>
              <a:rPr lang="en-US" sz="1700" dirty="0" err="1"/>
              <a:t>json</a:t>
            </a:r>
            <a:r>
              <a:rPr lang="en-US" sz="1700" dirty="0"/>
              <a:t> file</a:t>
            </a:r>
          </a:p>
        </p:txBody>
      </p:sp>
      <p:pic>
        <p:nvPicPr>
          <p:cNvPr id="7170" name="Picture 2" descr="What is a JSON file and how can it be opened?">
            <a:extLst>
              <a:ext uri="{FF2B5EF4-FFF2-40B4-BE49-F238E27FC236}">
                <a16:creationId xmlns:a16="http://schemas.microsoft.com/office/drawing/2014/main" id="{F06199D9-2F25-303D-98F7-70D4D4428E8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11359" y="3105170"/>
            <a:ext cx="3396513" cy="1358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32305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6DC70-8D76-2037-925B-AE812DE6C814}"/>
              </a:ext>
            </a:extLst>
          </p:cNvPr>
          <p:cNvSpPr>
            <a:spLocks noGrp="1"/>
          </p:cNvSpPr>
          <p:nvPr>
            <p:ph type="title"/>
          </p:nvPr>
        </p:nvSpPr>
        <p:spPr>
          <a:xfrm>
            <a:off x="1629751" y="934327"/>
            <a:ext cx="8924392" cy="1058275"/>
          </a:xfrm>
        </p:spPr>
        <p:txBody>
          <a:bodyPr>
            <a:normAutofit/>
          </a:bodyPr>
          <a:lstStyle/>
          <a:p>
            <a:pPr algn="ctr"/>
            <a:r>
              <a:rPr lang="en-US" dirty="0"/>
              <a:t>Using </a:t>
            </a:r>
            <a:r>
              <a:rPr lang="en-US" dirty="0" err="1"/>
              <a:t>json.update</a:t>
            </a:r>
            <a:r>
              <a:rPr lang="en-US" dirty="0"/>
              <a:t>() and </a:t>
            </a:r>
            <a:r>
              <a:rPr lang="en-US" dirty="0" err="1"/>
              <a:t>json.load</a:t>
            </a:r>
            <a:r>
              <a:rPr lang="en-US" dirty="0"/>
              <a:t>()</a:t>
            </a:r>
            <a:endParaRPr lang="en-US"/>
          </a:p>
        </p:txBody>
      </p:sp>
      <p:sp>
        <p:nvSpPr>
          <p:cNvPr id="3" name="Content Placeholder 2">
            <a:extLst>
              <a:ext uri="{FF2B5EF4-FFF2-40B4-BE49-F238E27FC236}">
                <a16:creationId xmlns:a16="http://schemas.microsoft.com/office/drawing/2014/main" id="{DAFB0327-E449-E8C6-EEC4-934FE2BEA628}"/>
              </a:ext>
            </a:extLst>
          </p:cNvPr>
          <p:cNvSpPr>
            <a:spLocks noGrp="1"/>
          </p:cNvSpPr>
          <p:nvPr>
            <p:ph idx="1"/>
          </p:nvPr>
        </p:nvSpPr>
        <p:spPr>
          <a:xfrm>
            <a:off x="1941207" y="2752316"/>
            <a:ext cx="8309586" cy="2756848"/>
          </a:xfrm>
        </p:spPr>
        <p:txBody>
          <a:bodyPr>
            <a:normAutofit/>
          </a:bodyPr>
          <a:lstStyle/>
          <a:p>
            <a:r>
              <a:rPr lang="en-US" sz="1400"/>
              <a:t>While our code works for the first website in our program, we’ll run into problems if we try to add more with the json.dump() method because our new entry will replace the old one instead of adding to it</a:t>
            </a:r>
          </a:p>
          <a:p>
            <a:r>
              <a:rPr lang="en-US" sz="1400"/>
              <a:t>To fix this, let’s use the json.update() method instead:</a:t>
            </a:r>
          </a:p>
          <a:p>
            <a:r>
              <a:rPr lang="en-US" sz="1400"/>
              <a:t>To use json.update(), first we need to get the file’s current data in the form of a dictionary:</a:t>
            </a:r>
          </a:p>
          <a:p>
            <a:pPr marL="0" indent="0">
              <a:buNone/>
            </a:pPr>
            <a:r>
              <a:rPr lang="en-US" sz="1400">
                <a:latin typeface="Lucida Console" panose="020B0609040504020204" pitchFamily="49" charset="0"/>
              </a:rPr>
              <a:t>data = json.load(data_file)</a:t>
            </a:r>
          </a:p>
          <a:p>
            <a:r>
              <a:rPr lang="en-US" sz="1400"/>
              <a:t>Next, we can update the data:</a:t>
            </a:r>
          </a:p>
          <a:p>
            <a:pPr marL="0" indent="0">
              <a:buNone/>
            </a:pPr>
            <a:r>
              <a:rPr lang="en-US" sz="1400">
                <a:latin typeface="Lucida Console" panose="020B0609040504020204" pitchFamily="49" charset="0"/>
              </a:rPr>
              <a:t>data.update(new_data)</a:t>
            </a:r>
          </a:p>
          <a:p>
            <a:r>
              <a:rPr lang="en-US" sz="1400"/>
              <a:t>Finally, we can record this updated data in the json file:</a:t>
            </a:r>
          </a:p>
          <a:p>
            <a:pPr marL="0" indent="0">
              <a:buNone/>
            </a:pPr>
            <a:r>
              <a:rPr lang="en-US" sz="1400">
                <a:latin typeface="Lucida Console" panose="020B0609040504020204" pitchFamily="49" charset="0"/>
              </a:rPr>
              <a:t>json.dump(data, data_file, indent=4)</a:t>
            </a:r>
          </a:p>
        </p:txBody>
      </p:sp>
    </p:spTree>
    <p:extLst>
      <p:ext uri="{BB962C8B-B14F-4D97-AF65-F5344CB8AC3E}">
        <p14:creationId xmlns:p14="http://schemas.microsoft.com/office/powerpoint/2010/main" val="1630959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78427-9F6D-D220-A447-FDB851A906F2}"/>
              </a:ext>
            </a:extLst>
          </p:cNvPr>
          <p:cNvSpPr>
            <a:spLocks noGrp="1"/>
          </p:cNvSpPr>
          <p:nvPr>
            <p:ph type="title"/>
          </p:nvPr>
        </p:nvSpPr>
        <p:spPr>
          <a:xfrm>
            <a:off x="4572001" y="601744"/>
            <a:ext cx="6781800" cy="1338696"/>
          </a:xfrm>
        </p:spPr>
        <p:txBody>
          <a:bodyPr>
            <a:normAutofit/>
          </a:bodyPr>
          <a:lstStyle/>
          <a:p>
            <a:r>
              <a:rPr lang="en-US" dirty="0"/>
              <a:t>Warm Up: Password Manager Extra Features</a:t>
            </a:r>
          </a:p>
        </p:txBody>
      </p:sp>
      <p:pic>
        <p:nvPicPr>
          <p:cNvPr id="5" name="Picture 4" descr="Computer script on a screen">
            <a:extLst>
              <a:ext uri="{FF2B5EF4-FFF2-40B4-BE49-F238E27FC236}">
                <a16:creationId xmlns:a16="http://schemas.microsoft.com/office/drawing/2014/main" id="{42120FF0-EDB0-2D05-E219-E1F464FBBBDC}"/>
              </a:ext>
            </a:extLst>
          </p:cNvPr>
          <p:cNvPicPr>
            <a:picLocks noChangeAspect="1"/>
          </p:cNvPicPr>
          <p:nvPr/>
        </p:nvPicPr>
        <p:blipFill rotWithShape="1">
          <a:blip r:embed="rId2"/>
          <a:srcRect l="11841" r="51613" b="-1"/>
          <a:stretch/>
        </p:blipFill>
        <p:spPr>
          <a:xfrm>
            <a:off x="20" y="10"/>
            <a:ext cx="375473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3" name="Content Placeholder 2">
            <a:extLst>
              <a:ext uri="{FF2B5EF4-FFF2-40B4-BE49-F238E27FC236}">
                <a16:creationId xmlns:a16="http://schemas.microsoft.com/office/drawing/2014/main" id="{D99D9E3E-4621-C1AA-8DA9-61B5981C89FE}"/>
              </a:ext>
            </a:extLst>
          </p:cNvPr>
          <p:cNvSpPr>
            <a:spLocks noGrp="1"/>
          </p:cNvSpPr>
          <p:nvPr>
            <p:ph idx="1"/>
          </p:nvPr>
        </p:nvSpPr>
        <p:spPr>
          <a:xfrm>
            <a:off x="4572001" y="2201958"/>
            <a:ext cx="6781800" cy="3900730"/>
          </a:xfrm>
        </p:spPr>
        <p:txBody>
          <a:bodyPr anchor="t">
            <a:normAutofit/>
          </a:bodyPr>
          <a:lstStyle/>
          <a:p>
            <a:r>
              <a:rPr lang="en-US" sz="2000"/>
              <a:t>These are optional, but some extra features we can add to our program are:</a:t>
            </a:r>
          </a:p>
          <a:p>
            <a:pPr marL="514350" indent="-514350">
              <a:buFont typeface="+mj-lt"/>
              <a:buAutoNum type="arabicPeriod"/>
            </a:pPr>
            <a:r>
              <a:rPr lang="en-US" sz="2000"/>
              <a:t>Popup that prevents the user from leaving the website or password box empty</a:t>
            </a:r>
          </a:p>
          <a:p>
            <a:pPr marL="514350" indent="-514350">
              <a:buFont typeface="+mj-lt"/>
              <a:buAutoNum type="arabicPeriod"/>
            </a:pPr>
            <a:r>
              <a:rPr lang="en-US" sz="2000"/>
              <a:t>Code that copies the password to the clipboard when the user presses the generate password button using the pyperclip module</a:t>
            </a:r>
          </a:p>
          <a:p>
            <a:pPr lvl="1"/>
            <a:r>
              <a:rPr lang="en-US" sz="2000"/>
              <a:t>Google the pyperclip documentation to figure out how</a:t>
            </a:r>
          </a:p>
          <a:p>
            <a:pPr marL="514350" indent="-514350">
              <a:buFont typeface="+mj-lt"/>
              <a:buAutoNum type="arabicPeriod"/>
            </a:pPr>
            <a:r>
              <a:rPr lang="en-US" sz="2000"/>
              <a:t>Fix the UI layout spacing if it’s messed up</a:t>
            </a:r>
          </a:p>
        </p:txBody>
      </p:sp>
    </p:spTree>
    <p:extLst>
      <p:ext uri="{BB962C8B-B14F-4D97-AF65-F5344CB8AC3E}">
        <p14:creationId xmlns:p14="http://schemas.microsoft.com/office/powerpoint/2010/main" val="18712299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omputer script on a screen">
            <a:extLst>
              <a:ext uri="{FF2B5EF4-FFF2-40B4-BE49-F238E27FC236}">
                <a16:creationId xmlns:a16="http://schemas.microsoft.com/office/drawing/2014/main" id="{715559D6-C5B7-9AE7-2A96-E575B3422562}"/>
              </a:ext>
            </a:extLst>
          </p:cNvPr>
          <p:cNvPicPr>
            <a:picLocks noChangeAspect="1"/>
          </p:cNvPicPr>
          <p:nvPr/>
        </p:nvPicPr>
        <p:blipFill rotWithShape="1">
          <a:blip r:embed="rId2"/>
          <a:srcRect l="11841" r="51613" b="-1"/>
          <a:stretch/>
        </p:blipFill>
        <p:spPr>
          <a:xfrm>
            <a:off x="20" y="10"/>
            <a:ext cx="375473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3" name="Content Placeholder 2">
            <a:extLst>
              <a:ext uri="{FF2B5EF4-FFF2-40B4-BE49-F238E27FC236}">
                <a16:creationId xmlns:a16="http://schemas.microsoft.com/office/drawing/2014/main" id="{3D12C2DC-06EB-2B68-274D-C2FBE334F5BD}"/>
              </a:ext>
            </a:extLst>
          </p:cNvPr>
          <p:cNvSpPr>
            <a:spLocks noGrp="1"/>
          </p:cNvSpPr>
          <p:nvPr>
            <p:ph idx="1"/>
          </p:nvPr>
        </p:nvSpPr>
        <p:spPr>
          <a:xfrm>
            <a:off x="4059621" y="827690"/>
            <a:ext cx="7294180" cy="5274998"/>
          </a:xfrm>
        </p:spPr>
        <p:txBody>
          <a:bodyPr anchor="t">
            <a:normAutofit lnSpcReduction="10000"/>
          </a:bodyPr>
          <a:lstStyle/>
          <a:p>
            <a:r>
              <a:rPr lang="en-US" sz="2000" dirty="0"/>
              <a:t>Note: </a:t>
            </a:r>
            <a:r>
              <a:rPr lang="en-US" sz="2000" dirty="0" err="1"/>
              <a:t>json.load</a:t>
            </a:r>
            <a:r>
              <a:rPr lang="en-US" sz="2000" dirty="0"/>
              <a:t>() only works in read mode, and </a:t>
            </a:r>
            <a:r>
              <a:rPr lang="en-US" sz="2000" dirty="0" err="1"/>
              <a:t>json.dump</a:t>
            </a:r>
            <a:r>
              <a:rPr lang="en-US" sz="2000" dirty="0"/>
              <a:t>() only works in write mode, so we must change our code to look like this</a:t>
            </a:r>
            <a:r>
              <a:rPr lang="en-US" sz="1600" dirty="0"/>
              <a:t>:</a:t>
            </a:r>
          </a:p>
          <a:p>
            <a:pPr marL="0" indent="0">
              <a:buNone/>
            </a:pPr>
            <a:r>
              <a:rPr lang="en-US" sz="1600" dirty="0" err="1">
                <a:latin typeface="Lucida Console" panose="020B0609040504020204" pitchFamily="49" charset="0"/>
              </a:rPr>
              <a:t>new_data</a:t>
            </a:r>
            <a:r>
              <a:rPr lang="en-US" sz="1600" dirty="0">
                <a:latin typeface="Lucida Console" panose="020B0609040504020204" pitchFamily="49" charset="0"/>
              </a:rPr>
              <a:t> = {</a:t>
            </a:r>
          </a:p>
          <a:p>
            <a:pPr marL="0" indent="0">
              <a:buNone/>
            </a:pPr>
            <a:r>
              <a:rPr lang="en-US" sz="1600" dirty="0">
                <a:latin typeface="Lucida Console" panose="020B0609040504020204" pitchFamily="49" charset="0"/>
              </a:rPr>
              <a:t>    website : {</a:t>
            </a:r>
          </a:p>
          <a:p>
            <a:pPr marL="0" indent="0">
              <a:buNone/>
            </a:pPr>
            <a:r>
              <a:rPr lang="en-US" sz="1600" dirty="0">
                <a:latin typeface="Lucida Console" panose="020B0609040504020204" pitchFamily="49" charset="0"/>
              </a:rPr>
              <a:t>        "username" : username,</a:t>
            </a:r>
          </a:p>
          <a:p>
            <a:pPr marL="0" indent="0">
              <a:buNone/>
            </a:pPr>
            <a:r>
              <a:rPr lang="en-US" sz="1600" dirty="0">
                <a:latin typeface="Lucida Console" panose="020B0609040504020204" pitchFamily="49" charset="0"/>
              </a:rPr>
              <a:t>        "password" : password</a:t>
            </a:r>
          </a:p>
          <a:p>
            <a:pPr marL="0" indent="0">
              <a:buNone/>
            </a:pPr>
            <a:r>
              <a:rPr lang="en-US" sz="1600" dirty="0">
                <a:latin typeface="Lucida Console" panose="020B0609040504020204" pitchFamily="49" charset="0"/>
              </a:rPr>
              <a:t>    }</a:t>
            </a:r>
          </a:p>
          <a:p>
            <a:pPr marL="0" indent="0">
              <a:buNone/>
            </a:pPr>
            <a:r>
              <a:rPr lang="en-US" sz="1600" dirty="0">
                <a:latin typeface="Lucida Console" panose="020B0609040504020204" pitchFamily="49" charset="0"/>
              </a:rPr>
              <a:t>}</a:t>
            </a:r>
          </a:p>
          <a:p>
            <a:pPr marL="0" indent="0">
              <a:buNone/>
            </a:pPr>
            <a:r>
              <a:rPr lang="en-US" sz="1600" dirty="0">
                <a:latin typeface="Lucida Console" panose="020B0609040504020204" pitchFamily="49" charset="0"/>
              </a:rPr>
              <a:t>with open("</a:t>
            </a:r>
            <a:r>
              <a:rPr lang="en-US" sz="1600" dirty="0" err="1">
                <a:latin typeface="Lucida Console" panose="020B0609040504020204" pitchFamily="49" charset="0"/>
              </a:rPr>
              <a:t>data.json</a:t>
            </a:r>
            <a:r>
              <a:rPr lang="en-US" sz="1600" dirty="0">
                <a:latin typeface="Lucida Console" panose="020B0609040504020204" pitchFamily="49" charset="0"/>
              </a:rPr>
              <a:t>", "r") as </a:t>
            </a:r>
            <a:r>
              <a:rPr lang="en-US" sz="1600" dirty="0" err="1">
                <a:latin typeface="Lucida Console" panose="020B0609040504020204" pitchFamily="49" charset="0"/>
              </a:rPr>
              <a:t>data_file</a:t>
            </a:r>
            <a:r>
              <a:rPr lang="en-US" sz="1600" dirty="0">
                <a:latin typeface="Lucida Console" panose="020B0609040504020204" pitchFamily="49" charset="0"/>
              </a:rPr>
              <a:t>:</a:t>
            </a:r>
          </a:p>
          <a:p>
            <a:pPr marL="0" indent="0">
              <a:buNone/>
            </a:pPr>
            <a:r>
              <a:rPr lang="en-US" sz="1600" dirty="0">
                <a:latin typeface="Lucida Console" panose="020B0609040504020204" pitchFamily="49" charset="0"/>
              </a:rPr>
              <a:t>    data = </a:t>
            </a:r>
            <a:r>
              <a:rPr lang="en-US" sz="1600" dirty="0" err="1">
                <a:latin typeface="Lucida Console" panose="020B0609040504020204" pitchFamily="49" charset="0"/>
              </a:rPr>
              <a:t>json.load</a:t>
            </a:r>
            <a:r>
              <a:rPr lang="en-US" sz="1600" dirty="0">
                <a:latin typeface="Lucida Console" panose="020B0609040504020204" pitchFamily="49" charset="0"/>
              </a:rPr>
              <a:t>(</a:t>
            </a:r>
            <a:r>
              <a:rPr lang="en-US" sz="1600" dirty="0" err="1">
                <a:latin typeface="Lucida Console" panose="020B0609040504020204" pitchFamily="49" charset="0"/>
              </a:rPr>
              <a:t>data_file</a:t>
            </a:r>
            <a:r>
              <a:rPr lang="en-US" sz="1600" dirty="0">
                <a:latin typeface="Lucida Console" panose="020B0609040504020204" pitchFamily="49" charset="0"/>
              </a:rPr>
              <a:t>)</a:t>
            </a:r>
          </a:p>
          <a:p>
            <a:pPr marL="0" indent="0">
              <a:buNone/>
            </a:pPr>
            <a:r>
              <a:rPr lang="en-US" sz="1600" dirty="0">
                <a:latin typeface="Lucida Console" panose="020B0609040504020204" pitchFamily="49" charset="0"/>
              </a:rPr>
              <a:t>    </a:t>
            </a:r>
            <a:r>
              <a:rPr lang="en-US" sz="1600" dirty="0" err="1">
                <a:latin typeface="Lucida Console" panose="020B0609040504020204" pitchFamily="49" charset="0"/>
              </a:rPr>
              <a:t>data.update</a:t>
            </a:r>
            <a:r>
              <a:rPr lang="en-US" sz="1600" dirty="0">
                <a:latin typeface="Lucida Console" panose="020B0609040504020204" pitchFamily="49" charset="0"/>
              </a:rPr>
              <a:t>(</a:t>
            </a:r>
            <a:r>
              <a:rPr lang="en-US" sz="1600" dirty="0" err="1">
                <a:latin typeface="Lucida Console" panose="020B0609040504020204" pitchFamily="49" charset="0"/>
              </a:rPr>
              <a:t>new_data</a:t>
            </a:r>
            <a:r>
              <a:rPr lang="en-US" sz="1600" dirty="0">
                <a:latin typeface="Lucida Console" panose="020B0609040504020204" pitchFamily="49" charset="0"/>
              </a:rPr>
              <a:t>)</a:t>
            </a:r>
          </a:p>
          <a:p>
            <a:pPr marL="0" indent="0">
              <a:buNone/>
            </a:pPr>
            <a:r>
              <a:rPr lang="en-US" sz="1600" dirty="0">
                <a:latin typeface="Lucida Console" panose="020B0609040504020204" pitchFamily="49" charset="0"/>
              </a:rPr>
              <a:t>with open("</a:t>
            </a:r>
            <a:r>
              <a:rPr lang="en-US" sz="1600" dirty="0" err="1">
                <a:latin typeface="Lucida Console" panose="020B0609040504020204" pitchFamily="49" charset="0"/>
              </a:rPr>
              <a:t>data.json</a:t>
            </a:r>
            <a:r>
              <a:rPr lang="en-US" sz="1600" dirty="0">
                <a:latin typeface="Lucida Console" panose="020B0609040504020204" pitchFamily="49" charset="0"/>
              </a:rPr>
              <a:t>", "w") as </a:t>
            </a:r>
            <a:r>
              <a:rPr lang="en-US" sz="1600" dirty="0" err="1">
                <a:latin typeface="Lucida Console" panose="020B0609040504020204" pitchFamily="49" charset="0"/>
              </a:rPr>
              <a:t>data_file</a:t>
            </a:r>
            <a:r>
              <a:rPr lang="en-US" sz="1600" dirty="0">
                <a:latin typeface="Lucida Console" panose="020B0609040504020204" pitchFamily="49" charset="0"/>
              </a:rPr>
              <a:t>:</a:t>
            </a:r>
          </a:p>
          <a:p>
            <a:pPr marL="0" indent="0">
              <a:buNone/>
            </a:pPr>
            <a:r>
              <a:rPr lang="en-US" sz="1600" dirty="0">
                <a:latin typeface="Lucida Console" panose="020B0609040504020204" pitchFamily="49" charset="0"/>
              </a:rPr>
              <a:t>    </a:t>
            </a:r>
            <a:r>
              <a:rPr lang="en-US" sz="1600" dirty="0" err="1">
                <a:latin typeface="Lucida Console" panose="020B0609040504020204" pitchFamily="49" charset="0"/>
              </a:rPr>
              <a:t>json.dump</a:t>
            </a:r>
            <a:r>
              <a:rPr lang="en-US" sz="1600" dirty="0">
                <a:latin typeface="Lucida Console" panose="020B0609040504020204" pitchFamily="49" charset="0"/>
              </a:rPr>
              <a:t>(data, </a:t>
            </a:r>
            <a:r>
              <a:rPr lang="en-US" sz="1600" dirty="0" err="1">
                <a:latin typeface="Lucida Console" panose="020B0609040504020204" pitchFamily="49" charset="0"/>
              </a:rPr>
              <a:t>data_file</a:t>
            </a:r>
            <a:r>
              <a:rPr lang="en-US" sz="1600" dirty="0">
                <a:latin typeface="Lucida Console" panose="020B0609040504020204" pitchFamily="49" charset="0"/>
              </a:rPr>
              <a:t>, indent=4)</a:t>
            </a:r>
          </a:p>
          <a:p>
            <a:r>
              <a:rPr lang="en-US" sz="2000" dirty="0"/>
              <a:t>Note: this code will only work if we already have data in our </a:t>
            </a:r>
            <a:r>
              <a:rPr lang="en-US" sz="2000" dirty="0" err="1"/>
              <a:t>json</a:t>
            </a:r>
            <a:r>
              <a:rPr lang="en-US" sz="2000" dirty="0"/>
              <a:t> file</a:t>
            </a:r>
          </a:p>
          <a:p>
            <a:pPr marL="0" indent="0">
              <a:buNone/>
            </a:pPr>
            <a:endParaRPr lang="en-US" sz="1100" dirty="0"/>
          </a:p>
        </p:txBody>
      </p:sp>
    </p:spTree>
    <p:extLst>
      <p:ext uri="{BB962C8B-B14F-4D97-AF65-F5344CB8AC3E}">
        <p14:creationId xmlns:p14="http://schemas.microsoft.com/office/powerpoint/2010/main" val="11208252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F1E1-3A32-91B2-CD34-E77FDE9F23F7}"/>
              </a:ext>
            </a:extLst>
          </p:cNvPr>
          <p:cNvSpPr>
            <a:spLocks noGrp="1"/>
          </p:cNvSpPr>
          <p:nvPr>
            <p:ph type="title"/>
          </p:nvPr>
        </p:nvSpPr>
        <p:spPr>
          <a:xfrm>
            <a:off x="4572001" y="601744"/>
            <a:ext cx="6781800" cy="1338696"/>
          </a:xfrm>
        </p:spPr>
        <p:txBody>
          <a:bodyPr>
            <a:normAutofit/>
          </a:bodyPr>
          <a:lstStyle/>
          <a:p>
            <a:r>
              <a:rPr lang="en-US"/>
              <a:t>Handling Exceptions in Password Manager</a:t>
            </a:r>
          </a:p>
        </p:txBody>
      </p:sp>
      <p:pic>
        <p:nvPicPr>
          <p:cNvPr id="5" name="Picture 4" descr="Stack of files">
            <a:extLst>
              <a:ext uri="{FF2B5EF4-FFF2-40B4-BE49-F238E27FC236}">
                <a16:creationId xmlns:a16="http://schemas.microsoft.com/office/drawing/2014/main" id="{35345080-DE7C-CF1B-5583-450A544C5300}"/>
              </a:ext>
            </a:extLst>
          </p:cNvPr>
          <p:cNvPicPr>
            <a:picLocks noChangeAspect="1"/>
          </p:cNvPicPr>
          <p:nvPr/>
        </p:nvPicPr>
        <p:blipFill rotWithShape="1">
          <a:blip r:embed="rId2"/>
          <a:srcRect l="32882" r="30572" b="-1"/>
          <a:stretch/>
        </p:blipFill>
        <p:spPr>
          <a:xfrm>
            <a:off x="20" y="10"/>
            <a:ext cx="375473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3" name="Content Placeholder 2">
            <a:extLst>
              <a:ext uri="{FF2B5EF4-FFF2-40B4-BE49-F238E27FC236}">
                <a16:creationId xmlns:a16="http://schemas.microsoft.com/office/drawing/2014/main" id="{3500C824-654B-4936-1E6B-2BA4EE795208}"/>
              </a:ext>
            </a:extLst>
          </p:cNvPr>
          <p:cNvSpPr>
            <a:spLocks noGrp="1"/>
          </p:cNvSpPr>
          <p:nvPr>
            <p:ph idx="1"/>
          </p:nvPr>
        </p:nvSpPr>
        <p:spPr>
          <a:xfrm>
            <a:off x="4264572" y="2186192"/>
            <a:ext cx="7309946" cy="4356497"/>
          </a:xfrm>
        </p:spPr>
        <p:txBody>
          <a:bodyPr anchor="t">
            <a:normAutofit/>
          </a:bodyPr>
          <a:lstStyle/>
          <a:p>
            <a:r>
              <a:rPr lang="en-US" sz="1800" dirty="0"/>
              <a:t>Currently, our code only works if we already have data in our </a:t>
            </a:r>
            <a:r>
              <a:rPr lang="en-US" sz="1800" dirty="0" err="1"/>
              <a:t>json</a:t>
            </a:r>
            <a:r>
              <a:rPr lang="en-US" sz="1800" dirty="0"/>
              <a:t> file, otherwise we’ll get an error</a:t>
            </a:r>
          </a:p>
          <a:p>
            <a:r>
              <a:rPr lang="en-US" sz="1800" dirty="0"/>
              <a:t>Let’s fix this with what we’ve learned about errors so far</a:t>
            </a:r>
          </a:p>
          <a:p>
            <a:pPr marL="0" indent="0">
              <a:buNone/>
            </a:pPr>
            <a:r>
              <a:rPr lang="en-US" sz="1400" dirty="0">
                <a:latin typeface="Lucida Console" panose="020B0609040504020204" pitchFamily="49" charset="0"/>
              </a:rPr>
              <a:t>try:</a:t>
            </a:r>
          </a:p>
          <a:p>
            <a:pPr marL="0" indent="0">
              <a:buNone/>
            </a:pPr>
            <a:r>
              <a:rPr lang="en-US" sz="1400" dirty="0">
                <a:latin typeface="Lucida Console" panose="020B0609040504020204" pitchFamily="49" charset="0"/>
              </a:rPr>
              <a:t>    with open("</a:t>
            </a:r>
            <a:r>
              <a:rPr lang="en-US" sz="1400" dirty="0" err="1">
                <a:latin typeface="Lucida Console" panose="020B0609040504020204" pitchFamily="49" charset="0"/>
              </a:rPr>
              <a:t>data.json</a:t>
            </a:r>
            <a:r>
              <a:rPr lang="en-US" sz="1400" dirty="0">
                <a:latin typeface="Lucida Console" panose="020B0609040504020204" pitchFamily="49" charset="0"/>
              </a:rPr>
              <a:t>", "r") as </a:t>
            </a:r>
            <a:r>
              <a:rPr lang="en-US" sz="1400" dirty="0" err="1">
                <a:latin typeface="Lucida Console" panose="020B0609040504020204" pitchFamily="49" charset="0"/>
              </a:rPr>
              <a:t>data_file</a:t>
            </a:r>
            <a:r>
              <a:rPr lang="en-US" sz="1400" dirty="0">
                <a:latin typeface="Lucida Console" panose="020B0609040504020204" pitchFamily="49" charset="0"/>
              </a:rPr>
              <a:t>:</a:t>
            </a:r>
          </a:p>
          <a:p>
            <a:pPr marL="0" indent="0">
              <a:buNone/>
            </a:pPr>
            <a:r>
              <a:rPr lang="en-US" sz="1400" dirty="0">
                <a:latin typeface="Lucida Console" panose="020B0609040504020204" pitchFamily="49" charset="0"/>
              </a:rPr>
              <a:t>        data = </a:t>
            </a:r>
            <a:r>
              <a:rPr lang="en-US" sz="1400" dirty="0" err="1">
                <a:latin typeface="Lucida Console" panose="020B0609040504020204" pitchFamily="49" charset="0"/>
              </a:rPr>
              <a:t>json.load</a:t>
            </a:r>
            <a:r>
              <a:rPr lang="en-US" sz="1400" dirty="0">
                <a:latin typeface="Lucida Console" panose="020B0609040504020204" pitchFamily="49" charset="0"/>
              </a:rPr>
              <a:t>(</a:t>
            </a:r>
            <a:r>
              <a:rPr lang="en-US" sz="1400" dirty="0" err="1">
                <a:latin typeface="Lucida Console" panose="020B0609040504020204" pitchFamily="49" charset="0"/>
              </a:rPr>
              <a:t>data_file</a:t>
            </a:r>
            <a:r>
              <a:rPr lang="en-US" sz="1400" dirty="0">
                <a:latin typeface="Lucida Console" panose="020B0609040504020204" pitchFamily="49" charset="0"/>
              </a:rPr>
              <a:t>)</a:t>
            </a:r>
          </a:p>
          <a:p>
            <a:pPr marL="0" indent="0">
              <a:buNone/>
            </a:pPr>
            <a:r>
              <a:rPr lang="en-US" sz="1400" dirty="0">
                <a:latin typeface="Lucida Console" panose="020B0609040504020204" pitchFamily="49" charset="0"/>
              </a:rPr>
              <a:t>        </a:t>
            </a:r>
            <a:r>
              <a:rPr lang="en-US" sz="1400" dirty="0" err="1">
                <a:latin typeface="Lucida Console" panose="020B0609040504020204" pitchFamily="49" charset="0"/>
              </a:rPr>
              <a:t>data.update</a:t>
            </a:r>
            <a:r>
              <a:rPr lang="en-US" sz="1400" dirty="0">
                <a:latin typeface="Lucida Console" panose="020B0609040504020204" pitchFamily="49" charset="0"/>
              </a:rPr>
              <a:t>(</a:t>
            </a:r>
            <a:r>
              <a:rPr lang="en-US" sz="1400" dirty="0" err="1">
                <a:latin typeface="Lucida Console" panose="020B0609040504020204" pitchFamily="49" charset="0"/>
              </a:rPr>
              <a:t>new_data</a:t>
            </a:r>
            <a:r>
              <a:rPr lang="en-US" sz="1400" dirty="0">
                <a:latin typeface="Lucida Console" panose="020B0609040504020204" pitchFamily="49" charset="0"/>
              </a:rPr>
              <a:t>)</a:t>
            </a:r>
          </a:p>
          <a:p>
            <a:pPr marL="0" indent="0">
              <a:buNone/>
            </a:pPr>
            <a:r>
              <a:rPr lang="en-US" sz="1400" dirty="0">
                <a:latin typeface="Lucida Console" panose="020B0609040504020204" pitchFamily="49" charset="0"/>
              </a:rPr>
              <a:t>except </a:t>
            </a:r>
            <a:r>
              <a:rPr lang="en-US" sz="1400" dirty="0" err="1">
                <a:latin typeface="Lucida Console" panose="020B0609040504020204" pitchFamily="49" charset="0"/>
              </a:rPr>
              <a:t>FileNotFoundError</a:t>
            </a:r>
            <a:r>
              <a:rPr lang="en-US" sz="1400" dirty="0">
                <a:latin typeface="Lucida Console" panose="020B0609040504020204" pitchFamily="49" charset="0"/>
              </a:rPr>
              <a:t>:</a:t>
            </a:r>
          </a:p>
          <a:p>
            <a:pPr marL="0" indent="0">
              <a:buNone/>
            </a:pPr>
            <a:r>
              <a:rPr lang="en-US" sz="1400" dirty="0">
                <a:latin typeface="Lucida Console" panose="020B0609040504020204" pitchFamily="49" charset="0"/>
              </a:rPr>
              <a:t>    with open("</a:t>
            </a:r>
            <a:r>
              <a:rPr lang="en-US" sz="1400" dirty="0" err="1">
                <a:latin typeface="Lucida Console" panose="020B0609040504020204" pitchFamily="49" charset="0"/>
              </a:rPr>
              <a:t>data.json</a:t>
            </a:r>
            <a:r>
              <a:rPr lang="en-US" sz="1400" dirty="0">
                <a:latin typeface="Lucida Console" panose="020B0609040504020204" pitchFamily="49" charset="0"/>
              </a:rPr>
              <a:t>", "w") as </a:t>
            </a:r>
            <a:r>
              <a:rPr lang="en-US" sz="1400" dirty="0" err="1">
                <a:latin typeface="Lucida Console" panose="020B0609040504020204" pitchFamily="49" charset="0"/>
              </a:rPr>
              <a:t>data_file</a:t>
            </a:r>
            <a:r>
              <a:rPr lang="en-US" sz="1400" dirty="0">
                <a:latin typeface="Lucida Console" panose="020B0609040504020204" pitchFamily="49" charset="0"/>
              </a:rPr>
              <a:t>:</a:t>
            </a:r>
          </a:p>
          <a:p>
            <a:pPr marL="0" indent="0">
              <a:buNone/>
            </a:pPr>
            <a:r>
              <a:rPr lang="en-US" sz="1400" dirty="0">
                <a:latin typeface="Lucida Console" panose="020B0609040504020204" pitchFamily="49" charset="0"/>
              </a:rPr>
              <a:t>        </a:t>
            </a:r>
            <a:r>
              <a:rPr lang="en-US" sz="1400" dirty="0" err="1">
                <a:latin typeface="Lucida Console" panose="020B0609040504020204" pitchFamily="49" charset="0"/>
              </a:rPr>
              <a:t>json.dump</a:t>
            </a:r>
            <a:r>
              <a:rPr lang="en-US" sz="1400" dirty="0">
                <a:latin typeface="Lucida Console" panose="020B0609040504020204" pitchFamily="49" charset="0"/>
              </a:rPr>
              <a:t>(</a:t>
            </a:r>
            <a:r>
              <a:rPr lang="en-US" sz="1400" dirty="0" err="1">
                <a:latin typeface="Lucida Console" panose="020B0609040504020204" pitchFamily="49" charset="0"/>
              </a:rPr>
              <a:t>new_data</a:t>
            </a:r>
            <a:r>
              <a:rPr lang="en-US" sz="1400" dirty="0">
                <a:latin typeface="Lucida Console" panose="020B0609040504020204" pitchFamily="49" charset="0"/>
              </a:rPr>
              <a:t>, </a:t>
            </a:r>
            <a:r>
              <a:rPr lang="en-US" sz="1400" dirty="0" err="1">
                <a:latin typeface="Lucida Console" panose="020B0609040504020204" pitchFamily="49" charset="0"/>
              </a:rPr>
              <a:t>data_file</a:t>
            </a:r>
            <a:r>
              <a:rPr lang="en-US" sz="1400" dirty="0">
                <a:latin typeface="Lucida Console" panose="020B0609040504020204" pitchFamily="49" charset="0"/>
              </a:rPr>
              <a:t>, indent=4)</a:t>
            </a:r>
          </a:p>
          <a:p>
            <a:pPr marL="0" indent="0">
              <a:buNone/>
            </a:pPr>
            <a:r>
              <a:rPr lang="en-US" sz="1400" dirty="0">
                <a:latin typeface="Lucida Console" panose="020B0609040504020204" pitchFamily="49" charset="0"/>
              </a:rPr>
              <a:t>else:</a:t>
            </a:r>
          </a:p>
          <a:p>
            <a:pPr marL="0" indent="0">
              <a:buNone/>
            </a:pPr>
            <a:r>
              <a:rPr lang="en-US" sz="1400" dirty="0">
                <a:latin typeface="Lucida Console" panose="020B0609040504020204" pitchFamily="49" charset="0"/>
              </a:rPr>
              <a:t>    with open("</a:t>
            </a:r>
            <a:r>
              <a:rPr lang="en-US" sz="1400" dirty="0" err="1">
                <a:latin typeface="Lucida Console" panose="020B0609040504020204" pitchFamily="49" charset="0"/>
              </a:rPr>
              <a:t>data.json</a:t>
            </a:r>
            <a:r>
              <a:rPr lang="en-US" sz="1400" dirty="0">
                <a:latin typeface="Lucida Console" panose="020B0609040504020204" pitchFamily="49" charset="0"/>
              </a:rPr>
              <a:t>", "w") as </a:t>
            </a:r>
            <a:r>
              <a:rPr lang="en-US" sz="1400" dirty="0" err="1">
                <a:latin typeface="Lucida Console" panose="020B0609040504020204" pitchFamily="49" charset="0"/>
              </a:rPr>
              <a:t>data_file</a:t>
            </a:r>
            <a:r>
              <a:rPr lang="en-US" sz="1400" dirty="0">
                <a:latin typeface="Lucida Console" panose="020B0609040504020204" pitchFamily="49" charset="0"/>
              </a:rPr>
              <a:t>:</a:t>
            </a:r>
          </a:p>
          <a:p>
            <a:pPr marL="0" indent="0">
              <a:buNone/>
            </a:pPr>
            <a:r>
              <a:rPr lang="en-US" sz="1400" dirty="0">
                <a:latin typeface="Lucida Console" panose="020B0609040504020204" pitchFamily="49" charset="0"/>
              </a:rPr>
              <a:t>        </a:t>
            </a:r>
            <a:r>
              <a:rPr lang="en-US" sz="1400" dirty="0" err="1">
                <a:latin typeface="Lucida Console" panose="020B0609040504020204" pitchFamily="49" charset="0"/>
              </a:rPr>
              <a:t>json.dump</a:t>
            </a:r>
            <a:r>
              <a:rPr lang="en-US" sz="1400" dirty="0">
                <a:latin typeface="Lucida Console" panose="020B0609040504020204" pitchFamily="49" charset="0"/>
              </a:rPr>
              <a:t>(data, </a:t>
            </a:r>
            <a:r>
              <a:rPr lang="en-US" sz="1400" dirty="0" err="1">
                <a:latin typeface="Lucida Console" panose="020B0609040504020204" pitchFamily="49" charset="0"/>
              </a:rPr>
              <a:t>data_file</a:t>
            </a:r>
            <a:r>
              <a:rPr lang="en-US" sz="1400" dirty="0">
                <a:latin typeface="Lucida Console" panose="020B0609040504020204" pitchFamily="49" charset="0"/>
              </a:rPr>
              <a:t>, indent=4</a:t>
            </a:r>
          </a:p>
        </p:txBody>
      </p:sp>
    </p:spTree>
    <p:extLst>
      <p:ext uri="{BB962C8B-B14F-4D97-AF65-F5344CB8AC3E}">
        <p14:creationId xmlns:p14="http://schemas.microsoft.com/office/powerpoint/2010/main" val="25726605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5E80E0-6858-E277-11DD-7903E866637E}"/>
              </a:ext>
            </a:extLst>
          </p:cNvPr>
          <p:cNvSpPr>
            <a:spLocks noGrp="1" noChangeArrowheads="1"/>
          </p:cNvSpPr>
          <p:nvPr>
            <p:ph idx="1"/>
          </p:nvPr>
        </p:nvSpPr>
        <p:spPr bwMode="auto">
          <a:xfrm>
            <a:off x="2122926" y="573405"/>
            <a:ext cx="7691109" cy="5632311"/>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CF8E6D"/>
                </a:solidFill>
                <a:effectLst/>
                <a:latin typeface="JetBrains Mono"/>
              </a:rPr>
              <a:t>if </a:t>
            </a:r>
            <a:r>
              <a:rPr kumimoji="0" lang="en-US" altLang="en-US" sz="1800" b="0" i="0" u="none" strike="noStrike" cap="none" normalizeH="0" baseline="0" dirty="0" err="1">
                <a:ln>
                  <a:noFill/>
                </a:ln>
                <a:solidFill>
                  <a:srgbClr val="BCBEC4"/>
                </a:solidFill>
                <a:effectLst/>
                <a:latin typeface="JetBrains Mono"/>
              </a:rPr>
              <a:t>is_ok</a:t>
            </a:r>
            <a:r>
              <a:rPr kumimoji="0" lang="en-US" altLang="en-US" sz="1800" b="0" i="0" u="none" strike="noStrike" cap="none" normalizeH="0" baseline="0" dirty="0">
                <a:ln>
                  <a:noFill/>
                </a:ln>
                <a:solidFill>
                  <a:srgbClr val="BCBEC4"/>
                </a:solidFill>
                <a:effectLst/>
                <a:latin typeface="JetBrains Mono"/>
              </a:rPr>
              <a:t>:</a:t>
            </a:r>
            <a:br>
              <a:rPr kumimoji="0" lang="en-US" altLang="en-US" sz="1800" b="0" i="0" u="none" strike="noStrike" cap="none" normalizeH="0" baseline="0" dirty="0">
                <a:ln>
                  <a:noFill/>
                </a:ln>
                <a:solidFill>
                  <a:srgbClr val="BCBEC4"/>
                </a:solidFill>
                <a:effectLst/>
                <a:latin typeface="JetBrains Mono"/>
              </a:rPr>
            </a:br>
            <a:r>
              <a:rPr kumimoji="0" lang="en-US" altLang="en-US" sz="1800" b="0" i="0" u="none" strike="noStrike" cap="none" normalizeH="0" baseline="0" dirty="0">
                <a:ln>
                  <a:noFill/>
                </a:ln>
                <a:solidFill>
                  <a:srgbClr val="BCBEC4"/>
                </a:solidFill>
                <a:effectLst/>
                <a:latin typeface="JetBrains Mono"/>
              </a:rPr>
              <a:t>    </a:t>
            </a:r>
            <a:r>
              <a:rPr kumimoji="0" lang="en-US" altLang="en-US" sz="1800" b="0" i="0" u="none" strike="noStrike" cap="none" normalizeH="0" baseline="0" dirty="0" err="1">
                <a:ln>
                  <a:noFill/>
                </a:ln>
                <a:solidFill>
                  <a:srgbClr val="BCBEC4"/>
                </a:solidFill>
                <a:effectLst/>
                <a:latin typeface="JetBrains Mono"/>
              </a:rPr>
              <a:t>new_data</a:t>
            </a:r>
            <a:r>
              <a:rPr kumimoji="0" lang="en-US" altLang="en-US" sz="1800" b="0" i="0" u="none" strike="noStrike" cap="none" normalizeH="0" baseline="0" dirty="0">
                <a:ln>
                  <a:noFill/>
                </a:ln>
                <a:solidFill>
                  <a:srgbClr val="BCBEC4"/>
                </a:solidFill>
                <a:effectLst/>
                <a:latin typeface="JetBrains Mono"/>
              </a:rPr>
              <a:t> = {</a:t>
            </a:r>
            <a:br>
              <a:rPr kumimoji="0" lang="en-US" altLang="en-US" sz="1800" b="0" i="0" u="none" strike="noStrike" cap="none" normalizeH="0" baseline="0" dirty="0">
                <a:ln>
                  <a:noFill/>
                </a:ln>
                <a:solidFill>
                  <a:srgbClr val="BCBEC4"/>
                </a:solidFill>
                <a:effectLst/>
                <a:latin typeface="JetBrains Mono"/>
              </a:rPr>
            </a:br>
            <a:r>
              <a:rPr kumimoji="0" lang="en-US" altLang="en-US" sz="1800" b="0" i="0" u="none" strike="noStrike" cap="none" normalizeH="0" baseline="0" dirty="0">
                <a:ln>
                  <a:noFill/>
                </a:ln>
                <a:solidFill>
                  <a:srgbClr val="BCBEC4"/>
                </a:solidFill>
                <a:effectLst/>
                <a:latin typeface="JetBrains Mono"/>
              </a:rPr>
              <a:t>        website : {</a:t>
            </a:r>
            <a:br>
              <a:rPr kumimoji="0" lang="en-US" altLang="en-US" sz="1800" b="0" i="0" u="none" strike="noStrike" cap="none" normalizeH="0" baseline="0" dirty="0">
                <a:ln>
                  <a:noFill/>
                </a:ln>
                <a:solidFill>
                  <a:srgbClr val="BCBEC4"/>
                </a:solidFill>
                <a:effectLst/>
                <a:latin typeface="JetBrains Mono"/>
              </a:rPr>
            </a:br>
            <a:r>
              <a:rPr kumimoji="0" lang="en-US" altLang="en-US" sz="1800" b="0" i="0" u="none" strike="noStrike" cap="none" normalizeH="0" baseline="0" dirty="0">
                <a:ln>
                  <a:noFill/>
                </a:ln>
                <a:solidFill>
                  <a:srgbClr val="BCBEC4"/>
                </a:solidFill>
                <a:effectLst/>
                <a:latin typeface="JetBrains Mono"/>
              </a:rPr>
              <a:t>            </a:t>
            </a:r>
            <a:r>
              <a:rPr kumimoji="0" lang="en-US" altLang="en-US" sz="1800" b="0" i="0" u="none" strike="noStrike" cap="none" normalizeH="0" baseline="0" dirty="0">
                <a:ln>
                  <a:noFill/>
                </a:ln>
                <a:solidFill>
                  <a:srgbClr val="6AAB73"/>
                </a:solidFill>
                <a:effectLst/>
                <a:latin typeface="JetBrains Mono"/>
              </a:rPr>
              <a:t>"username" </a:t>
            </a:r>
            <a:r>
              <a:rPr kumimoji="0" lang="en-US" altLang="en-US" sz="1800" b="0" i="0" u="none" strike="noStrike" cap="none" normalizeH="0" baseline="0" dirty="0">
                <a:ln>
                  <a:noFill/>
                </a:ln>
                <a:solidFill>
                  <a:srgbClr val="BCBEC4"/>
                </a:solidFill>
                <a:effectLst/>
                <a:latin typeface="JetBrains Mono"/>
              </a:rPr>
              <a:t>: username,</a:t>
            </a:r>
            <a:br>
              <a:rPr kumimoji="0" lang="en-US" altLang="en-US" sz="1800" b="0" i="0" u="none" strike="noStrike" cap="none" normalizeH="0" baseline="0" dirty="0">
                <a:ln>
                  <a:noFill/>
                </a:ln>
                <a:solidFill>
                  <a:srgbClr val="BCBEC4"/>
                </a:solidFill>
                <a:effectLst/>
                <a:latin typeface="JetBrains Mono"/>
              </a:rPr>
            </a:br>
            <a:r>
              <a:rPr kumimoji="0" lang="en-US" altLang="en-US" sz="1800" b="0" i="0" u="none" strike="noStrike" cap="none" normalizeH="0" baseline="0" dirty="0">
                <a:ln>
                  <a:noFill/>
                </a:ln>
                <a:solidFill>
                  <a:srgbClr val="BCBEC4"/>
                </a:solidFill>
                <a:effectLst/>
                <a:latin typeface="JetBrains Mono"/>
              </a:rPr>
              <a:t>            </a:t>
            </a:r>
            <a:r>
              <a:rPr kumimoji="0" lang="en-US" altLang="en-US" sz="1800" b="0" i="0" u="none" strike="noStrike" cap="none" normalizeH="0" baseline="0" dirty="0">
                <a:ln>
                  <a:noFill/>
                </a:ln>
                <a:solidFill>
                  <a:srgbClr val="6AAB73"/>
                </a:solidFill>
                <a:effectLst/>
                <a:latin typeface="JetBrains Mono"/>
              </a:rPr>
              <a:t>"password" </a:t>
            </a:r>
            <a:r>
              <a:rPr kumimoji="0" lang="en-US" altLang="en-US" sz="1800" b="0" i="0" u="none" strike="noStrike" cap="none" normalizeH="0" baseline="0" dirty="0">
                <a:ln>
                  <a:noFill/>
                </a:ln>
                <a:solidFill>
                  <a:srgbClr val="BCBEC4"/>
                </a:solidFill>
                <a:effectLst/>
                <a:latin typeface="JetBrains Mono"/>
              </a:rPr>
              <a:t>: password</a:t>
            </a:r>
            <a:br>
              <a:rPr kumimoji="0" lang="en-US" altLang="en-US" sz="1800" b="0" i="0" u="none" strike="noStrike" cap="none" normalizeH="0" baseline="0" dirty="0">
                <a:ln>
                  <a:noFill/>
                </a:ln>
                <a:solidFill>
                  <a:srgbClr val="BCBEC4"/>
                </a:solidFill>
                <a:effectLst/>
                <a:latin typeface="JetBrains Mono"/>
              </a:rPr>
            </a:br>
            <a:r>
              <a:rPr kumimoji="0" lang="en-US" altLang="en-US" sz="1800" b="0" i="0" u="none" strike="noStrike" cap="none" normalizeH="0" baseline="0" dirty="0">
                <a:ln>
                  <a:noFill/>
                </a:ln>
                <a:solidFill>
                  <a:srgbClr val="BCBEC4"/>
                </a:solidFill>
                <a:effectLst/>
                <a:latin typeface="JetBrains Mono"/>
              </a:rPr>
              <a:t>        }</a:t>
            </a:r>
            <a:br>
              <a:rPr kumimoji="0" lang="en-US" altLang="en-US" sz="1800" b="0" i="0" u="none" strike="noStrike" cap="none" normalizeH="0" baseline="0" dirty="0">
                <a:ln>
                  <a:noFill/>
                </a:ln>
                <a:solidFill>
                  <a:srgbClr val="BCBEC4"/>
                </a:solidFill>
                <a:effectLst/>
                <a:latin typeface="JetBrains Mono"/>
              </a:rPr>
            </a:br>
            <a:r>
              <a:rPr kumimoji="0" lang="en-US" altLang="en-US" sz="1800" b="0" i="0" u="none" strike="noStrike" cap="none" normalizeH="0" baseline="0" dirty="0">
                <a:ln>
                  <a:noFill/>
                </a:ln>
                <a:solidFill>
                  <a:srgbClr val="BCBEC4"/>
                </a:solidFill>
                <a:effectLst/>
                <a:latin typeface="JetBrains Mono"/>
              </a:rPr>
              <a:t>    }</a:t>
            </a:r>
            <a:br>
              <a:rPr kumimoji="0" lang="en-US" altLang="en-US" sz="1800" b="0" i="0" u="none" strike="noStrike" cap="none" normalizeH="0" baseline="0" dirty="0">
                <a:ln>
                  <a:noFill/>
                </a:ln>
                <a:solidFill>
                  <a:srgbClr val="BCBEC4"/>
                </a:solidFill>
                <a:effectLst/>
                <a:latin typeface="JetBrains Mono"/>
              </a:rPr>
            </a:br>
            <a:r>
              <a:rPr kumimoji="0" lang="en-US" altLang="en-US" sz="1800" b="0" i="0" u="none" strike="noStrike" cap="none" normalizeH="0" baseline="0" dirty="0">
                <a:ln>
                  <a:noFill/>
                </a:ln>
                <a:solidFill>
                  <a:srgbClr val="BCBEC4"/>
                </a:solidFill>
                <a:effectLst/>
                <a:latin typeface="JetBrains Mono"/>
              </a:rPr>
              <a:t>    </a:t>
            </a:r>
            <a:r>
              <a:rPr kumimoji="0" lang="en-US" altLang="en-US" sz="1800" b="0" i="0" u="none" strike="noStrike" cap="none" normalizeH="0" baseline="0" dirty="0">
                <a:ln>
                  <a:noFill/>
                </a:ln>
                <a:solidFill>
                  <a:srgbClr val="CF8E6D"/>
                </a:solidFill>
                <a:effectLst/>
                <a:latin typeface="JetBrains Mono"/>
              </a:rPr>
              <a:t>try</a:t>
            </a:r>
            <a:r>
              <a:rPr kumimoji="0" lang="en-US" altLang="en-US" sz="1800" b="0" i="0" u="none" strike="noStrike" cap="none" normalizeH="0" baseline="0" dirty="0">
                <a:ln>
                  <a:noFill/>
                </a:ln>
                <a:solidFill>
                  <a:srgbClr val="BCBEC4"/>
                </a:solidFill>
                <a:effectLst/>
                <a:latin typeface="JetBrains Mono"/>
              </a:rPr>
              <a:t>:</a:t>
            </a:r>
            <a:br>
              <a:rPr kumimoji="0" lang="en-US" altLang="en-US" sz="1800" b="0" i="0" u="none" strike="noStrike" cap="none" normalizeH="0" baseline="0" dirty="0">
                <a:ln>
                  <a:noFill/>
                </a:ln>
                <a:solidFill>
                  <a:srgbClr val="BCBEC4"/>
                </a:solidFill>
                <a:effectLst/>
                <a:latin typeface="JetBrains Mono"/>
              </a:rPr>
            </a:br>
            <a:r>
              <a:rPr kumimoji="0" lang="en-US" altLang="en-US" sz="1800" b="0" i="0" u="none" strike="noStrike" cap="none" normalizeH="0" baseline="0" dirty="0">
                <a:ln>
                  <a:noFill/>
                </a:ln>
                <a:solidFill>
                  <a:srgbClr val="BCBEC4"/>
                </a:solidFill>
                <a:effectLst/>
                <a:latin typeface="JetBrains Mono"/>
              </a:rPr>
              <a:t>        </a:t>
            </a:r>
            <a:r>
              <a:rPr kumimoji="0" lang="en-US" altLang="en-US" sz="1800" b="0" i="0" u="none" strike="noStrike" cap="none" normalizeH="0" baseline="0" dirty="0">
                <a:ln>
                  <a:noFill/>
                </a:ln>
                <a:solidFill>
                  <a:srgbClr val="CF8E6D"/>
                </a:solidFill>
                <a:effectLst/>
                <a:latin typeface="JetBrains Mono"/>
              </a:rPr>
              <a:t>with </a:t>
            </a:r>
            <a:r>
              <a:rPr kumimoji="0" lang="en-US" altLang="en-US" sz="1800" b="0" i="0" u="none" strike="noStrike" cap="none" normalizeH="0" baseline="0" dirty="0">
                <a:ln>
                  <a:noFill/>
                </a:ln>
                <a:solidFill>
                  <a:srgbClr val="8888C6"/>
                </a:solidFill>
                <a:effectLst/>
                <a:latin typeface="JetBrains Mono"/>
              </a:rPr>
              <a:t>open</a:t>
            </a:r>
            <a:r>
              <a:rPr kumimoji="0" lang="en-US" altLang="en-US" sz="1800" b="0" i="0" u="none" strike="noStrike" cap="none" normalizeH="0" baseline="0" dirty="0">
                <a:ln>
                  <a:noFill/>
                </a:ln>
                <a:solidFill>
                  <a:srgbClr val="BCBEC4"/>
                </a:solidFill>
                <a:effectLst/>
                <a:latin typeface="JetBrains Mono"/>
              </a:rPr>
              <a:t>(</a:t>
            </a:r>
            <a:r>
              <a:rPr kumimoji="0" lang="en-US" altLang="en-US" sz="1800" b="0" i="0" u="none" strike="noStrike" cap="none" normalizeH="0" baseline="0" dirty="0">
                <a:ln>
                  <a:noFill/>
                </a:ln>
                <a:solidFill>
                  <a:srgbClr val="6AAB73"/>
                </a:solidFill>
                <a:effectLst/>
                <a:latin typeface="JetBrains Mono"/>
              </a:rPr>
              <a:t>"</a:t>
            </a:r>
            <a:r>
              <a:rPr kumimoji="0" lang="en-US" altLang="en-US" sz="1800" b="0" i="0" u="none" strike="noStrike" cap="none" normalizeH="0" baseline="0" dirty="0" err="1">
                <a:ln>
                  <a:noFill/>
                </a:ln>
                <a:solidFill>
                  <a:srgbClr val="6AAB73"/>
                </a:solidFill>
                <a:effectLst/>
                <a:latin typeface="JetBrains Mono"/>
              </a:rPr>
              <a:t>data.json</a:t>
            </a:r>
            <a:r>
              <a:rPr kumimoji="0" lang="en-US" altLang="en-US" sz="1800" b="0" i="0" u="none" strike="noStrike" cap="none" normalizeH="0" baseline="0" dirty="0">
                <a:ln>
                  <a:noFill/>
                </a:ln>
                <a:solidFill>
                  <a:srgbClr val="6AAB73"/>
                </a:solidFill>
                <a:effectLst/>
                <a:latin typeface="JetBrains Mono"/>
              </a:rPr>
              <a:t>"</a:t>
            </a:r>
            <a:r>
              <a:rPr kumimoji="0" lang="en-US" altLang="en-US" sz="1800" b="0" i="0" u="none" strike="noStrike" cap="none" normalizeH="0" baseline="0" dirty="0">
                <a:ln>
                  <a:noFill/>
                </a:ln>
                <a:solidFill>
                  <a:srgbClr val="BCBEC4"/>
                </a:solidFill>
                <a:effectLst/>
                <a:latin typeface="JetBrains Mono"/>
              </a:rPr>
              <a:t>, </a:t>
            </a:r>
            <a:r>
              <a:rPr kumimoji="0" lang="en-US" altLang="en-US" sz="1800" b="0" i="0" u="none" strike="noStrike" cap="none" normalizeH="0" baseline="0" dirty="0">
                <a:ln>
                  <a:noFill/>
                </a:ln>
                <a:solidFill>
                  <a:srgbClr val="6AAB73"/>
                </a:solidFill>
                <a:effectLst/>
                <a:latin typeface="JetBrains Mono"/>
              </a:rPr>
              <a:t>"r"</a:t>
            </a:r>
            <a:r>
              <a:rPr kumimoji="0" lang="en-US" altLang="en-US" sz="1800" b="0" i="0" u="none" strike="noStrike" cap="none" normalizeH="0" baseline="0" dirty="0">
                <a:ln>
                  <a:noFill/>
                </a:ln>
                <a:solidFill>
                  <a:srgbClr val="BCBEC4"/>
                </a:solidFill>
                <a:effectLst/>
                <a:latin typeface="JetBrains Mono"/>
              </a:rPr>
              <a:t>) </a:t>
            </a:r>
            <a:r>
              <a:rPr kumimoji="0" lang="en-US" altLang="en-US" sz="1800" b="0" i="0" u="none" strike="noStrike" cap="none" normalizeH="0" baseline="0" dirty="0">
                <a:ln>
                  <a:noFill/>
                </a:ln>
                <a:solidFill>
                  <a:srgbClr val="CF8E6D"/>
                </a:solidFill>
                <a:effectLst/>
                <a:latin typeface="JetBrains Mono"/>
              </a:rPr>
              <a:t>as </a:t>
            </a:r>
            <a:r>
              <a:rPr kumimoji="0" lang="en-US" altLang="en-US" sz="1800" b="0" i="0" u="none" strike="noStrike" cap="none" normalizeH="0" baseline="0" dirty="0" err="1">
                <a:ln>
                  <a:noFill/>
                </a:ln>
                <a:solidFill>
                  <a:srgbClr val="BCBEC4"/>
                </a:solidFill>
                <a:effectLst/>
                <a:latin typeface="JetBrains Mono"/>
              </a:rPr>
              <a:t>data_file</a:t>
            </a:r>
            <a:r>
              <a:rPr kumimoji="0" lang="en-US" altLang="en-US" sz="1800" b="0" i="0" u="none" strike="noStrike" cap="none" normalizeH="0" baseline="0" dirty="0">
                <a:ln>
                  <a:noFill/>
                </a:ln>
                <a:solidFill>
                  <a:srgbClr val="BCBEC4"/>
                </a:solidFill>
                <a:effectLst/>
                <a:latin typeface="JetBrains Mono"/>
              </a:rPr>
              <a:t>:</a:t>
            </a:r>
            <a:br>
              <a:rPr kumimoji="0" lang="en-US" altLang="en-US" sz="1800" b="0" i="0" u="none" strike="noStrike" cap="none" normalizeH="0" baseline="0" dirty="0">
                <a:ln>
                  <a:noFill/>
                </a:ln>
                <a:solidFill>
                  <a:srgbClr val="BCBEC4"/>
                </a:solidFill>
                <a:effectLst/>
                <a:latin typeface="JetBrains Mono"/>
              </a:rPr>
            </a:br>
            <a:r>
              <a:rPr kumimoji="0" lang="en-US" altLang="en-US" sz="1800" b="0" i="0" u="none" strike="noStrike" cap="none" normalizeH="0" baseline="0" dirty="0">
                <a:ln>
                  <a:noFill/>
                </a:ln>
                <a:solidFill>
                  <a:srgbClr val="BCBEC4"/>
                </a:solidFill>
                <a:effectLst/>
                <a:latin typeface="JetBrains Mono"/>
              </a:rPr>
              <a:t>            data = </a:t>
            </a:r>
            <a:r>
              <a:rPr kumimoji="0" lang="en-US" altLang="en-US" sz="1800" b="0" i="0" u="none" strike="noStrike" cap="none" normalizeH="0" baseline="0" dirty="0" err="1">
                <a:ln>
                  <a:noFill/>
                </a:ln>
                <a:solidFill>
                  <a:srgbClr val="BCBEC4"/>
                </a:solidFill>
                <a:effectLst/>
                <a:latin typeface="JetBrains Mono"/>
              </a:rPr>
              <a:t>json.load</a:t>
            </a:r>
            <a:r>
              <a:rPr kumimoji="0" lang="en-US" altLang="en-US" sz="1800" b="0" i="0" u="none" strike="noStrike" cap="none" normalizeH="0" baseline="0" dirty="0">
                <a:ln>
                  <a:noFill/>
                </a:ln>
                <a:solidFill>
                  <a:srgbClr val="BCBEC4"/>
                </a:solidFill>
                <a:effectLst/>
                <a:latin typeface="JetBrains Mono"/>
              </a:rPr>
              <a:t>(</a:t>
            </a:r>
            <a:r>
              <a:rPr kumimoji="0" lang="en-US" altLang="en-US" sz="1800" b="0" i="0" u="none" strike="noStrike" cap="none" normalizeH="0" baseline="0" dirty="0" err="1">
                <a:ln>
                  <a:noFill/>
                </a:ln>
                <a:solidFill>
                  <a:srgbClr val="BCBEC4"/>
                </a:solidFill>
                <a:effectLst/>
                <a:latin typeface="JetBrains Mono"/>
              </a:rPr>
              <a:t>data_file</a:t>
            </a:r>
            <a:r>
              <a:rPr kumimoji="0" lang="en-US" altLang="en-US" sz="1800" b="0" i="0" u="none" strike="noStrike" cap="none" normalizeH="0" baseline="0" dirty="0">
                <a:ln>
                  <a:noFill/>
                </a:ln>
                <a:solidFill>
                  <a:srgbClr val="BCBEC4"/>
                </a:solidFill>
                <a:effectLst/>
                <a:latin typeface="JetBrains Mono"/>
              </a:rPr>
              <a:t>)</a:t>
            </a:r>
            <a:br>
              <a:rPr kumimoji="0" lang="en-US" altLang="en-US" sz="1800" b="0" i="0" u="none" strike="noStrike" cap="none" normalizeH="0" baseline="0" dirty="0">
                <a:ln>
                  <a:noFill/>
                </a:ln>
                <a:solidFill>
                  <a:srgbClr val="BCBEC4"/>
                </a:solidFill>
                <a:effectLst/>
                <a:latin typeface="JetBrains Mono"/>
              </a:rPr>
            </a:br>
            <a:r>
              <a:rPr kumimoji="0" lang="en-US" altLang="en-US" sz="1800" b="0" i="0" u="none" strike="noStrike" cap="none" normalizeH="0" baseline="0" dirty="0">
                <a:ln>
                  <a:noFill/>
                </a:ln>
                <a:solidFill>
                  <a:srgbClr val="BCBEC4"/>
                </a:solidFill>
                <a:effectLst/>
                <a:latin typeface="JetBrains Mono"/>
              </a:rPr>
              <a:t>            </a:t>
            </a:r>
            <a:r>
              <a:rPr kumimoji="0" lang="en-US" altLang="en-US" sz="1800" b="0" i="0" u="none" strike="noStrike" cap="none" normalizeH="0" baseline="0" dirty="0" err="1">
                <a:ln>
                  <a:noFill/>
                </a:ln>
                <a:solidFill>
                  <a:srgbClr val="BCBEC4"/>
                </a:solidFill>
                <a:effectLst/>
                <a:latin typeface="JetBrains Mono"/>
              </a:rPr>
              <a:t>data.update</a:t>
            </a:r>
            <a:r>
              <a:rPr kumimoji="0" lang="en-US" altLang="en-US" sz="1800" b="0" i="0" u="none" strike="noStrike" cap="none" normalizeH="0" baseline="0" dirty="0">
                <a:ln>
                  <a:noFill/>
                </a:ln>
                <a:solidFill>
                  <a:srgbClr val="BCBEC4"/>
                </a:solidFill>
                <a:effectLst/>
                <a:latin typeface="JetBrains Mono"/>
              </a:rPr>
              <a:t>(</a:t>
            </a:r>
            <a:r>
              <a:rPr kumimoji="0" lang="en-US" altLang="en-US" sz="1800" b="0" i="0" u="none" strike="noStrike" cap="none" normalizeH="0" baseline="0" dirty="0" err="1">
                <a:ln>
                  <a:noFill/>
                </a:ln>
                <a:solidFill>
                  <a:srgbClr val="BCBEC4"/>
                </a:solidFill>
                <a:effectLst/>
                <a:latin typeface="JetBrains Mono"/>
              </a:rPr>
              <a:t>new_data</a:t>
            </a:r>
            <a:r>
              <a:rPr kumimoji="0" lang="en-US" altLang="en-US" sz="1800" b="0" i="0" u="none" strike="noStrike" cap="none" normalizeH="0" baseline="0" dirty="0">
                <a:ln>
                  <a:noFill/>
                </a:ln>
                <a:solidFill>
                  <a:srgbClr val="BCBEC4"/>
                </a:solidFill>
                <a:effectLst/>
                <a:latin typeface="JetBrains Mono"/>
              </a:rPr>
              <a:t>)</a:t>
            </a:r>
            <a:br>
              <a:rPr kumimoji="0" lang="en-US" altLang="en-US" sz="1800" b="0" i="0" u="none" strike="noStrike" cap="none" normalizeH="0" baseline="0" dirty="0">
                <a:ln>
                  <a:noFill/>
                </a:ln>
                <a:solidFill>
                  <a:srgbClr val="BCBEC4"/>
                </a:solidFill>
                <a:effectLst/>
                <a:latin typeface="JetBrains Mono"/>
              </a:rPr>
            </a:br>
            <a:r>
              <a:rPr kumimoji="0" lang="en-US" altLang="en-US" sz="1800" b="0" i="0" u="none" strike="noStrike" cap="none" normalizeH="0" baseline="0" dirty="0">
                <a:ln>
                  <a:noFill/>
                </a:ln>
                <a:solidFill>
                  <a:srgbClr val="BCBEC4"/>
                </a:solidFill>
                <a:effectLst/>
                <a:latin typeface="JetBrains Mono"/>
              </a:rPr>
              <a:t>    </a:t>
            </a:r>
            <a:r>
              <a:rPr kumimoji="0" lang="en-US" altLang="en-US" sz="1800" b="0" i="0" u="none" strike="noStrike" cap="none" normalizeH="0" baseline="0" dirty="0">
                <a:ln>
                  <a:noFill/>
                </a:ln>
                <a:solidFill>
                  <a:srgbClr val="CF8E6D"/>
                </a:solidFill>
                <a:effectLst/>
                <a:latin typeface="JetBrains Mono"/>
              </a:rPr>
              <a:t>except </a:t>
            </a:r>
            <a:r>
              <a:rPr kumimoji="0" lang="en-US" altLang="en-US" sz="1800" b="0" i="0" u="none" strike="noStrike" cap="none" normalizeH="0" baseline="0" dirty="0" err="1">
                <a:ln>
                  <a:noFill/>
                </a:ln>
                <a:solidFill>
                  <a:srgbClr val="8888C6"/>
                </a:solidFill>
                <a:effectLst/>
                <a:latin typeface="JetBrains Mono"/>
              </a:rPr>
              <a:t>FileNotFoundError</a:t>
            </a:r>
            <a:r>
              <a:rPr kumimoji="0" lang="en-US" altLang="en-US" sz="1800" b="0" i="0" u="none" strike="noStrike" cap="none" normalizeH="0" baseline="0" dirty="0">
                <a:ln>
                  <a:noFill/>
                </a:ln>
                <a:solidFill>
                  <a:srgbClr val="BCBEC4"/>
                </a:solidFill>
                <a:effectLst/>
                <a:latin typeface="JetBrains Mono"/>
              </a:rPr>
              <a:t>:</a:t>
            </a:r>
            <a:br>
              <a:rPr kumimoji="0" lang="en-US" altLang="en-US" sz="1800" b="0" i="0" u="none" strike="noStrike" cap="none" normalizeH="0" baseline="0" dirty="0">
                <a:ln>
                  <a:noFill/>
                </a:ln>
                <a:solidFill>
                  <a:srgbClr val="BCBEC4"/>
                </a:solidFill>
                <a:effectLst/>
                <a:latin typeface="JetBrains Mono"/>
              </a:rPr>
            </a:br>
            <a:r>
              <a:rPr kumimoji="0" lang="en-US" altLang="en-US" sz="1800" b="0" i="0" u="none" strike="noStrike" cap="none" normalizeH="0" baseline="0" dirty="0">
                <a:ln>
                  <a:noFill/>
                </a:ln>
                <a:solidFill>
                  <a:srgbClr val="BCBEC4"/>
                </a:solidFill>
                <a:effectLst/>
                <a:latin typeface="JetBrains Mono"/>
              </a:rPr>
              <a:t>        </a:t>
            </a:r>
            <a:r>
              <a:rPr kumimoji="0" lang="en-US" altLang="en-US" sz="1800" b="0" i="0" u="none" strike="noStrike" cap="none" normalizeH="0" baseline="0" dirty="0">
                <a:ln>
                  <a:noFill/>
                </a:ln>
                <a:solidFill>
                  <a:srgbClr val="CF8E6D"/>
                </a:solidFill>
                <a:effectLst/>
                <a:latin typeface="JetBrains Mono"/>
              </a:rPr>
              <a:t>with </a:t>
            </a:r>
            <a:r>
              <a:rPr kumimoji="0" lang="en-US" altLang="en-US" sz="1800" b="0" i="0" u="none" strike="noStrike" cap="none" normalizeH="0" baseline="0" dirty="0">
                <a:ln>
                  <a:noFill/>
                </a:ln>
                <a:solidFill>
                  <a:srgbClr val="8888C6"/>
                </a:solidFill>
                <a:effectLst/>
                <a:latin typeface="JetBrains Mono"/>
              </a:rPr>
              <a:t>open</a:t>
            </a:r>
            <a:r>
              <a:rPr kumimoji="0" lang="en-US" altLang="en-US" sz="1800" b="0" i="0" u="none" strike="noStrike" cap="none" normalizeH="0" baseline="0" dirty="0">
                <a:ln>
                  <a:noFill/>
                </a:ln>
                <a:solidFill>
                  <a:srgbClr val="BCBEC4"/>
                </a:solidFill>
                <a:effectLst/>
                <a:latin typeface="JetBrains Mono"/>
              </a:rPr>
              <a:t>(</a:t>
            </a:r>
            <a:r>
              <a:rPr kumimoji="0" lang="en-US" altLang="en-US" sz="1800" b="0" i="0" u="none" strike="noStrike" cap="none" normalizeH="0" baseline="0" dirty="0">
                <a:ln>
                  <a:noFill/>
                </a:ln>
                <a:solidFill>
                  <a:srgbClr val="6AAB73"/>
                </a:solidFill>
                <a:effectLst/>
                <a:latin typeface="JetBrains Mono"/>
              </a:rPr>
              <a:t>"</a:t>
            </a:r>
            <a:r>
              <a:rPr kumimoji="0" lang="en-US" altLang="en-US" sz="1800" b="0" i="0" u="none" strike="noStrike" cap="none" normalizeH="0" baseline="0" dirty="0" err="1">
                <a:ln>
                  <a:noFill/>
                </a:ln>
                <a:solidFill>
                  <a:srgbClr val="6AAB73"/>
                </a:solidFill>
                <a:effectLst/>
                <a:latin typeface="JetBrains Mono"/>
              </a:rPr>
              <a:t>data.json</a:t>
            </a:r>
            <a:r>
              <a:rPr kumimoji="0" lang="en-US" altLang="en-US" sz="1800" b="0" i="0" u="none" strike="noStrike" cap="none" normalizeH="0" baseline="0" dirty="0">
                <a:ln>
                  <a:noFill/>
                </a:ln>
                <a:solidFill>
                  <a:srgbClr val="6AAB73"/>
                </a:solidFill>
                <a:effectLst/>
                <a:latin typeface="JetBrains Mono"/>
              </a:rPr>
              <a:t>"</a:t>
            </a:r>
            <a:r>
              <a:rPr kumimoji="0" lang="en-US" altLang="en-US" sz="1800" b="0" i="0" u="none" strike="noStrike" cap="none" normalizeH="0" baseline="0" dirty="0">
                <a:ln>
                  <a:noFill/>
                </a:ln>
                <a:solidFill>
                  <a:srgbClr val="BCBEC4"/>
                </a:solidFill>
                <a:effectLst/>
                <a:latin typeface="JetBrains Mono"/>
              </a:rPr>
              <a:t>, </a:t>
            </a:r>
            <a:r>
              <a:rPr kumimoji="0" lang="en-US" altLang="en-US" sz="1800" b="0" i="0" u="none" strike="noStrike" cap="none" normalizeH="0" baseline="0" dirty="0">
                <a:ln>
                  <a:noFill/>
                </a:ln>
                <a:solidFill>
                  <a:srgbClr val="6AAB73"/>
                </a:solidFill>
                <a:effectLst/>
                <a:latin typeface="JetBrains Mono"/>
              </a:rPr>
              <a:t>"w"</a:t>
            </a:r>
            <a:r>
              <a:rPr kumimoji="0" lang="en-US" altLang="en-US" sz="1800" b="0" i="0" u="none" strike="noStrike" cap="none" normalizeH="0" baseline="0" dirty="0">
                <a:ln>
                  <a:noFill/>
                </a:ln>
                <a:solidFill>
                  <a:srgbClr val="BCBEC4"/>
                </a:solidFill>
                <a:effectLst/>
                <a:latin typeface="JetBrains Mono"/>
              </a:rPr>
              <a:t>) </a:t>
            </a:r>
            <a:r>
              <a:rPr kumimoji="0" lang="en-US" altLang="en-US" sz="1800" b="0" i="0" u="none" strike="noStrike" cap="none" normalizeH="0" baseline="0" dirty="0">
                <a:ln>
                  <a:noFill/>
                </a:ln>
                <a:solidFill>
                  <a:srgbClr val="CF8E6D"/>
                </a:solidFill>
                <a:effectLst/>
                <a:latin typeface="JetBrains Mono"/>
              </a:rPr>
              <a:t>as </a:t>
            </a:r>
            <a:r>
              <a:rPr kumimoji="0" lang="en-US" altLang="en-US" sz="1800" b="0" i="0" u="none" strike="noStrike" cap="none" normalizeH="0" baseline="0" dirty="0" err="1">
                <a:ln>
                  <a:noFill/>
                </a:ln>
                <a:solidFill>
                  <a:srgbClr val="BCBEC4"/>
                </a:solidFill>
                <a:effectLst/>
                <a:latin typeface="JetBrains Mono"/>
              </a:rPr>
              <a:t>data_file</a:t>
            </a:r>
            <a:r>
              <a:rPr kumimoji="0" lang="en-US" altLang="en-US" sz="1800" b="0" i="0" u="none" strike="noStrike" cap="none" normalizeH="0" baseline="0" dirty="0">
                <a:ln>
                  <a:noFill/>
                </a:ln>
                <a:solidFill>
                  <a:srgbClr val="BCBEC4"/>
                </a:solidFill>
                <a:effectLst/>
                <a:latin typeface="JetBrains Mono"/>
              </a:rPr>
              <a:t>:</a:t>
            </a:r>
            <a:br>
              <a:rPr kumimoji="0" lang="en-US" altLang="en-US" sz="1800" b="0" i="0" u="none" strike="noStrike" cap="none" normalizeH="0" baseline="0" dirty="0">
                <a:ln>
                  <a:noFill/>
                </a:ln>
                <a:solidFill>
                  <a:srgbClr val="BCBEC4"/>
                </a:solidFill>
                <a:effectLst/>
                <a:latin typeface="JetBrains Mono"/>
              </a:rPr>
            </a:br>
            <a:r>
              <a:rPr kumimoji="0" lang="en-US" altLang="en-US" sz="1800" b="0" i="0" u="none" strike="noStrike" cap="none" normalizeH="0" baseline="0" dirty="0">
                <a:ln>
                  <a:noFill/>
                </a:ln>
                <a:solidFill>
                  <a:srgbClr val="BCBEC4"/>
                </a:solidFill>
                <a:effectLst/>
                <a:latin typeface="JetBrains Mono"/>
              </a:rPr>
              <a:t>            </a:t>
            </a:r>
            <a:r>
              <a:rPr kumimoji="0" lang="en-US" altLang="en-US" sz="1800" b="0" i="0" u="none" strike="noStrike" cap="none" normalizeH="0" baseline="0" dirty="0" err="1">
                <a:ln>
                  <a:noFill/>
                </a:ln>
                <a:solidFill>
                  <a:srgbClr val="BCBEC4"/>
                </a:solidFill>
                <a:effectLst/>
                <a:latin typeface="JetBrains Mono"/>
              </a:rPr>
              <a:t>json.dump</a:t>
            </a:r>
            <a:r>
              <a:rPr kumimoji="0" lang="en-US" altLang="en-US" sz="1800" b="0" i="0" u="none" strike="noStrike" cap="none" normalizeH="0" baseline="0" dirty="0">
                <a:ln>
                  <a:noFill/>
                </a:ln>
                <a:solidFill>
                  <a:srgbClr val="BCBEC4"/>
                </a:solidFill>
                <a:effectLst/>
                <a:latin typeface="JetBrains Mono"/>
              </a:rPr>
              <a:t>(</a:t>
            </a:r>
            <a:r>
              <a:rPr kumimoji="0" lang="en-US" altLang="en-US" sz="1800" b="0" i="0" u="none" strike="noStrike" cap="none" normalizeH="0" baseline="0" dirty="0" err="1">
                <a:ln>
                  <a:noFill/>
                </a:ln>
                <a:solidFill>
                  <a:srgbClr val="BCBEC4"/>
                </a:solidFill>
                <a:effectLst/>
                <a:latin typeface="JetBrains Mono"/>
              </a:rPr>
              <a:t>new_data</a:t>
            </a:r>
            <a:r>
              <a:rPr kumimoji="0" lang="en-US" altLang="en-US" sz="1800" b="0" i="0" u="none" strike="noStrike" cap="none" normalizeH="0" baseline="0" dirty="0">
                <a:ln>
                  <a:noFill/>
                </a:ln>
                <a:solidFill>
                  <a:srgbClr val="BCBEC4"/>
                </a:solidFill>
                <a:effectLst/>
                <a:latin typeface="JetBrains Mono"/>
              </a:rPr>
              <a:t>, </a:t>
            </a:r>
            <a:r>
              <a:rPr kumimoji="0" lang="en-US" altLang="en-US" sz="1800" b="0" i="0" u="none" strike="noStrike" cap="none" normalizeH="0" baseline="0" dirty="0" err="1">
                <a:ln>
                  <a:noFill/>
                </a:ln>
                <a:solidFill>
                  <a:srgbClr val="BCBEC4"/>
                </a:solidFill>
                <a:effectLst/>
                <a:latin typeface="JetBrains Mono"/>
              </a:rPr>
              <a:t>data_file</a:t>
            </a:r>
            <a:r>
              <a:rPr kumimoji="0" lang="en-US" altLang="en-US" sz="1800" b="0" i="0" u="none" strike="noStrike" cap="none" normalizeH="0" baseline="0" dirty="0">
                <a:ln>
                  <a:noFill/>
                </a:ln>
                <a:solidFill>
                  <a:srgbClr val="BCBEC4"/>
                </a:solidFill>
                <a:effectLst/>
                <a:latin typeface="JetBrains Mono"/>
              </a:rPr>
              <a:t>, </a:t>
            </a:r>
            <a:r>
              <a:rPr kumimoji="0" lang="en-US" altLang="en-US" sz="1800" b="0" i="0" u="none" strike="noStrike" cap="none" normalizeH="0" baseline="0" dirty="0">
                <a:ln>
                  <a:noFill/>
                </a:ln>
                <a:solidFill>
                  <a:srgbClr val="AA4926"/>
                </a:solidFill>
                <a:effectLst/>
                <a:latin typeface="JetBrains Mono"/>
              </a:rPr>
              <a:t>indent</a:t>
            </a:r>
            <a:r>
              <a:rPr kumimoji="0" lang="en-US" altLang="en-US" sz="1800" b="0" i="0" u="none" strike="noStrike" cap="none" normalizeH="0" baseline="0" dirty="0">
                <a:ln>
                  <a:noFill/>
                </a:ln>
                <a:solidFill>
                  <a:srgbClr val="BCBEC4"/>
                </a:solidFill>
                <a:effectLst/>
                <a:latin typeface="JetBrains Mono"/>
              </a:rPr>
              <a:t>=</a:t>
            </a:r>
            <a:r>
              <a:rPr kumimoji="0" lang="en-US" altLang="en-US" sz="1800" b="0" i="0" u="none" strike="noStrike" cap="none" normalizeH="0" baseline="0" dirty="0">
                <a:ln>
                  <a:noFill/>
                </a:ln>
                <a:solidFill>
                  <a:srgbClr val="2AACB8"/>
                </a:solidFill>
                <a:effectLst/>
                <a:latin typeface="JetBrains Mono"/>
              </a:rPr>
              <a:t>4</a:t>
            </a:r>
            <a:r>
              <a:rPr kumimoji="0" lang="en-US" altLang="en-US" sz="1800" b="0" i="0" u="none" strike="noStrike" cap="none" normalizeH="0" baseline="0" dirty="0">
                <a:ln>
                  <a:noFill/>
                </a:ln>
                <a:solidFill>
                  <a:srgbClr val="BCBEC4"/>
                </a:solidFill>
                <a:effectLst/>
                <a:latin typeface="JetBrains Mono"/>
              </a:rPr>
              <a:t>)</a:t>
            </a:r>
            <a:br>
              <a:rPr kumimoji="0" lang="en-US" altLang="en-US" sz="1800" b="0" i="0" u="none" strike="noStrike" cap="none" normalizeH="0" baseline="0" dirty="0">
                <a:ln>
                  <a:noFill/>
                </a:ln>
                <a:solidFill>
                  <a:srgbClr val="BCBEC4"/>
                </a:solidFill>
                <a:effectLst/>
                <a:latin typeface="JetBrains Mono"/>
              </a:rPr>
            </a:br>
            <a:r>
              <a:rPr kumimoji="0" lang="en-US" altLang="en-US" sz="1800" b="0" i="0" u="none" strike="noStrike" cap="none" normalizeH="0" baseline="0" dirty="0">
                <a:ln>
                  <a:noFill/>
                </a:ln>
                <a:solidFill>
                  <a:srgbClr val="BCBEC4"/>
                </a:solidFill>
                <a:effectLst/>
                <a:latin typeface="JetBrains Mono"/>
              </a:rPr>
              <a:t>    </a:t>
            </a:r>
            <a:r>
              <a:rPr kumimoji="0" lang="en-US" altLang="en-US" sz="1800" b="0" i="0" u="none" strike="noStrike" cap="none" normalizeH="0" baseline="0" dirty="0">
                <a:ln>
                  <a:noFill/>
                </a:ln>
                <a:solidFill>
                  <a:srgbClr val="CF8E6D"/>
                </a:solidFill>
                <a:effectLst/>
                <a:latin typeface="JetBrains Mono"/>
              </a:rPr>
              <a:t>else</a:t>
            </a:r>
            <a:r>
              <a:rPr kumimoji="0" lang="en-US" altLang="en-US" sz="1800" b="0" i="0" u="none" strike="noStrike" cap="none" normalizeH="0" baseline="0" dirty="0">
                <a:ln>
                  <a:noFill/>
                </a:ln>
                <a:solidFill>
                  <a:srgbClr val="BCBEC4"/>
                </a:solidFill>
                <a:effectLst/>
                <a:latin typeface="JetBrains Mono"/>
              </a:rPr>
              <a:t>:</a:t>
            </a:r>
            <a:br>
              <a:rPr kumimoji="0" lang="en-US" altLang="en-US" sz="1800" b="0" i="0" u="none" strike="noStrike" cap="none" normalizeH="0" baseline="0" dirty="0">
                <a:ln>
                  <a:noFill/>
                </a:ln>
                <a:solidFill>
                  <a:srgbClr val="BCBEC4"/>
                </a:solidFill>
                <a:effectLst/>
                <a:latin typeface="JetBrains Mono"/>
              </a:rPr>
            </a:br>
            <a:r>
              <a:rPr kumimoji="0" lang="en-US" altLang="en-US" sz="1800" b="0" i="0" u="none" strike="noStrike" cap="none" normalizeH="0" baseline="0" dirty="0">
                <a:ln>
                  <a:noFill/>
                </a:ln>
                <a:solidFill>
                  <a:srgbClr val="BCBEC4"/>
                </a:solidFill>
                <a:effectLst/>
                <a:latin typeface="JetBrains Mono"/>
              </a:rPr>
              <a:t>        </a:t>
            </a:r>
            <a:r>
              <a:rPr kumimoji="0" lang="en-US" altLang="en-US" sz="1800" b="0" i="0" u="none" strike="noStrike" cap="none" normalizeH="0" baseline="0" dirty="0">
                <a:ln>
                  <a:noFill/>
                </a:ln>
                <a:solidFill>
                  <a:srgbClr val="CF8E6D"/>
                </a:solidFill>
                <a:effectLst/>
                <a:latin typeface="JetBrains Mono"/>
              </a:rPr>
              <a:t>with </a:t>
            </a:r>
            <a:r>
              <a:rPr kumimoji="0" lang="en-US" altLang="en-US" sz="1800" b="0" i="0" u="none" strike="noStrike" cap="none" normalizeH="0" baseline="0" dirty="0">
                <a:ln>
                  <a:noFill/>
                </a:ln>
                <a:solidFill>
                  <a:srgbClr val="8888C6"/>
                </a:solidFill>
                <a:effectLst/>
                <a:latin typeface="JetBrains Mono"/>
              </a:rPr>
              <a:t>open</a:t>
            </a:r>
            <a:r>
              <a:rPr kumimoji="0" lang="en-US" altLang="en-US" sz="1800" b="0" i="0" u="none" strike="noStrike" cap="none" normalizeH="0" baseline="0" dirty="0">
                <a:ln>
                  <a:noFill/>
                </a:ln>
                <a:solidFill>
                  <a:srgbClr val="BCBEC4"/>
                </a:solidFill>
                <a:effectLst/>
                <a:latin typeface="JetBrains Mono"/>
              </a:rPr>
              <a:t>(</a:t>
            </a:r>
            <a:r>
              <a:rPr kumimoji="0" lang="en-US" altLang="en-US" sz="1800" b="0" i="0" u="none" strike="noStrike" cap="none" normalizeH="0" baseline="0" dirty="0">
                <a:ln>
                  <a:noFill/>
                </a:ln>
                <a:solidFill>
                  <a:srgbClr val="6AAB73"/>
                </a:solidFill>
                <a:effectLst/>
                <a:latin typeface="JetBrains Mono"/>
              </a:rPr>
              <a:t>"</a:t>
            </a:r>
            <a:r>
              <a:rPr kumimoji="0" lang="en-US" altLang="en-US" sz="1800" b="0" i="0" u="none" strike="noStrike" cap="none" normalizeH="0" baseline="0" dirty="0" err="1">
                <a:ln>
                  <a:noFill/>
                </a:ln>
                <a:solidFill>
                  <a:srgbClr val="6AAB73"/>
                </a:solidFill>
                <a:effectLst/>
                <a:latin typeface="JetBrains Mono"/>
              </a:rPr>
              <a:t>data.json</a:t>
            </a:r>
            <a:r>
              <a:rPr kumimoji="0" lang="en-US" altLang="en-US" sz="1800" b="0" i="0" u="none" strike="noStrike" cap="none" normalizeH="0" baseline="0" dirty="0">
                <a:ln>
                  <a:noFill/>
                </a:ln>
                <a:solidFill>
                  <a:srgbClr val="6AAB73"/>
                </a:solidFill>
                <a:effectLst/>
                <a:latin typeface="JetBrains Mono"/>
              </a:rPr>
              <a:t>"</a:t>
            </a:r>
            <a:r>
              <a:rPr kumimoji="0" lang="en-US" altLang="en-US" sz="1800" b="0" i="0" u="none" strike="noStrike" cap="none" normalizeH="0" baseline="0" dirty="0">
                <a:ln>
                  <a:noFill/>
                </a:ln>
                <a:solidFill>
                  <a:srgbClr val="BCBEC4"/>
                </a:solidFill>
                <a:effectLst/>
                <a:latin typeface="JetBrains Mono"/>
              </a:rPr>
              <a:t>, </a:t>
            </a:r>
            <a:r>
              <a:rPr kumimoji="0" lang="en-US" altLang="en-US" sz="1800" b="0" i="0" u="none" strike="noStrike" cap="none" normalizeH="0" baseline="0" dirty="0">
                <a:ln>
                  <a:noFill/>
                </a:ln>
                <a:solidFill>
                  <a:srgbClr val="6AAB73"/>
                </a:solidFill>
                <a:effectLst/>
                <a:latin typeface="JetBrains Mono"/>
              </a:rPr>
              <a:t>"w"</a:t>
            </a:r>
            <a:r>
              <a:rPr kumimoji="0" lang="en-US" altLang="en-US" sz="1800" b="0" i="0" u="none" strike="noStrike" cap="none" normalizeH="0" baseline="0" dirty="0">
                <a:ln>
                  <a:noFill/>
                </a:ln>
                <a:solidFill>
                  <a:srgbClr val="BCBEC4"/>
                </a:solidFill>
                <a:effectLst/>
                <a:latin typeface="JetBrains Mono"/>
              </a:rPr>
              <a:t>) </a:t>
            </a:r>
            <a:r>
              <a:rPr kumimoji="0" lang="en-US" altLang="en-US" sz="1800" b="0" i="0" u="none" strike="noStrike" cap="none" normalizeH="0" baseline="0" dirty="0">
                <a:ln>
                  <a:noFill/>
                </a:ln>
                <a:solidFill>
                  <a:srgbClr val="CF8E6D"/>
                </a:solidFill>
                <a:effectLst/>
                <a:latin typeface="JetBrains Mono"/>
              </a:rPr>
              <a:t>as </a:t>
            </a:r>
            <a:r>
              <a:rPr kumimoji="0" lang="en-US" altLang="en-US" sz="1800" b="0" i="0" u="none" strike="noStrike" cap="none" normalizeH="0" baseline="0" dirty="0" err="1">
                <a:ln>
                  <a:noFill/>
                </a:ln>
                <a:solidFill>
                  <a:srgbClr val="BCBEC4"/>
                </a:solidFill>
                <a:effectLst/>
                <a:latin typeface="JetBrains Mono"/>
              </a:rPr>
              <a:t>data_file</a:t>
            </a:r>
            <a:r>
              <a:rPr kumimoji="0" lang="en-US" altLang="en-US" sz="1800" b="0" i="0" u="none" strike="noStrike" cap="none" normalizeH="0" baseline="0" dirty="0">
                <a:ln>
                  <a:noFill/>
                </a:ln>
                <a:solidFill>
                  <a:srgbClr val="BCBEC4"/>
                </a:solidFill>
                <a:effectLst/>
                <a:latin typeface="JetBrains Mono"/>
              </a:rPr>
              <a:t>:</a:t>
            </a:r>
            <a:br>
              <a:rPr kumimoji="0" lang="en-US" altLang="en-US" sz="1800" b="0" i="0" u="none" strike="noStrike" cap="none" normalizeH="0" baseline="0" dirty="0">
                <a:ln>
                  <a:noFill/>
                </a:ln>
                <a:solidFill>
                  <a:srgbClr val="BCBEC4"/>
                </a:solidFill>
                <a:effectLst/>
                <a:latin typeface="JetBrains Mono"/>
              </a:rPr>
            </a:br>
            <a:r>
              <a:rPr kumimoji="0" lang="en-US" altLang="en-US" sz="1800" b="0" i="0" u="none" strike="noStrike" cap="none" normalizeH="0" baseline="0" dirty="0">
                <a:ln>
                  <a:noFill/>
                </a:ln>
                <a:solidFill>
                  <a:srgbClr val="BCBEC4"/>
                </a:solidFill>
                <a:effectLst/>
                <a:latin typeface="JetBrains Mono"/>
              </a:rPr>
              <a:t>            </a:t>
            </a:r>
            <a:r>
              <a:rPr kumimoji="0" lang="en-US" altLang="en-US" sz="1800" b="0" i="0" u="none" strike="noStrike" cap="none" normalizeH="0" baseline="0" dirty="0" err="1">
                <a:ln>
                  <a:noFill/>
                </a:ln>
                <a:solidFill>
                  <a:srgbClr val="BCBEC4"/>
                </a:solidFill>
                <a:effectLst/>
                <a:latin typeface="JetBrains Mono"/>
              </a:rPr>
              <a:t>json.dump</a:t>
            </a:r>
            <a:r>
              <a:rPr kumimoji="0" lang="en-US" altLang="en-US" sz="1800" b="0" i="0" u="none" strike="noStrike" cap="none" normalizeH="0" baseline="0" dirty="0">
                <a:ln>
                  <a:noFill/>
                </a:ln>
                <a:solidFill>
                  <a:srgbClr val="BCBEC4"/>
                </a:solidFill>
                <a:effectLst/>
                <a:latin typeface="JetBrains Mono"/>
              </a:rPr>
              <a:t>(data, </a:t>
            </a:r>
            <a:r>
              <a:rPr kumimoji="0" lang="en-US" altLang="en-US" sz="1800" b="0" i="0" u="none" strike="noStrike" cap="none" normalizeH="0" baseline="0" dirty="0" err="1">
                <a:ln>
                  <a:noFill/>
                </a:ln>
                <a:solidFill>
                  <a:srgbClr val="BCBEC4"/>
                </a:solidFill>
                <a:effectLst/>
                <a:latin typeface="JetBrains Mono"/>
              </a:rPr>
              <a:t>data_file</a:t>
            </a:r>
            <a:r>
              <a:rPr kumimoji="0" lang="en-US" altLang="en-US" sz="1800" b="0" i="0" u="none" strike="noStrike" cap="none" normalizeH="0" baseline="0" dirty="0">
                <a:ln>
                  <a:noFill/>
                </a:ln>
                <a:solidFill>
                  <a:srgbClr val="BCBEC4"/>
                </a:solidFill>
                <a:effectLst/>
                <a:latin typeface="JetBrains Mono"/>
              </a:rPr>
              <a:t>, </a:t>
            </a:r>
            <a:r>
              <a:rPr kumimoji="0" lang="en-US" altLang="en-US" sz="1800" b="0" i="0" u="none" strike="noStrike" cap="none" normalizeH="0" baseline="0" dirty="0">
                <a:ln>
                  <a:noFill/>
                </a:ln>
                <a:solidFill>
                  <a:srgbClr val="AA4926"/>
                </a:solidFill>
                <a:effectLst/>
                <a:latin typeface="JetBrains Mono"/>
              </a:rPr>
              <a:t>indent</a:t>
            </a:r>
            <a:r>
              <a:rPr kumimoji="0" lang="en-US" altLang="en-US" sz="1800" b="0" i="0" u="none" strike="noStrike" cap="none" normalizeH="0" baseline="0" dirty="0">
                <a:ln>
                  <a:noFill/>
                </a:ln>
                <a:solidFill>
                  <a:srgbClr val="BCBEC4"/>
                </a:solidFill>
                <a:effectLst/>
                <a:latin typeface="JetBrains Mono"/>
              </a:rPr>
              <a:t>=</a:t>
            </a:r>
            <a:r>
              <a:rPr kumimoji="0" lang="en-US" altLang="en-US" sz="1800" b="0" i="0" u="none" strike="noStrike" cap="none" normalizeH="0" baseline="0" dirty="0">
                <a:ln>
                  <a:noFill/>
                </a:ln>
                <a:solidFill>
                  <a:srgbClr val="2AACB8"/>
                </a:solidFill>
                <a:effectLst/>
                <a:latin typeface="JetBrains Mono"/>
              </a:rPr>
              <a:t>4</a:t>
            </a:r>
            <a:r>
              <a:rPr kumimoji="0" lang="en-US" altLang="en-US" sz="1800" b="0" i="0" u="none" strike="noStrike" cap="none" normalizeH="0" baseline="0" dirty="0">
                <a:ln>
                  <a:noFill/>
                </a:ln>
                <a:solidFill>
                  <a:srgbClr val="BCBEC4"/>
                </a:solidFill>
                <a:effectLst/>
                <a:latin typeface="JetBrains Mono"/>
              </a:rPr>
              <a:t>)</a:t>
            </a:r>
            <a:br>
              <a:rPr kumimoji="0" lang="en-US" altLang="en-US" sz="1800" b="0" i="0" u="none" strike="noStrike" cap="none" normalizeH="0" baseline="0" dirty="0">
                <a:ln>
                  <a:noFill/>
                </a:ln>
                <a:solidFill>
                  <a:srgbClr val="BCBEC4"/>
                </a:solidFill>
                <a:effectLst/>
                <a:latin typeface="JetBrains Mono"/>
              </a:rPr>
            </a:br>
            <a:br>
              <a:rPr kumimoji="0" lang="en-US" altLang="en-US" sz="1800" b="0" i="0" u="none" strike="noStrike" cap="none" normalizeH="0" baseline="0" dirty="0">
                <a:ln>
                  <a:noFill/>
                </a:ln>
                <a:solidFill>
                  <a:srgbClr val="BCBEC4"/>
                </a:solidFill>
                <a:effectLst/>
                <a:latin typeface="JetBrains Mono"/>
              </a:rPr>
            </a:br>
            <a:r>
              <a:rPr kumimoji="0" lang="en-US" altLang="en-US" sz="1800" b="0" i="0" u="none" strike="noStrike" cap="none" normalizeH="0" baseline="0" dirty="0">
                <a:ln>
                  <a:noFill/>
                </a:ln>
                <a:solidFill>
                  <a:srgbClr val="BCBEC4"/>
                </a:solidFill>
                <a:effectLst/>
                <a:latin typeface="JetBrains Mono"/>
              </a:rPr>
              <a:t>    </a:t>
            </a:r>
            <a:r>
              <a:rPr kumimoji="0" lang="en-US" altLang="en-US" sz="1800" b="0" i="0" u="none" strike="noStrike" cap="none" normalizeH="0" baseline="0" dirty="0" err="1">
                <a:ln>
                  <a:noFill/>
                </a:ln>
                <a:solidFill>
                  <a:srgbClr val="BCBEC4"/>
                </a:solidFill>
                <a:effectLst/>
                <a:latin typeface="JetBrains Mono"/>
              </a:rPr>
              <a:t>website_entry.delete</a:t>
            </a:r>
            <a:r>
              <a:rPr kumimoji="0" lang="en-US" altLang="en-US" sz="1800" b="0" i="0" u="none" strike="noStrike" cap="none" normalizeH="0" baseline="0" dirty="0">
                <a:ln>
                  <a:noFill/>
                </a:ln>
                <a:solidFill>
                  <a:srgbClr val="BCBEC4"/>
                </a:solidFill>
                <a:effectLst/>
                <a:latin typeface="JetBrains Mono"/>
              </a:rPr>
              <a:t>(</a:t>
            </a:r>
            <a:r>
              <a:rPr kumimoji="0" lang="en-US" altLang="en-US" sz="1800" b="0" i="0" u="none" strike="noStrike" cap="none" normalizeH="0" baseline="0" dirty="0">
                <a:ln>
                  <a:noFill/>
                </a:ln>
                <a:solidFill>
                  <a:srgbClr val="2AACB8"/>
                </a:solidFill>
                <a:effectLst/>
                <a:latin typeface="JetBrains Mono"/>
              </a:rPr>
              <a:t>0</a:t>
            </a:r>
            <a:r>
              <a:rPr kumimoji="0" lang="en-US" altLang="en-US" sz="1800" b="0" i="0" u="none" strike="noStrike" cap="none" normalizeH="0" baseline="0" dirty="0">
                <a:ln>
                  <a:noFill/>
                </a:ln>
                <a:solidFill>
                  <a:srgbClr val="BCBEC4"/>
                </a:solidFill>
                <a:effectLst/>
                <a:latin typeface="JetBrains Mono"/>
              </a:rPr>
              <a:t>, END)</a:t>
            </a:r>
            <a:br>
              <a:rPr kumimoji="0" lang="en-US" altLang="en-US" sz="1800" b="0" i="0" u="none" strike="noStrike" cap="none" normalizeH="0" baseline="0" dirty="0">
                <a:ln>
                  <a:noFill/>
                </a:ln>
                <a:solidFill>
                  <a:srgbClr val="BCBEC4"/>
                </a:solidFill>
                <a:effectLst/>
                <a:latin typeface="JetBrains Mono"/>
              </a:rPr>
            </a:br>
            <a:r>
              <a:rPr kumimoji="0" lang="en-US" altLang="en-US" sz="1800" b="0" i="0" u="none" strike="noStrike" cap="none" normalizeH="0" baseline="0" dirty="0">
                <a:ln>
                  <a:noFill/>
                </a:ln>
                <a:solidFill>
                  <a:srgbClr val="BCBEC4"/>
                </a:solidFill>
                <a:effectLst/>
                <a:latin typeface="JetBrains Mono"/>
              </a:rPr>
              <a:t>    </a:t>
            </a:r>
            <a:r>
              <a:rPr kumimoji="0" lang="en-US" altLang="en-US" sz="1800" b="0" i="0" u="none" strike="noStrike" cap="none" normalizeH="0" baseline="0" dirty="0" err="1">
                <a:ln>
                  <a:noFill/>
                </a:ln>
                <a:solidFill>
                  <a:srgbClr val="BCBEC4"/>
                </a:solidFill>
                <a:effectLst/>
                <a:latin typeface="JetBrains Mono"/>
              </a:rPr>
              <a:t>password_entry.delete</a:t>
            </a:r>
            <a:r>
              <a:rPr kumimoji="0" lang="en-US" altLang="en-US" sz="1800" b="0" i="0" u="none" strike="noStrike" cap="none" normalizeH="0" baseline="0" dirty="0">
                <a:ln>
                  <a:noFill/>
                </a:ln>
                <a:solidFill>
                  <a:srgbClr val="BCBEC4"/>
                </a:solidFill>
                <a:effectLst/>
                <a:latin typeface="JetBrains Mono"/>
              </a:rPr>
              <a:t>(</a:t>
            </a:r>
            <a:r>
              <a:rPr kumimoji="0" lang="en-US" altLang="en-US" sz="1800" b="0" i="0" u="none" strike="noStrike" cap="none" normalizeH="0" baseline="0" dirty="0">
                <a:ln>
                  <a:noFill/>
                </a:ln>
                <a:solidFill>
                  <a:srgbClr val="2AACB8"/>
                </a:solidFill>
                <a:effectLst/>
                <a:latin typeface="JetBrains Mono"/>
              </a:rPr>
              <a:t>0</a:t>
            </a:r>
            <a:r>
              <a:rPr kumimoji="0" lang="en-US" altLang="en-US" sz="1800" b="0" i="0" u="none" strike="noStrike" cap="none" normalizeH="0" baseline="0" dirty="0">
                <a:ln>
                  <a:noFill/>
                </a:ln>
                <a:solidFill>
                  <a:srgbClr val="BCBEC4"/>
                </a:solidFill>
                <a:effectLst/>
                <a:latin typeface="JetBrains Mono"/>
              </a:rPr>
              <a:t>, END)</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829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9EA94-20D8-DF95-AE39-6CBFF6CA8B65}"/>
              </a:ext>
            </a:extLst>
          </p:cNvPr>
          <p:cNvSpPr>
            <a:spLocks noGrp="1"/>
          </p:cNvSpPr>
          <p:nvPr>
            <p:ph type="title"/>
          </p:nvPr>
        </p:nvSpPr>
        <p:spPr>
          <a:xfrm>
            <a:off x="1137033" y="670559"/>
            <a:ext cx="4683321" cy="2148841"/>
          </a:xfrm>
        </p:spPr>
        <p:txBody>
          <a:bodyPr anchor="t">
            <a:normAutofit/>
          </a:bodyPr>
          <a:lstStyle/>
          <a:p>
            <a:r>
              <a:rPr lang="en-US" dirty="0"/>
              <a:t>Errors</a:t>
            </a:r>
          </a:p>
        </p:txBody>
      </p:sp>
      <p:pic>
        <p:nvPicPr>
          <p:cNvPr id="1026" name="Picture 2" descr="The 5 most common types of errors in programming and how to avoid them">
            <a:extLst>
              <a:ext uri="{FF2B5EF4-FFF2-40B4-BE49-F238E27FC236}">
                <a16:creationId xmlns:a16="http://schemas.microsoft.com/office/drawing/2014/main" id="{C3EB204F-1F0D-44EF-652C-B69C82BB39D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8502"/>
          <a:stretch/>
        </p:blipFill>
        <p:spPr bwMode="auto">
          <a:xfrm>
            <a:off x="1" y="3105151"/>
            <a:ext cx="6448424" cy="3752849"/>
          </a:xfrm>
          <a:custGeom>
            <a:avLst/>
            <a:gdLst/>
            <a:ahLst/>
            <a:cxnLst/>
            <a:rect l="l" t="t" r="r" b="b"/>
            <a:pathLst>
              <a:path w="6448424" h="3752849">
                <a:moveTo>
                  <a:pt x="0" y="0"/>
                </a:moveTo>
                <a:lnTo>
                  <a:pt x="137978" y="22215"/>
                </a:lnTo>
                <a:cubicBezTo>
                  <a:pt x="196046" y="32277"/>
                  <a:pt x="252469" y="42437"/>
                  <a:pt x="295660" y="49771"/>
                </a:cubicBezTo>
                <a:cubicBezTo>
                  <a:pt x="364885" y="66610"/>
                  <a:pt x="403214" y="32071"/>
                  <a:pt x="456941" y="65635"/>
                </a:cubicBezTo>
                <a:cubicBezTo>
                  <a:pt x="529612" y="69090"/>
                  <a:pt x="662508" y="71245"/>
                  <a:pt x="731691" y="70501"/>
                </a:cubicBezTo>
                <a:cubicBezTo>
                  <a:pt x="768741" y="62400"/>
                  <a:pt x="808263" y="64633"/>
                  <a:pt x="841820" y="61171"/>
                </a:cubicBezTo>
                <a:cubicBezTo>
                  <a:pt x="958973" y="43639"/>
                  <a:pt x="1009730" y="45863"/>
                  <a:pt x="1068219" y="39136"/>
                </a:cubicBezTo>
                <a:cubicBezTo>
                  <a:pt x="1104329" y="33447"/>
                  <a:pt x="1156536" y="44203"/>
                  <a:pt x="1174190" y="38808"/>
                </a:cubicBezTo>
                <a:cubicBezTo>
                  <a:pt x="1188943" y="36385"/>
                  <a:pt x="1213832" y="14880"/>
                  <a:pt x="1225923" y="34507"/>
                </a:cubicBezTo>
                <a:cubicBezTo>
                  <a:pt x="1305283" y="8501"/>
                  <a:pt x="1319617" y="30839"/>
                  <a:pt x="1385617" y="18003"/>
                </a:cubicBezTo>
                <a:cubicBezTo>
                  <a:pt x="1461876" y="-26747"/>
                  <a:pt x="1519510" y="56342"/>
                  <a:pt x="1563967" y="4638"/>
                </a:cubicBezTo>
                <a:lnTo>
                  <a:pt x="1676634" y="10582"/>
                </a:lnTo>
                <a:lnTo>
                  <a:pt x="1769429" y="20265"/>
                </a:lnTo>
                <a:cubicBezTo>
                  <a:pt x="1790625" y="23534"/>
                  <a:pt x="1880369" y="18448"/>
                  <a:pt x="1900584" y="27732"/>
                </a:cubicBezTo>
                <a:cubicBezTo>
                  <a:pt x="2072430" y="22762"/>
                  <a:pt x="2014935" y="5831"/>
                  <a:pt x="2127041" y="22101"/>
                </a:cubicBezTo>
                <a:cubicBezTo>
                  <a:pt x="2168847" y="65820"/>
                  <a:pt x="2153052" y="28773"/>
                  <a:pt x="2211644" y="44507"/>
                </a:cubicBezTo>
                <a:cubicBezTo>
                  <a:pt x="2211201" y="9921"/>
                  <a:pt x="2277596" y="73686"/>
                  <a:pt x="2299605" y="38004"/>
                </a:cubicBezTo>
                <a:cubicBezTo>
                  <a:pt x="2309570" y="41997"/>
                  <a:pt x="2318531" y="46991"/>
                  <a:pt x="2327359" y="52270"/>
                </a:cubicBezTo>
                <a:lnTo>
                  <a:pt x="2331995" y="55017"/>
                </a:lnTo>
                <a:lnTo>
                  <a:pt x="2353777" y="59755"/>
                </a:lnTo>
                <a:lnTo>
                  <a:pt x="2355893" y="68914"/>
                </a:lnTo>
                <a:lnTo>
                  <a:pt x="2385794" y="81650"/>
                </a:lnTo>
                <a:cubicBezTo>
                  <a:pt x="2397613" y="85211"/>
                  <a:pt x="2411061" y="87627"/>
                  <a:pt x="2427010" y="88184"/>
                </a:cubicBezTo>
                <a:cubicBezTo>
                  <a:pt x="2486314" y="76422"/>
                  <a:pt x="2553170" y="126870"/>
                  <a:pt x="2627153" y="110451"/>
                </a:cubicBezTo>
                <a:cubicBezTo>
                  <a:pt x="2653722" y="107383"/>
                  <a:pt x="2732043" y="116068"/>
                  <a:pt x="2744462" y="128780"/>
                </a:cubicBezTo>
                <a:cubicBezTo>
                  <a:pt x="2760299" y="132873"/>
                  <a:pt x="2780248" y="130843"/>
                  <a:pt x="2785202" y="143610"/>
                </a:cubicBezTo>
                <a:cubicBezTo>
                  <a:pt x="2794558" y="159316"/>
                  <a:pt x="2856498" y="142821"/>
                  <a:pt x="2844667" y="159029"/>
                </a:cubicBezTo>
                <a:cubicBezTo>
                  <a:pt x="2888530" y="147871"/>
                  <a:pt x="2914187" y="181391"/>
                  <a:pt x="2946649" y="192330"/>
                </a:cubicBezTo>
                <a:cubicBezTo>
                  <a:pt x="2981872" y="180417"/>
                  <a:pt x="3015239" y="215115"/>
                  <a:pt x="3088812" y="226485"/>
                </a:cubicBezTo>
                <a:cubicBezTo>
                  <a:pt x="3127734" y="212524"/>
                  <a:pt x="3138301" y="234381"/>
                  <a:pt x="3208669" y="217774"/>
                </a:cubicBezTo>
                <a:cubicBezTo>
                  <a:pt x="3242208" y="219284"/>
                  <a:pt x="3229623" y="233297"/>
                  <a:pt x="3290045" y="235553"/>
                </a:cubicBezTo>
                <a:cubicBezTo>
                  <a:pt x="3399655" y="215239"/>
                  <a:pt x="3444518" y="245862"/>
                  <a:pt x="3529335" y="249571"/>
                </a:cubicBezTo>
                <a:cubicBezTo>
                  <a:pt x="3623697" y="257405"/>
                  <a:pt x="3587652" y="268832"/>
                  <a:pt x="3716766" y="252690"/>
                </a:cubicBezTo>
                <a:cubicBezTo>
                  <a:pt x="3723469" y="267318"/>
                  <a:pt x="3737863" y="269842"/>
                  <a:pt x="3765333" y="266823"/>
                </a:cubicBezTo>
                <a:cubicBezTo>
                  <a:pt x="3810754" y="271601"/>
                  <a:pt x="3792745" y="303866"/>
                  <a:pt x="3846897" y="290090"/>
                </a:cubicBezTo>
                <a:cubicBezTo>
                  <a:pt x="3830941" y="306608"/>
                  <a:pt x="3929114" y="308026"/>
                  <a:pt x="3900217" y="323590"/>
                </a:cubicBezTo>
                <a:cubicBezTo>
                  <a:pt x="3922367" y="343425"/>
                  <a:pt x="3948574" y="318948"/>
                  <a:pt x="3971444" y="336662"/>
                </a:cubicBezTo>
                <a:cubicBezTo>
                  <a:pt x="4002781" y="344193"/>
                  <a:pt x="3960997" y="315419"/>
                  <a:pt x="3997868" y="318867"/>
                </a:cubicBezTo>
                <a:cubicBezTo>
                  <a:pt x="4041159" y="326219"/>
                  <a:pt x="4055435" y="293981"/>
                  <a:pt x="4070852" y="339615"/>
                </a:cubicBezTo>
                <a:cubicBezTo>
                  <a:pt x="4121286" y="335828"/>
                  <a:pt x="4121920" y="355506"/>
                  <a:pt x="4180483" y="373369"/>
                </a:cubicBezTo>
                <a:cubicBezTo>
                  <a:pt x="4211379" y="366707"/>
                  <a:pt x="4230171" y="374664"/>
                  <a:pt x="4246264" y="387458"/>
                </a:cubicBezTo>
                <a:cubicBezTo>
                  <a:pt x="4308508" y="393310"/>
                  <a:pt x="4357326" y="416142"/>
                  <a:pt x="4423169" y="431783"/>
                </a:cubicBezTo>
                <a:lnTo>
                  <a:pt x="4446752" y="435383"/>
                </a:lnTo>
                <a:lnTo>
                  <a:pt x="4446954" y="435566"/>
                </a:lnTo>
                <a:cubicBezTo>
                  <a:pt x="4508528" y="480137"/>
                  <a:pt x="4617740" y="529869"/>
                  <a:pt x="4662523" y="553169"/>
                </a:cubicBezTo>
                <a:cubicBezTo>
                  <a:pt x="4720320" y="547046"/>
                  <a:pt x="4678644" y="560102"/>
                  <a:pt x="4715641" y="575354"/>
                </a:cubicBezTo>
                <a:cubicBezTo>
                  <a:pt x="4682056" y="593278"/>
                  <a:pt x="4768370" y="586520"/>
                  <a:pt x="4742071" y="614016"/>
                </a:cubicBezTo>
                <a:cubicBezTo>
                  <a:pt x="4749637" y="615922"/>
                  <a:pt x="4757797" y="616899"/>
                  <a:pt x="4766183" y="617675"/>
                </a:cubicBezTo>
                <a:lnTo>
                  <a:pt x="4770562" y="618094"/>
                </a:lnTo>
                <a:lnTo>
                  <a:pt x="4783240" y="624350"/>
                </a:lnTo>
                <a:lnTo>
                  <a:pt x="4792882" y="620401"/>
                </a:lnTo>
                <a:lnTo>
                  <a:pt x="4816310" y="625721"/>
                </a:lnTo>
                <a:cubicBezTo>
                  <a:pt x="4824144" y="628595"/>
                  <a:pt x="4831482" y="632720"/>
                  <a:pt x="4837953" y="638824"/>
                </a:cubicBezTo>
                <a:cubicBezTo>
                  <a:pt x="4848645" y="668753"/>
                  <a:pt x="4922266" y="669148"/>
                  <a:pt x="4933914" y="707398"/>
                </a:cubicBezTo>
                <a:cubicBezTo>
                  <a:pt x="4940833" y="719653"/>
                  <a:pt x="4978358" y="746502"/>
                  <a:pt x="4995259" y="744825"/>
                </a:cubicBezTo>
                <a:cubicBezTo>
                  <a:pt x="5005107" y="749034"/>
                  <a:pt x="5010567" y="758092"/>
                  <a:pt x="5024744" y="753396"/>
                </a:cubicBezTo>
                <a:cubicBezTo>
                  <a:pt x="5047511" y="761361"/>
                  <a:pt x="5109162" y="783016"/>
                  <a:pt x="5131877" y="792613"/>
                </a:cubicBezTo>
                <a:cubicBezTo>
                  <a:pt x="5132671" y="802792"/>
                  <a:pt x="5144554" y="806683"/>
                  <a:pt x="5161031" y="810975"/>
                </a:cubicBezTo>
                <a:lnTo>
                  <a:pt x="5176815" y="815342"/>
                </a:lnTo>
                <a:lnTo>
                  <a:pt x="5180064" y="831233"/>
                </a:lnTo>
                <a:cubicBezTo>
                  <a:pt x="5202966" y="819270"/>
                  <a:pt x="5188976" y="863361"/>
                  <a:pt x="5215059" y="865080"/>
                </a:cubicBezTo>
                <a:cubicBezTo>
                  <a:pt x="5235765" y="864786"/>
                  <a:pt x="5236347" y="878098"/>
                  <a:pt x="5245643" y="887119"/>
                </a:cubicBezTo>
                <a:cubicBezTo>
                  <a:pt x="5267660" y="891609"/>
                  <a:pt x="5295742" y="939348"/>
                  <a:pt x="5295952" y="957174"/>
                </a:cubicBezTo>
                <a:cubicBezTo>
                  <a:pt x="5284322" y="1008946"/>
                  <a:pt x="5374979" y="1038019"/>
                  <a:pt x="5367826" y="1079140"/>
                </a:cubicBezTo>
                <a:cubicBezTo>
                  <a:pt x="5371668" y="1089190"/>
                  <a:pt x="5377921" y="1097135"/>
                  <a:pt x="5385646" y="1103730"/>
                </a:cubicBezTo>
                <a:lnTo>
                  <a:pt x="5410965" y="1119397"/>
                </a:lnTo>
                <a:lnTo>
                  <a:pt x="5436960" y="1130910"/>
                </a:lnTo>
                <a:lnTo>
                  <a:pt x="5442083" y="1133134"/>
                </a:lnTo>
                <a:cubicBezTo>
                  <a:pt x="5451910" y="1137346"/>
                  <a:pt x="5457170" y="1169188"/>
                  <a:pt x="5465219" y="1174479"/>
                </a:cubicBezTo>
                <a:cubicBezTo>
                  <a:pt x="5488744" y="1195184"/>
                  <a:pt x="5467141" y="1223401"/>
                  <a:pt x="5488171" y="1238604"/>
                </a:cubicBezTo>
                <a:cubicBezTo>
                  <a:pt x="5523491" y="1271811"/>
                  <a:pt x="5486623" y="1305961"/>
                  <a:pt x="5562172" y="1320840"/>
                </a:cubicBezTo>
                <a:cubicBezTo>
                  <a:pt x="5601634" y="1385316"/>
                  <a:pt x="5636528" y="1453139"/>
                  <a:pt x="5686905" y="1512529"/>
                </a:cubicBezTo>
                <a:cubicBezTo>
                  <a:pt x="5729049" y="1575678"/>
                  <a:pt x="5699691" y="1553768"/>
                  <a:pt x="5748726" y="1623716"/>
                </a:cubicBezTo>
                <a:cubicBezTo>
                  <a:pt x="5783098" y="1689734"/>
                  <a:pt x="5789710" y="1639740"/>
                  <a:pt x="5842593" y="1726595"/>
                </a:cubicBezTo>
                <a:cubicBezTo>
                  <a:pt x="5837824" y="1733043"/>
                  <a:pt x="5862023" y="1845188"/>
                  <a:pt x="5861042" y="1851837"/>
                </a:cubicBezTo>
                <a:cubicBezTo>
                  <a:pt x="5874156" y="1887981"/>
                  <a:pt x="5901790" y="1919218"/>
                  <a:pt x="5921290" y="1943460"/>
                </a:cubicBezTo>
                <a:lnTo>
                  <a:pt x="5978046" y="1997284"/>
                </a:lnTo>
                <a:lnTo>
                  <a:pt x="5992479" y="2056720"/>
                </a:lnTo>
                <a:cubicBezTo>
                  <a:pt x="6011078" y="2079033"/>
                  <a:pt x="6072687" y="2117397"/>
                  <a:pt x="6089639" y="2131171"/>
                </a:cubicBezTo>
                <a:lnTo>
                  <a:pt x="6094199" y="2139379"/>
                </a:lnTo>
                <a:lnTo>
                  <a:pt x="6094822" y="2139386"/>
                </a:lnTo>
                <a:cubicBezTo>
                  <a:pt x="6096947" y="2140841"/>
                  <a:pt x="6098876" y="2143416"/>
                  <a:pt x="6100692" y="2147736"/>
                </a:cubicBezTo>
                <a:lnTo>
                  <a:pt x="6102516" y="2154343"/>
                </a:lnTo>
                <a:lnTo>
                  <a:pt x="6111361" y="2170264"/>
                </a:lnTo>
                <a:lnTo>
                  <a:pt x="6215475" y="2270153"/>
                </a:lnTo>
                <a:lnTo>
                  <a:pt x="6255966" y="2335401"/>
                </a:lnTo>
                <a:lnTo>
                  <a:pt x="6272711" y="2385144"/>
                </a:lnTo>
                <a:cubicBezTo>
                  <a:pt x="6282320" y="2406495"/>
                  <a:pt x="6299066" y="2405139"/>
                  <a:pt x="6304347" y="2439388"/>
                </a:cubicBezTo>
                <a:cubicBezTo>
                  <a:pt x="6297131" y="2486231"/>
                  <a:pt x="6325530" y="2500962"/>
                  <a:pt x="6326729" y="2549400"/>
                </a:cubicBezTo>
                <a:cubicBezTo>
                  <a:pt x="6325926" y="2572066"/>
                  <a:pt x="6339111" y="2599957"/>
                  <a:pt x="6344663" y="2628839"/>
                </a:cubicBezTo>
                <a:lnTo>
                  <a:pt x="6375811" y="2639204"/>
                </a:lnTo>
                <a:cubicBezTo>
                  <a:pt x="6375427" y="2643533"/>
                  <a:pt x="6375041" y="2647863"/>
                  <a:pt x="6374657" y="2652193"/>
                </a:cubicBezTo>
                <a:cubicBezTo>
                  <a:pt x="6373555" y="2658134"/>
                  <a:pt x="6371943" y="2662665"/>
                  <a:pt x="6369740" y="2664642"/>
                </a:cubicBezTo>
                <a:cubicBezTo>
                  <a:pt x="6368032" y="2674540"/>
                  <a:pt x="6371528" y="2686899"/>
                  <a:pt x="6361964" y="2690172"/>
                </a:cubicBezTo>
                <a:cubicBezTo>
                  <a:pt x="6350507" y="2696218"/>
                  <a:pt x="6369375" y="2734440"/>
                  <a:pt x="6355511" y="2727335"/>
                </a:cubicBezTo>
                <a:cubicBezTo>
                  <a:pt x="6358746" y="2734104"/>
                  <a:pt x="6360434" y="2742096"/>
                  <a:pt x="6361058" y="2750592"/>
                </a:cubicBezTo>
                <a:cubicBezTo>
                  <a:pt x="6361013" y="2751998"/>
                  <a:pt x="6360970" y="2753408"/>
                  <a:pt x="6360926" y="2754814"/>
                </a:cubicBezTo>
                <a:lnTo>
                  <a:pt x="6339285" y="2810353"/>
                </a:lnTo>
                <a:cubicBezTo>
                  <a:pt x="6360091" y="2854187"/>
                  <a:pt x="6313103" y="2870086"/>
                  <a:pt x="6325672" y="2908809"/>
                </a:cubicBezTo>
                <a:cubicBezTo>
                  <a:pt x="6341563" y="2966972"/>
                  <a:pt x="6291836" y="2935388"/>
                  <a:pt x="6333498" y="3009772"/>
                </a:cubicBezTo>
                <a:cubicBezTo>
                  <a:pt x="6345476" y="3039254"/>
                  <a:pt x="6345955" y="3068963"/>
                  <a:pt x="6334947" y="3095405"/>
                </a:cubicBezTo>
                <a:lnTo>
                  <a:pt x="6344768" y="3155941"/>
                </a:lnTo>
                <a:cubicBezTo>
                  <a:pt x="6348643" y="3153663"/>
                  <a:pt x="6311793" y="3186588"/>
                  <a:pt x="6314754" y="3197987"/>
                </a:cubicBezTo>
                <a:cubicBezTo>
                  <a:pt x="6318695" y="3221971"/>
                  <a:pt x="6319257" y="3226752"/>
                  <a:pt x="6304230" y="3239690"/>
                </a:cubicBezTo>
                <a:cubicBezTo>
                  <a:pt x="6306321" y="3248567"/>
                  <a:pt x="6307305" y="3254005"/>
                  <a:pt x="6308837" y="3264003"/>
                </a:cubicBezTo>
                <a:cubicBezTo>
                  <a:pt x="6301812" y="3288243"/>
                  <a:pt x="6298529" y="3302527"/>
                  <a:pt x="6309285" y="3324103"/>
                </a:cubicBezTo>
                <a:cubicBezTo>
                  <a:pt x="6301188" y="3343007"/>
                  <a:pt x="6329285" y="3359307"/>
                  <a:pt x="6342503" y="3405661"/>
                </a:cubicBezTo>
                <a:cubicBezTo>
                  <a:pt x="6338012" y="3447477"/>
                  <a:pt x="6408325" y="3505721"/>
                  <a:pt x="6401531" y="3550593"/>
                </a:cubicBezTo>
                <a:cubicBezTo>
                  <a:pt x="6395655" y="3579549"/>
                  <a:pt x="6423437" y="3594758"/>
                  <a:pt x="6427705" y="3624684"/>
                </a:cubicBezTo>
                <a:cubicBezTo>
                  <a:pt x="6416402" y="3629199"/>
                  <a:pt x="6435787" y="3639516"/>
                  <a:pt x="6448424" y="3657106"/>
                </a:cubicBezTo>
                <a:lnTo>
                  <a:pt x="6444014" y="3752742"/>
                </a:lnTo>
                <a:cubicBezTo>
                  <a:pt x="6443990" y="3752777"/>
                  <a:pt x="6443967" y="3752813"/>
                  <a:pt x="6443946" y="3752849"/>
                </a:cubicBezTo>
                <a:lnTo>
                  <a:pt x="0" y="3752849"/>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F3A0499-AF3E-6453-0374-B4036CDFE3A9}"/>
              </a:ext>
            </a:extLst>
          </p:cNvPr>
          <p:cNvSpPr>
            <a:spLocks noGrp="1"/>
          </p:cNvSpPr>
          <p:nvPr>
            <p:ph idx="1"/>
          </p:nvPr>
        </p:nvSpPr>
        <p:spPr>
          <a:xfrm>
            <a:off x="5675587" y="857810"/>
            <a:ext cx="6345620" cy="5264297"/>
          </a:xfrm>
        </p:spPr>
        <p:txBody>
          <a:bodyPr anchor="t">
            <a:normAutofit fontScale="92500"/>
          </a:bodyPr>
          <a:lstStyle/>
          <a:p>
            <a:r>
              <a:rPr lang="en-US" sz="2400" dirty="0"/>
              <a:t>While we’ve been coding in Python, we’ve come across a lot of errors when our code doesn’t work</a:t>
            </a:r>
          </a:p>
          <a:p>
            <a:r>
              <a:rPr lang="en-US" sz="2400" dirty="0"/>
              <a:t>So far, we’ve been using errors as an indicator of when we’ve coded something incorrectly </a:t>
            </a:r>
          </a:p>
          <a:p>
            <a:r>
              <a:rPr lang="en-US" sz="2400" dirty="0"/>
              <a:t>Today, we’re going to learn how we can use errors and error messages inside our code</a:t>
            </a:r>
          </a:p>
          <a:p>
            <a:pPr lvl="1"/>
            <a:r>
              <a:rPr lang="en-US" dirty="0"/>
              <a:t>This is useful so if we have a program requiring user input and the user types something that causes an error, we don’t have the program immediately stop and display an error message, which might be confusing to non-programmers</a:t>
            </a:r>
          </a:p>
          <a:p>
            <a:pPr lvl="1"/>
            <a:r>
              <a:rPr lang="en-US" dirty="0"/>
              <a:t>Instead, when our program encounters an error with the user input, we can tell the user what the problem is and ask them to try again</a:t>
            </a:r>
          </a:p>
        </p:txBody>
      </p:sp>
    </p:spTree>
    <p:extLst>
      <p:ext uri="{BB962C8B-B14F-4D97-AF65-F5344CB8AC3E}">
        <p14:creationId xmlns:p14="http://schemas.microsoft.com/office/powerpoint/2010/main" val="2775472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CD433-5965-A163-C466-48FD2168F1A6}"/>
              </a:ext>
            </a:extLst>
          </p:cNvPr>
          <p:cNvSpPr>
            <a:spLocks noGrp="1"/>
          </p:cNvSpPr>
          <p:nvPr>
            <p:ph type="title"/>
          </p:nvPr>
        </p:nvSpPr>
        <p:spPr>
          <a:xfrm>
            <a:off x="1137034" y="609597"/>
            <a:ext cx="9392421" cy="1330841"/>
          </a:xfrm>
        </p:spPr>
        <p:txBody>
          <a:bodyPr>
            <a:normAutofit/>
          </a:bodyPr>
          <a:lstStyle/>
          <a:p>
            <a:r>
              <a:rPr lang="en-US" dirty="0"/>
              <a:t>Types of Errors</a:t>
            </a:r>
          </a:p>
        </p:txBody>
      </p:sp>
      <p:sp>
        <p:nvSpPr>
          <p:cNvPr id="3" name="Content Placeholder 2">
            <a:extLst>
              <a:ext uri="{FF2B5EF4-FFF2-40B4-BE49-F238E27FC236}">
                <a16:creationId xmlns:a16="http://schemas.microsoft.com/office/drawing/2014/main" id="{8D0A890D-8303-5FDA-08A1-5F6EFBBFE3BA}"/>
              </a:ext>
            </a:extLst>
          </p:cNvPr>
          <p:cNvSpPr>
            <a:spLocks noGrp="1"/>
          </p:cNvSpPr>
          <p:nvPr>
            <p:ph idx="1"/>
          </p:nvPr>
        </p:nvSpPr>
        <p:spPr>
          <a:xfrm>
            <a:off x="1137034" y="2198362"/>
            <a:ext cx="4958966" cy="3917773"/>
          </a:xfrm>
        </p:spPr>
        <p:txBody>
          <a:bodyPr>
            <a:normAutofit/>
          </a:bodyPr>
          <a:lstStyle/>
          <a:p>
            <a:r>
              <a:rPr lang="en-US" sz="1900" dirty="0"/>
              <a:t>Here are the common types of errors we’ve seen:</a:t>
            </a:r>
          </a:p>
          <a:p>
            <a:r>
              <a:rPr lang="en-US" sz="1900" dirty="0" err="1"/>
              <a:t>FileNotFoundError</a:t>
            </a:r>
            <a:r>
              <a:rPr lang="en-US" sz="1900" dirty="0"/>
              <a:t> – Happens when we’re trying to read a file that doesn’t exist</a:t>
            </a:r>
          </a:p>
          <a:p>
            <a:pPr marL="457200" lvl="1" indent="0">
              <a:buNone/>
            </a:pPr>
            <a:r>
              <a:rPr lang="en-US" sz="1600" dirty="0">
                <a:latin typeface="Lucida Console" panose="020B0609040504020204" pitchFamily="49" charset="0"/>
              </a:rPr>
              <a:t>file =  open(“fake_file.txt”, “r”)</a:t>
            </a:r>
          </a:p>
          <a:p>
            <a:r>
              <a:rPr lang="en-US" sz="1900" dirty="0" err="1"/>
              <a:t>KeyError</a:t>
            </a:r>
            <a:r>
              <a:rPr lang="en-US" sz="1900" dirty="0"/>
              <a:t> – Happens when we try to access the key of a dictionary that doesn’t exist</a:t>
            </a:r>
          </a:p>
          <a:p>
            <a:pPr marL="457200" lvl="1" indent="0">
              <a:buNone/>
            </a:pPr>
            <a:r>
              <a:rPr lang="en-US" sz="1800" dirty="0" err="1">
                <a:latin typeface="Lucida Console" panose="020B0609040504020204" pitchFamily="49" charset="0"/>
              </a:rPr>
              <a:t>dict</a:t>
            </a:r>
            <a:r>
              <a:rPr lang="en-US" sz="1800" dirty="0">
                <a:latin typeface="Lucida Console" panose="020B0609040504020204" pitchFamily="49" charset="0"/>
              </a:rPr>
              <a:t> = {</a:t>
            </a:r>
          </a:p>
          <a:p>
            <a:pPr marL="914400" lvl="2" indent="0">
              <a:buNone/>
            </a:pPr>
            <a:r>
              <a:rPr lang="en-US" sz="1800" dirty="0">
                <a:latin typeface="Lucida Console" panose="020B0609040504020204" pitchFamily="49" charset="0"/>
              </a:rPr>
              <a:t>“apple” : “fruit”,</a:t>
            </a:r>
          </a:p>
          <a:p>
            <a:pPr marL="914400" lvl="2" indent="0">
              <a:buNone/>
            </a:pPr>
            <a:r>
              <a:rPr lang="en-US" sz="1800" dirty="0">
                <a:latin typeface="Lucida Console" panose="020B0609040504020204" pitchFamily="49" charset="0"/>
              </a:rPr>
              <a:t>“potato” : “vegetable”</a:t>
            </a:r>
          </a:p>
          <a:p>
            <a:pPr marL="457200" lvl="1" indent="0">
              <a:buNone/>
            </a:pPr>
            <a:r>
              <a:rPr lang="en-US" sz="1800" dirty="0">
                <a:latin typeface="Lucida Console" panose="020B0609040504020204" pitchFamily="49" charset="0"/>
              </a:rPr>
              <a:t>}</a:t>
            </a:r>
          </a:p>
          <a:p>
            <a:pPr marL="457200" lvl="1" indent="0">
              <a:buNone/>
            </a:pPr>
            <a:r>
              <a:rPr lang="en-US" sz="1800" dirty="0">
                <a:latin typeface="Lucida Console" panose="020B0609040504020204" pitchFamily="49" charset="0"/>
              </a:rPr>
              <a:t>var = </a:t>
            </a:r>
            <a:r>
              <a:rPr lang="en-US" sz="1800" dirty="0" err="1">
                <a:latin typeface="Lucida Console" panose="020B0609040504020204" pitchFamily="49" charset="0"/>
              </a:rPr>
              <a:t>dict</a:t>
            </a:r>
            <a:r>
              <a:rPr lang="en-US" sz="1800" dirty="0">
                <a:latin typeface="Lucida Console" panose="020B0609040504020204" pitchFamily="49" charset="0"/>
              </a:rPr>
              <a:t>[“tomato”]</a:t>
            </a:r>
          </a:p>
          <a:p>
            <a:pPr marL="457200" lvl="1" indent="0">
              <a:buNone/>
            </a:pPr>
            <a:endParaRPr lang="en-US" sz="1900" dirty="0"/>
          </a:p>
        </p:txBody>
      </p:sp>
      <p:pic>
        <p:nvPicPr>
          <p:cNvPr id="5" name="Picture 4">
            <a:extLst>
              <a:ext uri="{FF2B5EF4-FFF2-40B4-BE49-F238E27FC236}">
                <a16:creationId xmlns:a16="http://schemas.microsoft.com/office/drawing/2014/main" id="{706E2ED6-4E24-4593-817B-3D6190351E9C}"/>
              </a:ext>
            </a:extLst>
          </p:cNvPr>
          <p:cNvPicPr>
            <a:picLocks noChangeAspect="1"/>
          </p:cNvPicPr>
          <p:nvPr/>
        </p:nvPicPr>
        <p:blipFill>
          <a:blip r:embed="rId2"/>
          <a:stretch>
            <a:fillRect/>
          </a:stretch>
        </p:blipFill>
        <p:spPr>
          <a:xfrm>
            <a:off x="6719367" y="3199605"/>
            <a:ext cx="4788505" cy="1726533"/>
          </a:xfrm>
          <a:prstGeom prst="rect">
            <a:avLst/>
          </a:prstGeom>
        </p:spPr>
      </p:pic>
    </p:spTree>
    <p:extLst>
      <p:ext uri="{BB962C8B-B14F-4D97-AF65-F5344CB8AC3E}">
        <p14:creationId xmlns:p14="http://schemas.microsoft.com/office/powerpoint/2010/main" val="2557266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BB740-14A1-E3E5-27B4-8D553DFD2981}"/>
              </a:ext>
            </a:extLst>
          </p:cNvPr>
          <p:cNvSpPr>
            <a:spLocks noGrp="1"/>
          </p:cNvSpPr>
          <p:nvPr>
            <p:ph type="title"/>
          </p:nvPr>
        </p:nvSpPr>
        <p:spPr>
          <a:xfrm>
            <a:off x="1137034" y="609597"/>
            <a:ext cx="9392421" cy="1330841"/>
          </a:xfrm>
        </p:spPr>
        <p:txBody>
          <a:bodyPr>
            <a:normAutofit/>
          </a:bodyPr>
          <a:lstStyle/>
          <a:p>
            <a:r>
              <a:rPr lang="en-US"/>
              <a:t>Types of Errors Continued</a:t>
            </a:r>
            <a:endParaRPr lang="en-US" dirty="0"/>
          </a:p>
        </p:txBody>
      </p:sp>
      <p:sp>
        <p:nvSpPr>
          <p:cNvPr id="3" name="Content Placeholder 2">
            <a:extLst>
              <a:ext uri="{FF2B5EF4-FFF2-40B4-BE49-F238E27FC236}">
                <a16:creationId xmlns:a16="http://schemas.microsoft.com/office/drawing/2014/main" id="{E3689839-5170-C9DC-DD2E-95D5CF5F1B69}"/>
              </a:ext>
            </a:extLst>
          </p:cNvPr>
          <p:cNvSpPr>
            <a:spLocks noGrp="1"/>
          </p:cNvSpPr>
          <p:nvPr>
            <p:ph idx="1"/>
          </p:nvPr>
        </p:nvSpPr>
        <p:spPr>
          <a:xfrm>
            <a:off x="1137034" y="2198362"/>
            <a:ext cx="4958966" cy="3917773"/>
          </a:xfrm>
        </p:spPr>
        <p:txBody>
          <a:bodyPr>
            <a:normAutofit/>
          </a:bodyPr>
          <a:lstStyle/>
          <a:p>
            <a:r>
              <a:rPr lang="en-US" sz="2000" dirty="0" err="1"/>
              <a:t>IndexError</a:t>
            </a:r>
            <a:r>
              <a:rPr lang="en-US" sz="2000" dirty="0"/>
              <a:t> – Happens when we try to access an index of something like a list that doesn’t exist</a:t>
            </a:r>
          </a:p>
          <a:p>
            <a:pPr marL="457200" lvl="1" indent="0">
              <a:buNone/>
            </a:pPr>
            <a:r>
              <a:rPr lang="en-US" sz="1800" dirty="0">
                <a:latin typeface="Lucida Console" panose="020B0609040504020204" pitchFamily="49" charset="0"/>
              </a:rPr>
              <a:t>list = [“apple”, “orange”]</a:t>
            </a:r>
          </a:p>
          <a:p>
            <a:pPr marL="457200" lvl="1" indent="0">
              <a:buNone/>
            </a:pPr>
            <a:r>
              <a:rPr lang="en-US" sz="1800" dirty="0">
                <a:latin typeface="Lucida Console" panose="020B0609040504020204" pitchFamily="49" charset="0"/>
              </a:rPr>
              <a:t>fruit = list[9]</a:t>
            </a:r>
          </a:p>
          <a:p>
            <a:r>
              <a:rPr lang="en-US" sz="2000" dirty="0" err="1"/>
              <a:t>TypeError</a:t>
            </a:r>
            <a:r>
              <a:rPr lang="en-US" sz="2000" dirty="0"/>
              <a:t> – Happens when we’re trying to do something with an incorrect data type</a:t>
            </a:r>
          </a:p>
          <a:p>
            <a:pPr marL="457200" lvl="1" indent="0">
              <a:buNone/>
            </a:pPr>
            <a:r>
              <a:rPr lang="en-US" sz="1800" dirty="0">
                <a:latin typeface="Lucida Console" panose="020B0609040504020204" pitchFamily="49" charset="0"/>
              </a:rPr>
              <a:t>print(“Hello” + 6)</a:t>
            </a:r>
          </a:p>
          <a:p>
            <a:endParaRPr lang="en-US" sz="2000" dirty="0"/>
          </a:p>
        </p:txBody>
      </p:sp>
      <p:pic>
        <p:nvPicPr>
          <p:cNvPr id="5" name="Picture 4">
            <a:extLst>
              <a:ext uri="{FF2B5EF4-FFF2-40B4-BE49-F238E27FC236}">
                <a16:creationId xmlns:a16="http://schemas.microsoft.com/office/drawing/2014/main" id="{1D5CF097-9F3C-C0BD-1509-70D35A13E286}"/>
              </a:ext>
            </a:extLst>
          </p:cNvPr>
          <p:cNvPicPr>
            <a:picLocks noChangeAspect="1"/>
          </p:cNvPicPr>
          <p:nvPr/>
        </p:nvPicPr>
        <p:blipFill>
          <a:blip r:embed="rId2"/>
          <a:stretch>
            <a:fillRect/>
          </a:stretch>
        </p:blipFill>
        <p:spPr>
          <a:xfrm>
            <a:off x="6719367" y="3171013"/>
            <a:ext cx="4788505" cy="1783717"/>
          </a:xfrm>
          <a:prstGeom prst="rect">
            <a:avLst/>
          </a:prstGeom>
        </p:spPr>
      </p:pic>
    </p:spTree>
    <p:extLst>
      <p:ext uri="{BB962C8B-B14F-4D97-AF65-F5344CB8AC3E}">
        <p14:creationId xmlns:p14="http://schemas.microsoft.com/office/powerpoint/2010/main" val="3395873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1F0D8-FE88-1B72-1F31-3DCE7D92871E}"/>
              </a:ext>
            </a:extLst>
          </p:cNvPr>
          <p:cNvSpPr>
            <a:spLocks noGrp="1"/>
          </p:cNvSpPr>
          <p:nvPr>
            <p:ph type="title"/>
          </p:nvPr>
        </p:nvSpPr>
        <p:spPr>
          <a:xfrm>
            <a:off x="1137034" y="609597"/>
            <a:ext cx="9392421" cy="1330841"/>
          </a:xfrm>
        </p:spPr>
        <p:txBody>
          <a:bodyPr>
            <a:normAutofit/>
          </a:bodyPr>
          <a:lstStyle/>
          <a:p>
            <a:r>
              <a:rPr lang="en-US" dirty="0"/>
              <a:t>Exceptions</a:t>
            </a:r>
          </a:p>
        </p:txBody>
      </p:sp>
      <p:sp>
        <p:nvSpPr>
          <p:cNvPr id="3" name="Content Placeholder 2">
            <a:extLst>
              <a:ext uri="{FF2B5EF4-FFF2-40B4-BE49-F238E27FC236}">
                <a16:creationId xmlns:a16="http://schemas.microsoft.com/office/drawing/2014/main" id="{97677184-6392-A738-8641-E1C7417A63A5}"/>
              </a:ext>
            </a:extLst>
          </p:cNvPr>
          <p:cNvSpPr>
            <a:spLocks noGrp="1"/>
          </p:cNvSpPr>
          <p:nvPr>
            <p:ph idx="1"/>
          </p:nvPr>
        </p:nvSpPr>
        <p:spPr>
          <a:xfrm>
            <a:off x="338956" y="2140449"/>
            <a:ext cx="7196960" cy="4358280"/>
          </a:xfrm>
        </p:spPr>
        <p:txBody>
          <a:bodyPr>
            <a:normAutofit/>
          </a:bodyPr>
          <a:lstStyle/>
          <a:p>
            <a:r>
              <a:rPr lang="en-US" sz="1800" dirty="0"/>
              <a:t>Writing exceptions allows the program to not immediately stop when it encounters a certain error and instead do something else</a:t>
            </a:r>
          </a:p>
          <a:p>
            <a:r>
              <a:rPr lang="en-US" sz="1800" dirty="0"/>
              <a:t>Exceptions follow this format:</a:t>
            </a:r>
          </a:p>
          <a:p>
            <a:pPr marL="0" indent="0">
              <a:buNone/>
            </a:pPr>
            <a:r>
              <a:rPr lang="en-US" sz="1400" dirty="0">
                <a:latin typeface="Lucida Console" panose="020B0609040504020204" pitchFamily="49" charset="0"/>
              </a:rPr>
              <a:t>try: </a:t>
            </a:r>
          </a:p>
          <a:p>
            <a:pPr marL="0" indent="0">
              <a:buNone/>
            </a:pPr>
            <a:r>
              <a:rPr lang="en-US" sz="1400" dirty="0">
                <a:latin typeface="Lucida Console" panose="020B0609040504020204" pitchFamily="49" charset="0"/>
              </a:rPr>
              <a:t>    # piece of code that might cause an error</a:t>
            </a:r>
          </a:p>
          <a:p>
            <a:pPr marL="0" indent="0">
              <a:buNone/>
            </a:pPr>
            <a:r>
              <a:rPr lang="en-US" sz="1400" dirty="0">
                <a:latin typeface="Lucida Console" panose="020B0609040504020204" pitchFamily="49" charset="0"/>
              </a:rPr>
              <a:t>except:</a:t>
            </a:r>
          </a:p>
          <a:p>
            <a:pPr marL="0" indent="0">
              <a:buNone/>
            </a:pPr>
            <a:r>
              <a:rPr lang="en-US" sz="1400" dirty="0">
                <a:latin typeface="Lucida Console" panose="020B0609040504020204" pitchFamily="49" charset="0"/>
              </a:rPr>
              <a:t>    # what the program should do if it runs into an error</a:t>
            </a:r>
          </a:p>
          <a:p>
            <a:pPr marL="0" indent="0">
              <a:buNone/>
            </a:pPr>
            <a:r>
              <a:rPr lang="en-US" sz="1400" dirty="0">
                <a:latin typeface="Lucida Console" panose="020B0609040504020204" pitchFamily="49" charset="0"/>
              </a:rPr>
              <a:t>else:</a:t>
            </a:r>
          </a:p>
          <a:p>
            <a:pPr marL="0" indent="0">
              <a:buNone/>
            </a:pPr>
            <a:r>
              <a:rPr lang="en-US" sz="1400" dirty="0">
                <a:latin typeface="Lucida Console" panose="020B0609040504020204" pitchFamily="49" charset="0"/>
              </a:rPr>
              <a:t>    # what the program should do if it does not run into an error</a:t>
            </a:r>
          </a:p>
          <a:p>
            <a:pPr marL="0" indent="0">
              <a:buNone/>
            </a:pPr>
            <a:r>
              <a:rPr lang="en-US" sz="1400" dirty="0">
                <a:latin typeface="Lucida Console" panose="020B0609040504020204" pitchFamily="49" charset="0"/>
              </a:rPr>
              <a:t>finally:</a:t>
            </a:r>
          </a:p>
          <a:p>
            <a:pPr marL="0" indent="0">
              <a:buNone/>
            </a:pPr>
            <a:r>
              <a:rPr lang="en-US" sz="1400" dirty="0">
                <a:latin typeface="Lucida Console" panose="020B0609040504020204" pitchFamily="49" charset="0"/>
              </a:rPr>
              <a:t>    # what the program should do afterward</a:t>
            </a:r>
          </a:p>
        </p:txBody>
      </p:sp>
      <p:pic>
        <p:nvPicPr>
          <p:cNvPr id="2050" name="Picture 2" descr="What is an Exception?">
            <a:extLst>
              <a:ext uri="{FF2B5EF4-FFF2-40B4-BE49-F238E27FC236}">
                <a16:creationId xmlns:a16="http://schemas.microsoft.com/office/drawing/2014/main" id="{9F1D36A1-144D-3FF6-8623-9A660C23398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732982" y="2318033"/>
            <a:ext cx="4042900" cy="28531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4107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ED8E4-B2A3-48A1-D438-632DEA331DB3}"/>
              </a:ext>
            </a:extLst>
          </p:cNvPr>
          <p:cNvSpPr>
            <a:spLocks noGrp="1"/>
          </p:cNvSpPr>
          <p:nvPr>
            <p:ph type="title"/>
          </p:nvPr>
        </p:nvSpPr>
        <p:spPr>
          <a:xfrm>
            <a:off x="1137036" y="548640"/>
            <a:ext cx="9543405" cy="1188720"/>
          </a:xfrm>
        </p:spPr>
        <p:txBody>
          <a:bodyPr>
            <a:normAutofit/>
          </a:bodyPr>
          <a:lstStyle/>
          <a:p>
            <a:r>
              <a:rPr lang="en-US">
                <a:solidFill>
                  <a:schemeClr val="tx1">
                    <a:lumMod val="85000"/>
                    <a:lumOff val="15000"/>
                  </a:schemeClr>
                </a:solidFill>
              </a:rPr>
              <a:t>Exception Example</a:t>
            </a:r>
          </a:p>
        </p:txBody>
      </p:sp>
      <p:sp>
        <p:nvSpPr>
          <p:cNvPr id="3" name="Content Placeholder 2">
            <a:extLst>
              <a:ext uri="{FF2B5EF4-FFF2-40B4-BE49-F238E27FC236}">
                <a16:creationId xmlns:a16="http://schemas.microsoft.com/office/drawing/2014/main" id="{8D8A9768-2D65-E21C-33D0-9C9C84125F6A}"/>
              </a:ext>
            </a:extLst>
          </p:cNvPr>
          <p:cNvSpPr>
            <a:spLocks noGrp="1"/>
          </p:cNvSpPr>
          <p:nvPr>
            <p:ph idx="1"/>
          </p:nvPr>
        </p:nvSpPr>
        <p:spPr>
          <a:xfrm>
            <a:off x="1957987" y="2431765"/>
            <a:ext cx="8276026" cy="3320031"/>
          </a:xfrm>
        </p:spPr>
        <p:txBody>
          <a:bodyPr anchor="ctr">
            <a:normAutofit/>
          </a:bodyPr>
          <a:lstStyle/>
          <a:p>
            <a:r>
              <a:rPr lang="en-US" sz="1700" dirty="0">
                <a:solidFill>
                  <a:schemeClr val="tx1">
                    <a:lumMod val="85000"/>
                    <a:lumOff val="15000"/>
                  </a:schemeClr>
                </a:solidFill>
              </a:rPr>
              <a:t>Let’s write a program that takes a number input by the user and squares it</a:t>
            </a:r>
          </a:p>
          <a:p>
            <a:r>
              <a:rPr lang="en-US" sz="1700" dirty="0">
                <a:solidFill>
                  <a:schemeClr val="tx1">
                    <a:lumMod val="85000"/>
                    <a:lumOff val="15000"/>
                  </a:schemeClr>
                </a:solidFill>
              </a:rPr>
              <a:t>If the user inputs something that’s not a number, let’s ask them to try again</a:t>
            </a:r>
          </a:p>
          <a:p>
            <a:r>
              <a:rPr lang="en-US" sz="1700" dirty="0">
                <a:solidFill>
                  <a:schemeClr val="tx1">
                    <a:lumMod val="85000"/>
                    <a:lumOff val="15000"/>
                  </a:schemeClr>
                </a:solidFill>
              </a:rPr>
              <a:t>Our exception block will look something like this:</a:t>
            </a:r>
          </a:p>
          <a:p>
            <a:pPr marL="0" indent="0">
              <a:buNone/>
            </a:pPr>
            <a:r>
              <a:rPr lang="en-US" sz="1700" dirty="0">
                <a:solidFill>
                  <a:schemeClr val="tx1">
                    <a:lumMod val="85000"/>
                    <a:lumOff val="15000"/>
                  </a:schemeClr>
                </a:solidFill>
                <a:latin typeface="Lucida Console" panose="020B0609040504020204" pitchFamily="49" charset="0"/>
              </a:rPr>
              <a:t>try:</a:t>
            </a:r>
          </a:p>
          <a:p>
            <a:pPr marL="0" indent="0">
              <a:buNone/>
            </a:pPr>
            <a:r>
              <a:rPr lang="en-US" sz="1700" dirty="0">
                <a:solidFill>
                  <a:schemeClr val="tx1">
                    <a:lumMod val="85000"/>
                    <a:lumOff val="15000"/>
                  </a:schemeClr>
                </a:solidFill>
                <a:latin typeface="Lucida Console" panose="020B0609040504020204" pitchFamily="49" charset="0"/>
              </a:rPr>
              <a:t>        num = int(input("Enter a number: "))</a:t>
            </a:r>
          </a:p>
          <a:p>
            <a:pPr marL="0" indent="0">
              <a:buNone/>
            </a:pPr>
            <a:r>
              <a:rPr lang="en-US" sz="1700" dirty="0">
                <a:solidFill>
                  <a:schemeClr val="tx1">
                    <a:lumMod val="85000"/>
                    <a:lumOff val="15000"/>
                  </a:schemeClr>
                </a:solidFill>
                <a:latin typeface="Lucida Console" panose="020B0609040504020204" pitchFamily="49" charset="0"/>
              </a:rPr>
              <a:t>except </a:t>
            </a:r>
            <a:r>
              <a:rPr lang="en-US" sz="1700" dirty="0" err="1">
                <a:solidFill>
                  <a:schemeClr val="tx1">
                    <a:lumMod val="85000"/>
                    <a:lumOff val="15000"/>
                  </a:schemeClr>
                </a:solidFill>
                <a:latin typeface="Lucida Console" panose="020B0609040504020204" pitchFamily="49" charset="0"/>
              </a:rPr>
              <a:t>ValueError</a:t>
            </a:r>
            <a:r>
              <a:rPr lang="en-US" sz="1700" dirty="0">
                <a:solidFill>
                  <a:schemeClr val="tx1">
                    <a:lumMod val="85000"/>
                    <a:lumOff val="15000"/>
                  </a:schemeClr>
                </a:solidFill>
                <a:latin typeface="Lucida Console" panose="020B0609040504020204" pitchFamily="49" charset="0"/>
              </a:rPr>
              <a:t>:</a:t>
            </a:r>
          </a:p>
          <a:p>
            <a:pPr marL="0" indent="0">
              <a:buNone/>
            </a:pPr>
            <a:r>
              <a:rPr lang="en-US" sz="1700" dirty="0">
                <a:solidFill>
                  <a:schemeClr val="tx1">
                    <a:lumMod val="85000"/>
                    <a:lumOff val="15000"/>
                  </a:schemeClr>
                </a:solidFill>
                <a:latin typeface="Lucida Console" panose="020B0609040504020204" pitchFamily="49" charset="0"/>
              </a:rPr>
              <a:t>        print("Please enter a valid number")</a:t>
            </a:r>
          </a:p>
          <a:p>
            <a:pPr marL="0" indent="0">
              <a:buNone/>
            </a:pPr>
            <a:r>
              <a:rPr lang="en-US" sz="1700" dirty="0">
                <a:solidFill>
                  <a:schemeClr val="tx1">
                    <a:lumMod val="85000"/>
                    <a:lumOff val="15000"/>
                  </a:schemeClr>
                </a:solidFill>
                <a:latin typeface="Lucida Console" panose="020B0609040504020204" pitchFamily="49" charset="0"/>
              </a:rPr>
              <a:t>else:</a:t>
            </a:r>
          </a:p>
          <a:p>
            <a:pPr marL="0" indent="0">
              <a:buNone/>
            </a:pPr>
            <a:r>
              <a:rPr lang="en-US" sz="1700" dirty="0">
                <a:solidFill>
                  <a:schemeClr val="tx1">
                    <a:lumMod val="85000"/>
                    <a:lumOff val="15000"/>
                  </a:schemeClr>
                </a:solidFill>
                <a:latin typeface="Lucida Console" panose="020B0609040504020204" pitchFamily="49" charset="0"/>
              </a:rPr>
              <a:t>        print("Your number squared is: " + str(num * num))</a:t>
            </a:r>
          </a:p>
        </p:txBody>
      </p:sp>
    </p:spTree>
    <p:extLst>
      <p:ext uri="{BB962C8B-B14F-4D97-AF65-F5344CB8AC3E}">
        <p14:creationId xmlns:p14="http://schemas.microsoft.com/office/powerpoint/2010/main" val="2511707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1AB408-E70E-210B-CF00-74B0B2325CB8}"/>
              </a:ext>
            </a:extLst>
          </p:cNvPr>
          <p:cNvSpPr>
            <a:spLocks noGrp="1"/>
          </p:cNvSpPr>
          <p:nvPr>
            <p:ph idx="1"/>
          </p:nvPr>
        </p:nvSpPr>
        <p:spPr>
          <a:xfrm>
            <a:off x="614857" y="1636791"/>
            <a:ext cx="6132786" cy="4997669"/>
          </a:xfrm>
        </p:spPr>
        <p:txBody>
          <a:bodyPr>
            <a:normAutofit/>
          </a:bodyPr>
          <a:lstStyle/>
          <a:p>
            <a:pPr marL="0" indent="0">
              <a:buNone/>
            </a:pPr>
            <a:r>
              <a:rPr lang="en-US" sz="1400" dirty="0">
                <a:latin typeface="Lucida Console" panose="020B0609040504020204" pitchFamily="49" charset="0"/>
              </a:rPr>
              <a:t>def </a:t>
            </a:r>
            <a:r>
              <a:rPr lang="en-US" sz="1400" dirty="0" err="1">
                <a:latin typeface="Lucida Console" panose="020B0609040504020204" pitchFamily="49" charset="0"/>
              </a:rPr>
              <a:t>square_number</a:t>
            </a:r>
            <a:r>
              <a:rPr lang="en-US" sz="1400" dirty="0">
                <a:latin typeface="Lucida Console" panose="020B0609040504020204" pitchFamily="49" charset="0"/>
              </a:rPr>
              <a:t>():</a:t>
            </a:r>
          </a:p>
          <a:p>
            <a:pPr marL="0" indent="0">
              <a:buNone/>
            </a:pPr>
            <a:r>
              <a:rPr lang="en-US" sz="1400" dirty="0">
                <a:latin typeface="Lucida Console" panose="020B0609040504020204" pitchFamily="49" charset="0"/>
              </a:rPr>
              <a:t>    try:</a:t>
            </a:r>
          </a:p>
          <a:p>
            <a:pPr marL="0" indent="0">
              <a:buNone/>
            </a:pPr>
            <a:r>
              <a:rPr lang="en-US" sz="1400" dirty="0">
                <a:latin typeface="Lucida Console" panose="020B0609040504020204" pitchFamily="49" charset="0"/>
              </a:rPr>
              <a:t>        num = int(input("Enter a number: "))</a:t>
            </a:r>
          </a:p>
          <a:p>
            <a:pPr marL="0" indent="0">
              <a:buNone/>
            </a:pPr>
            <a:r>
              <a:rPr lang="en-US" sz="1400" dirty="0">
                <a:latin typeface="Lucida Console" panose="020B0609040504020204" pitchFamily="49" charset="0"/>
              </a:rPr>
              <a:t>    except </a:t>
            </a:r>
            <a:r>
              <a:rPr lang="en-US" sz="1400" dirty="0" err="1">
                <a:latin typeface="Lucida Console" panose="020B0609040504020204" pitchFamily="49" charset="0"/>
              </a:rPr>
              <a:t>ValueError</a:t>
            </a:r>
            <a:r>
              <a:rPr lang="en-US" sz="1400" dirty="0">
                <a:latin typeface="Lucida Console" panose="020B0609040504020204" pitchFamily="49" charset="0"/>
              </a:rPr>
              <a:t>:</a:t>
            </a:r>
          </a:p>
          <a:p>
            <a:pPr marL="0" indent="0">
              <a:buNone/>
            </a:pPr>
            <a:r>
              <a:rPr lang="en-US" sz="1400" dirty="0">
                <a:latin typeface="Lucida Console" panose="020B0609040504020204" pitchFamily="49" charset="0"/>
              </a:rPr>
              <a:t>        print("Please enter a valid number")</a:t>
            </a:r>
          </a:p>
          <a:p>
            <a:pPr marL="0" indent="0">
              <a:buNone/>
            </a:pPr>
            <a:r>
              <a:rPr lang="en-US" sz="1400" dirty="0">
                <a:latin typeface="Lucida Console" panose="020B0609040504020204" pitchFamily="49" charset="0"/>
              </a:rPr>
              <a:t>        </a:t>
            </a:r>
            <a:r>
              <a:rPr lang="en-US" sz="1400" dirty="0" err="1">
                <a:latin typeface="Lucida Console" panose="020B0609040504020204" pitchFamily="49" charset="0"/>
              </a:rPr>
              <a:t>square_number</a:t>
            </a:r>
            <a:r>
              <a:rPr lang="en-US" sz="1400" dirty="0">
                <a:latin typeface="Lucida Console" panose="020B0609040504020204" pitchFamily="49" charset="0"/>
              </a:rPr>
              <a:t>()</a:t>
            </a:r>
          </a:p>
          <a:p>
            <a:pPr marL="0" indent="0">
              <a:buNone/>
            </a:pPr>
            <a:r>
              <a:rPr lang="en-US" sz="1400" dirty="0">
                <a:latin typeface="Lucida Console" panose="020B0609040504020204" pitchFamily="49" charset="0"/>
              </a:rPr>
              <a:t>    else:</a:t>
            </a:r>
          </a:p>
          <a:p>
            <a:pPr marL="0" indent="0">
              <a:buNone/>
            </a:pPr>
            <a:r>
              <a:rPr lang="en-US" sz="1400" dirty="0">
                <a:latin typeface="Lucida Console" panose="020B0609040504020204" pitchFamily="49" charset="0"/>
              </a:rPr>
              <a:t>        print("Your number squared is: " + str(num * num))</a:t>
            </a:r>
          </a:p>
          <a:p>
            <a:pPr marL="0" indent="0">
              <a:buNone/>
            </a:pPr>
            <a:endParaRPr lang="en-US" sz="1400" dirty="0">
              <a:latin typeface="Lucida Console" panose="020B0609040504020204" pitchFamily="49" charset="0"/>
            </a:endParaRPr>
          </a:p>
          <a:p>
            <a:pPr marL="0" indent="0">
              <a:buNone/>
            </a:pPr>
            <a:r>
              <a:rPr lang="en-US" sz="1400" dirty="0" err="1">
                <a:latin typeface="Lucida Console" panose="020B0609040504020204" pitchFamily="49" charset="0"/>
              </a:rPr>
              <a:t>square_number</a:t>
            </a:r>
            <a:r>
              <a:rPr lang="en-US" sz="1400" dirty="0">
                <a:latin typeface="Lucida Console" panose="020B0609040504020204" pitchFamily="49" charset="0"/>
              </a:rPr>
              <a:t>()</a:t>
            </a:r>
          </a:p>
          <a:p>
            <a:r>
              <a:rPr lang="en-US" sz="1600" dirty="0"/>
              <a:t>We need to add </a:t>
            </a:r>
            <a:r>
              <a:rPr lang="en-US" sz="1600" dirty="0" err="1"/>
              <a:t>ValueError</a:t>
            </a:r>
            <a:r>
              <a:rPr lang="en-US" sz="1600" dirty="0"/>
              <a:t> after except because otherwise, our code in the try area would ignore all errors instead of just the one we’re looking for</a:t>
            </a:r>
          </a:p>
        </p:txBody>
      </p:sp>
      <p:pic>
        <p:nvPicPr>
          <p:cNvPr id="3074" name="Picture 2" descr="What are square numbers? | TheSchoolRun">
            <a:extLst>
              <a:ext uri="{FF2B5EF4-FFF2-40B4-BE49-F238E27FC236}">
                <a16:creationId xmlns:a16="http://schemas.microsoft.com/office/drawing/2014/main" id="{BF8C5C51-435E-D4EF-5FBE-FDCE348D28D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72361" y="2184914"/>
            <a:ext cx="4082516" cy="3755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4630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BD387-A1F2-EC42-441B-4B1FEC45745E}"/>
              </a:ext>
            </a:extLst>
          </p:cNvPr>
          <p:cNvSpPr>
            <a:spLocks noGrp="1"/>
          </p:cNvSpPr>
          <p:nvPr>
            <p:ph type="title"/>
          </p:nvPr>
        </p:nvSpPr>
        <p:spPr>
          <a:xfrm>
            <a:off x="1137034" y="609597"/>
            <a:ext cx="9392421" cy="1330841"/>
          </a:xfrm>
        </p:spPr>
        <p:txBody>
          <a:bodyPr>
            <a:normAutofit/>
          </a:bodyPr>
          <a:lstStyle/>
          <a:p>
            <a:r>
              <a:rPr lang="en-US" dirty="0"/>
              <a:t>Raising Your Own Exceptions</a:t>
            </a:r>
          </a:p>
        </p:txBody>
      </p:sp>
      <p:sp>
        <p:nvSpPr>
          <p:cNvPr id="3" name="Content Placeholder 2">
            <a:extLst>
              <a:ext uri="{FF2B5EF4-FFF2-40B4-BE49-F238E27FC236}">
                <a16:creationId xmlns:a16="http://schemas.microsoft.com/office/drawing/2014/main" id="{B333D7CA-8552-46D1-5743-6E3049497733}"/>
              </a:ext>
            </a:extLst>
          </p:cNvPr>
          <p:cNvSpPr>
            <a:spLocks noGrp="1"/>
          </p:cNvSpPr>
          <p:nvPr>
            <p:ph idx="1"/>
          </p:nvPr>
        </p:nvSpPr>
        <p:spPr>
          <a:xfrm>
            <a:off x="1137034" y="2198362"/>
            <a:ext cx="4958966" cy="3917773"/>
          </a:xfrm>
        </p:spPr>
        <p:txBody>
          <a:bodyPr>
            <a:normAutofit/>
          </a:bodyPr>
          <a:lstStyle/>
          <a:p>
            <a:r>
              <a:rPr lang="en-US" sz="1600"/>
              <a:t>We can also create our own exceptions using the raise keyword</a:t>
            </a:r>
          </a:p>
          <a:p>
            <a:r>
              <a:rPr lang="en-US" sz="1600"/>
              <a:t>For example, if we want to cause a TypeError with the error message “this is a fake error”, we will write this:</a:t>
            </a:r>
          </a:p>
          <a:p>
            <a:pPr marL="0" indent="0">
              <a:buNone/>
            </a:pPr>
            <a:r>
              <a:rPr lang="en-US" sz="1600">
                <a:latin typeface="Lucida Console" panose="020B0609040504020204" pitchFamily="49" charset="0"/>
              </a:rPr>
              <a:t>raise TypeError(“this is a fake error”)</a:t>
            </a:r>
          </a:p>
          <a:p>
            <a:r>
              <a:rPr lang="en-US" sz="1600"/>
              <a:t>A more realistic application of this would be if you’re getting the user’s height and they input a height of 300 ft, which isn’t a valid human height</a:t>
            </a:r>
          </a:p>
          <a:p>
            <a:r>
              <a:rPr lang="en-US" sz="1600"/>
              <a:t>In this case we could use a ValueError with a message stating that human height should not exceed 9 ft</a:t>
            </a:r>
          </a:p>
          <a:p>
            <a:r>
              <a:rPr lang="en-US" sz="1600"/>
              <a:t>Try it out</a:t>
            </a:r>
          </a:p>
        </p:txBody>
      </p:sp>
      <p:pic>
        <p:nvPicPr>
          <p:cNvPr id="5" name="Picture 4">
            <a:extLst>
              <a:ext uri="{FF2B5EF4-FFF2-40B4-BE49-F238E27FC236}">
                <a16:creationId xmlns:a16="http://schemas.microsoft.com/office/drawing/2014/main" id="{5F0C0A86-A557-BEDA-73E2-A46AB56B5B86}"/>
              </a:ext>
            </a:extLst>
          </p:cNvPr>
          <p:cNvPicPr>
            <a:picLocks noChangeAspect="1"/>
          </p:cNvPicPr>
          <p:nvPr/>
        </p:nvPicPr>
        <p:blipFill>
          <a:blip r:embed="rId2"/>
          <a:stretch>
            <a:fillRect/>
          </a:stretch>
        </p:blipFill>
        <p:spPr>
          <a:xfrm>
            <a:off x="6719367" y="3121957"/>
            <a:ext cx="4788505" cy="1881829"/>
          </a:xfrm>
          <a:prstGeom prst="rect">
            <a:avLst/>
          </a:prstGeom>
        </p:spPr>
      </p:pic>
    </p:spTree>
    <p:extLst>
      <p:ext uri="{BB962C8B-B14F-4D97-AF65-F5344CB8AC3E}">
        <p14:creationId xmlns:p14="http://schemas.microsoft.com/office/powerpoint/2010/main" val="9860329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2188</Words>
  <Application>Microsoft Office PowerPoint</Application>
  <PresentationFormat>Widescreen</PresentationFormat>
  <Paragraphs>185</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Aptos</vt:lpstr>
      <vt:lpstr>Aptos Display</vt:lpstr>
      <vt:lpstr>Arial</vt:lpstr>
      <vt:lpstr>JetBrains Mono</vt:lpstr>
      <vt:lpstr>Lucida Console</vt:lpstr>
      <vt:lpstr>Office Theme</vt:lpstr>
      <vt:lpstr>Python! Day 23</vt:lpstr>
      <vt:lpstr>Warm Up: Password Manager Extra Features</vt:lpstr>
      <vt:lpstr>Errors</vt:lpstr>
      <vt:lpstr>Types of Errors</vt:lpstr>
      <vt:lpstr>Types of Errors Continued</vt:lpstr>
      <vt:lpstr>Exceptions</vt:lpstr>
      <vt:lpstr>Exception Example</vt:lpstr>
      <vt:lpstr>PowerPoint Presentation</vt:lpstr>
      <vt:lpstr>Raising Your Own Exceptions</vt:lpstr>
      <vt:lpstr>Challenge: Pie Creator</vt:lpstr>
      <vt:lpstr>PowerPoint Presentation</vt:lpstr>
      <vt:lpstr>Challenge: Car Year Calculator</vt:lpstr>
      <vt:lpstr>PowerPoint Presentation</vt:lpstr>
      <vt:lpstr>Improving the NATO Phonetic Alphabet</vt:lpstr>
      <vt:lpstr>PowerPoint Presentation</vt:lpstr>
      <vt:lpstr>Project: Improve the Password Manager</vt:lpstr>
      <vt:lpstr>Json Files</vt:lpstr>
      <vt:lpstr>Writing in a Json File</vt:lpstr>
      <vt:lpstr>Using json.update() and json.load()</vt:lpstr>
      <vt:lpstr>PowerPoint Presentation</vt:lpstr>
      <vt:lpstr>Handling Exceptions in Password Manager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Day 23</dc:title>
  <dc:creator>Tavishi Bhatia</dc:creator>
  <cp:lastModifiedBy>Tavishi Bhatia</cp:lastModifiedBy>
  <cp:revision>1</cp:revision>
  <dcterms:created xsi:type="dcterms:W3CDTF">2024-05-08T01:21:28Z</dcterms:created>
  <dcterms:modified xsi:type="dcterms:W3CDTF">2024-05-08T01:21:35Z</dcterms:modified>
</cp:coreProperties>
</file>