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76" r:id="rId2"/>
    <p:sldId id="673" r:id="rId3"/>
    <p:sldId id="674" r:id="rId4"/>
    <p:sldId id="675" r:id="rId5"/>
    <p:sldId id="677" r:id="rId6"/>
    <p:sldId id="678" r:id="rId7"/>
    <p:sldId id="679" r:id="rId8"/>
    <p:sldId id="680" r:id="rId9"/>
    <p:sldId id="681" r:id="rId10"/>
    <p:sldId id="682" r:id="rId11"/>
    <p:sldId id="683" r:id="rId12"/>
    <p:sldId id="684" r:id="rId13"/>
    <p:sldId id="685" r:id="rId14"/>
    <p:sldId id="686" r:id="rId15"/>
    <p:sldId id="687" r:id="rId16"/>
    <p:sldId id="688" r:id="rId17"/>
    <p:sldId id="689" r:id="rId18"/>
    <p:sldId id="690" r:id="rId19"/>
    <p:sldId id="691" r:id="rId20"/>
    <p:sldId id="692" r:id="rId21"/>
    <p:sldId id="693" r:id="rId22"/>
    <p:sldId id="694" r:id="rId23"/>
    <p:sldId id="697" r:id="rId24"/>
    <p:sldId id="695" r:id="rId25"/>
    <p:sldId id="69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66A0-C674-DDAA-5947-F6E168062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D9737-9463-21B2-FCF1-FD00F7929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19D2A-5889-265C-742C-6D43BECB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2289-8CDC-4708-B2FF-575900E6A1F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6690B-71D5-4DE7-12FC-6E9D463D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4A161-D276-CD63-D9AD-A2AC6D94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7D69-03C7-4B20-8DC9-C865E96C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05F9-0526-BF5A-40AB-C9052451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4D350-D629-D601-E2F6-13DFC0D1A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BA544-708A-0AE3-8F3A-8AB830364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2289-8CDC-4708-B2FF-575900E6A1F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60A6F-1CA7-E246-3F9D-418552E7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7DCDB-95E1-66C5-EDE5-E3AFDF5D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7D69-03C7-4B20-8DC9-C865E96C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5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31EE35-3745-89BD-2DB4-BF6AA9683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8B669-C4BA-9784-77BD-59C346496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5553C-0449-C092-EF4F-9A8980ED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2289-8CDC-4708-B2FF-575900E6A1F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B360A-EDE6-9425-4282-FED04FAB4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06616-F62B-1AEC-312C-377E4144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7D69-03C7-4B20-8DC9-C865E96C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2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7928-5070-3FFD-48D6-34FAAA14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D77AB-F305-3991-AE5A-993186F2C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CE16B-4945-6668-AA25-FDBA7A5B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2289-8CDC-4708-B2FF-575900E6A1F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7AF8E-595B-D320-AFDC-E51BCA86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D8D1-66E8-A846-985D-FE97731D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7D69-03C7-4B20-8DC9-C865E96C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3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DE2F-4609-CEE4-2416-439DBA4FF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2AEBD-3414-4F38-0B36-BA6D9B74E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378CB-CE12-073D-3D68-E0CF9F38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2289-8CDC-4708-B2FF-575900E6A1F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80729-7AAB-C0F6-5018-079F2020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ABB6C-A1C2-7AA3-5796-41E1DEC9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7D69-03C7-4B20-8DC9-C865E96C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1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AA3D-9939-08FF-A0FC-3181999C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13603-6C92-676B-3653-A1E450975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658F0-49C3-FEB1-CBBE-C33084480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EF51B-0E09-ADA0-2A51-492068E9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2289-8CDC-4708-B2FF-575900E6A1F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654E6-733A-A5C1-EEBB-390B0430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6F3F8-DDFB-9B3C-FE53-5300DD4A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7D69-03C7-4B20-8DC9-C865E96C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861F-D476-70D7-6BA5-343C2A6C7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DA60B-3351-7F5E-784F-F58CEAF66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BE567-CF5C-5460-0DC5-210C6CEAF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F16AF-520D-2217-BB08-BC3CCC23C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39E2C-AE3E-E4F2-1B15-804F402DF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030D33-D7C8-6F67-E753-53E6D3E4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2289-8CDC-4708-B2FF-575900E6A1F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17BF56-105C-CA2C-8EF5-2F272BE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4CE4AE-AA44-0196-A1BC-4B6AAA92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7D69-03C7-4B20-8DC9-C865E96C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4A5D-3EB6-A24B-C194-D1A84145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BFE5B-DCD5-7D7D-86B8-762DCCF2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2289-8CDC-4708-B2FF-575900E6A1F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85732-530D-E513-BC7C-33D82C4D8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9A90D-2055-C37B-E0B9-EF5D7F10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7D69-03C7-4B20-8DC9-C865E96C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3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22A272-70A0-6C2F-A48E-A8C4DEC8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2289-8CDC-4708-B2FF-575900E6A1F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436A80-C714-EB2E-EA90-36905ADE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30779-3FFD-402B-79A1-FA75CFA8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7D69-03C7-4B20-8DC9-C865E96C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6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700B-F895-0617-4EF8-DB6652E75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D5F16-3ED4-9F4E-8D45-3841C2595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4138F-F38C-EBA6-1E04-B94D231BE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28A70-1290-A8C4-EE0D-133063FA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2289-8CDC-4708-B2FF-575900E6A1F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8F1C0-BE8E-E93E-0175-81CE6AEE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3FFFF-CD3B-8C69-165E-9DE4C699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7D69-03C7-4B20-8DC9-C865E96C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1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C008-4436-953C-8D66-85D548D74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5B0CE4-4A13-233F-095A-2A3CC728A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76561-12CF-600C-4148-E4F3F380D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66606-5874-C43C-823A-F35C4A2B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2289-8CDC-4708-B2FF-575900E6A1F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94A35-13EC-D781-A4F5-6092C7AB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2E5F0-C69C-F7EE-F1E1-17C8D835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7D69-03C7-4B20-8DC9-C865E96C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3A613B-66F9-AD89-9120-BDA2203E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BF674-F1EC-19F0-79A2-437E35EC2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AC230-27D5-77E9-C8F3-69E2488DC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F42289-8CDC-4708-B2FF-575900E6A1F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FBCDF-0482-07D0-ECFD-13104652F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F2257-5102-27DB-CB47-5B458EC9C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1F7D69-03C7-4B20-8DC9-C865E96C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4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vishi27/Tuesday-Python-Files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68C5-0065-4712-6E3F-AB97F5F0F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Python! Day 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46830-6456-9945-BADE-306E5DFD4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/>
              <a:t>Add a search function to the password manager</a:t>
            </a:r>
          </a:p>
          <a:p>
            <a:r>
              <a:rPr lang="en-US" sz="2000"/>
              <a:t>Graph data using matplotlib</a:t>
            </a:r>
          </a:p>
          <a:p>
            <a:r>
              <a:rPr lang="en-US" sz="2000"/>
              <a:t>Recursion</a:t>
            </a:r>
          </a:p>
          <a:p>
            <a:r>
              <a:rPr lang="en-US" sz="2000"/>
              <a:t>String manipulation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E8CD4070-2FF4-D93B-FBEB-2513DF604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00" r="39364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124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E681-4ABD-39D2-36E0-789FAD36B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4200"/>
              <a:t>Challenge: Make a Pie Chart Using Squirrel Census Data</a:t>
            </a:r>
          </a:p>
        </p:txBody>
      </p:sp>
      <p:pic>
        <p:nvPicPr>
          <p:cNvPr id="1027" name="Picture 3" descr="squirrel - Kids | Britannica Kids | Homework Help">
            <a:extLst>
              <a:ext uri="{FF2B5EF4-FFF2-40B4-BE49-F238E27FC236}">
                <a16:creationId xmlns:a16="http://schemas.microsoft.com/office/drawing/2014/main" id="{70B8CA56-EB97-4C60-EADD-23D45E6D0F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4" r="4108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65FAA-460E-1973-F1A9-2F1F2F9D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1700"/>
              <a:t>Let’s make a pie chart to display squirrel fur colors from our data file project</a:t>
            </a:r>
          </a:p>
          <a:p>
            <a:r>
              <a:rPr lang="en-US" sz="1700"/>
              <a:t>To do this, find your data file project folder from a while back and copy and paste squirrel_fur_colors.csv into our current project folder</a:t>
            </a:r>
          </a:p>
          <a:p>
            <a:r>
              <a:rPr lang="en-US" sz="1700"/>
              <a:t>Next, we’ll need to reformat our CSV file to make it easier to use, like this:</a:t>
            </a:r>
          </a:p>
          <a:p>
            <a:pPr marL="0" indent="0">
              <a:buNone/>
            </a:pPr>
            <a:r>
              <a:rPr lang="en-US" sz="1700"/>
              <a:t>colors,num_squirrel</a:t>
            </a:r>
          </a:p>
          <a:p>
            <a:pPr marL="0" indent="0">
              <a:buNone/>
            </a:pPr>
            <a:r>
              <a:rPr lang="en-US" sz="1700"/>
              <a:t>Black,103</a:t>
            </a:r>
          </a:p>
          <a:p>
            <a:pPr marL="0" indent="0">
              <a:buNone/>
            </a:pPr>
            <a:r>
              <a:rPr lang="en-US" sz="1700"/>
              <a:t>Gray,2473</a:t>
            </a:r>
          </a:p>
          <a:p>
            <a:pPr marL="0" indent="0">
              <a:buNone/>
            </a:pPr>
            <a:r>
              <a:rPr lang="en-US" sz="1700"/>
              <a:t>Cinnamon,392</a:t>
            </a:r>
          </a:p>
          <a:p>
            <a:pPr marL="0" indent="0">
              <a:buNone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747162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2E1C65-B286-28B3-CEAC-20F2CBFB2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35" y="702454"/>
            <a:ext cx="6221895" cy="54597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6E12C-23C5-CAE4-2B85-F3766C05C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r>
              <a:rPr lang="en-US" sz="2000" dirty="0"/>
              <a:t>Now, we can use the same pie chart process as the state education pie chart to create this chart</a:t>
            </a:r>
          </a:p>
          <a:p>
            <a:r>
              <a:rPr lang="en-US" sz="2000" dirty="0"/>
              <a:t>Note: we can find a list of colors we can use by searching “matplotlib colors” on Google</a:t>
            </a:r>
          </a:p>
        </p:txBody>
      </p:sp>
    </p:spTree>
    <p:extLst>
      <p:ext uri="{BB962C8B-B14F-4D97-AF65-F5344CB8AC3E}">
        <p14:creationId xmlns:p14="http://schemas.microsoft.com/office/powerpoint/2010/main" val="1136397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588387DB-7CC1-06C5-6830-B2E9487947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5312" y="428178"/>
            <a:ext cx="10581068" cy="600164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squirrel_chart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data =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pd.read_csv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"squirrel_fur_colors.csv"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data.set_index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"color"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inplace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colors = 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"black"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"gray"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"chocolate"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explode = 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data.plot.pie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num_squirrels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colors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=colors,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explode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=explode)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plt.show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squirrel_chart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73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EC1D-8B59-9202-7098-77184083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Intro to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19EDA-16DA-62AA-91F2-EAA0EEFAE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/>
          </a:bodyPr>
          <a:lstStyle/>
          <a:p>
            <a:r>
              <a:rPr lang="en-US" sz="2000"/>
              <a:t>Recursion in programming is when a function calls itself</a:t>
            </a:r>
          </a:p>
          <a:p>
            <a:r>
              <a:rPr lang="en-US" sz="2000"/>
              <a:t>We’ve briefly dealt with recursion in our JSON data lesson when we wrote a function that calls itself to repeat when the user inputs incorrect text</a:t>
            </a:r>
          </a:p>
          <a:p>
            <a:r>
              <a:rPr lang="en-US" sz="2000"/>
              <a:t>In other situations, recursion can be like a for-loop – code that repeats over and over</a:t>
            </a:r>
          </a:p>
        </p:txBody>
      </p:sp>
      <p:pic>
        <p:nvPicPr>
          <p:cNvPr id="8194" name="Picture 2" descr="Recursion in Programming | Board Infinity">
            <a:extLst>
              <a:ext uri="{FF2B5EF4-FFF2-40B4-BE49-F238E27FC236}">
                <a16:creationId xmlns:a16="http://schemas.microsoft.com/office/drawing/2014/main" id="{5CC16BDC-383E-E186-BEBA-4616A6534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87329"/>
            <a:ext cx="6903720" cy="388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047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D6DF-A8CE-2ACF-D71D-5E06817E1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US" sz="4200"/>
              <a:t>Format for Recursive Algorithms</a:t>
            </a:r>
          </a:p>
        </p:txBody>
      </p:sp>
      <p:pic>
        <p:nvPicPr>
          <p:cNvPr id="9218" name="Picture 2" descr="Recursive Functions - GeeksforGeeks">
            <a:extLst>
              <a:ext uri="{FF2B5EF4-FFF2-40B4-BE49-F238E27FC236}">
                <a16:creationId xmlns:a16="http://schemas.microsoft.com/office/drawing/2014/main" id="{4160B314-BF97-2327-9B7D-6E9E530C0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36" y="1767427"/>
            <a:ext cx="5458968" cy="332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EC2AB-29DA-837E-4C1D-5D1692B0F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n-US" sz="1700" dirty="0"/>
              <a:t>Recursive functions require 2 things:</a:t>
            </a:r>
          </a:p>
          <a:p>
            <a:pPr lvl="1"/>
            <a:r>
              <a:rPr lang="en-US" sz="1700" dirty="0"/>
              <a:t>A base case – code that causes the function to stop repeating</a:t>
            </a:r>
          </a:p>
          <a:p>
            <a:pPr lvl="1"/>
            <a:r>
              <a:rPr lang="en-US" sz="1700" dirty="0"/>
              <a:t>A recursive case – code that causes the function to repeat</a:t>
            </a:r>
          </a:p>
          <a:p>
            <a:r>
              <a:rPr lang="en-US" sz="1700" dirty="0"/>
              <a:t>Let’s try creating a recursive function that takes a number as an input and then calls itself to multiply that number by every number before it until 1</a:t>
            </a:r>
          </a:p>
          <a:p>
            <a:pPr lvl="1"/>
            <a:r>
              <a:rPr lang="en-US" sz="1700" dirty="0"/>
              <a:t>This is called a factorial</a:t>
            </a:r>
          </a:p>
          <a:p>
            <a:pPr lvl="1"/>
            <a:r>
              <a:rPr lang="en-US" sz="1700" dirty="0"/>
              <a:t>For example: factorial(5) will return 120 because 5 * 4 * 3 * 2 * 1 = 120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450589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5EDFA62-66D9-6885-6876-7CD894016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6120" y="1013976"/>
            <a:ext cx="7290355" cy="4830048"/>
          </a:xfrm>
        </p:spPr>
      </p:pic>
    </p:spTree>
    <p:extLst>
      <p:ext uri="{BB962C8B-B14F-4D97-AF65-F5344CB8AC3E}">
        <p14:creationId xmlns:p14="http://schemas.microsoft.com/office/powerpoint/2010/main" val="1597083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F0E4-B340-1042-04E1-B2A9CE335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Recursion vs.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BE136-2E16-E732-B59A-212EDEB9D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500" dirty="0"/>
              <a:t>Recursion many times does the same thing as a for loop (iteration)</a:t>
            </a:r>
          </a:p>
          <a:p>
            <a:pPr lvl="1"/>
            <a:r>
              <a:rPr lang="en-US" sz="1500" dirty="0"/>
              <a:t>For example, we could recreate the factorial function using a for loop like this:</a:t>
            </a:r>
          </a:p>
          <a:p>
            <a:pPr marL="457200" lvl="1" indent="0">
              <a:buNone/>
            </a:pPr>
            <a:r>
              <a:rPr lang="pt-BR" sz="1500" dirty="0">
                <a:latin typeface="Lucida Console" panose="020B0609040504020204" pitchFamily="49" charset="0"/>
              </a:rPr>
              <a:t>num = 5</a:t>
            </a:r>
          </a:p>
          <a:p>
            <a:pPr marL="457200" lvl="1" indent="0">
              <a:buNone/>
            </a:pPr>
            <a:r>
              <a:rPr lang="pt-BR" sz="1500" dirty="0">
                <a:latin typeface="Lucida Console" panose="020B0609040504020204" pitchFamily="49" charset="0"/>
              </a:rPr>
              <a:t>for n in range(1, num):</a:t>
            </a:r>
          </a:p>
          <a:p>
            <a:pPr marL="457200" lvl="1" indent="0">
              <a:buNone/>
            </a:pPr>
            <a:r>
              <a:rPr lang="pt-BR" sz="1500" dirty="0">
                <a:latin typeface="Lucida Console" panose="020B0609040504020204" pitchFamily="49" charset="0"/>
              </a:rPr>
              <a:t>	num *= n</a:t>
            </a:r>
          </a:p>
          <a:p>
            <a:pPr marL="457200" lvl="1" indent="0">
              <a:buNone/>
            </a:pPr>
            <a:r>
              <a:rPr lang="pt-BR" sz="1500" dirty="0">
                <a:latin typeface="Lucida Console" panose="020B0609040504020204" pitchFamily="49" charset="0"/>
              </a:rPr>
              <a:t>print(num)</a:t>
            </a:r>
          </a:p>
          <a:p>
            <a:r>
              <a:rPr lang="pt-BR" sz="1500" dirty="0"/>
              <a:t>But in some situations, recursion is more useful than a for loop because it’s more efficient, so for a really big and complicated piece of repeating code, recursion might run faster and/or require fewer lines of code than a for loop</a:t>
            </a:r>
            <a:endParaRPr lang="en-US" sz="1500" dirty="0"/>
          </a:p>
        </p:txBody>
      </p:sp>
      <p:pic>
        <p:nvPicPr>
          <p:cNvPr id="10242" name="Picture 2" descr="Recursion: The Pros and Cons. Ah, recursion. How many nights have I… | by  William Dale | Medium">
            <a:extLst>
              <a:ext uri="{FF2B5EF4-FFF2-40B4-BE49-F238E27FC236}">
                <a16:creationId xmlns:a16="http://schemas.microsoft.com/office/drawing/2014/main" id="{03AD7505-0F98-9B59-20B0-47674F1FB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750367"/>
            <a:ext cx="5458968" cy="335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726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28DB-315A-8358-516C-7ABAF2CE3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/>
              <a:t>Recursion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44810-8F49-2A17-3D95-9E1135B8A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1600"/>
              <a:t>One example where recursion is really useful is when creating a computer opponent for a user to play against in a video game</a:t>
            </a:r>
          </a:p>
          <a:p>
            <a:r>
              <a:rPr lang="en-US" sz="1600"/>
              <a:t>Earlier this year, I wrote a program where the user plays tic tac toe against an unbeatable computer opponent</a:t>
            </a:r>
          </a:p>
          <a:p>
            <a:pPr lvl="1"/>
            <a:r>
              <a:rPr lang="en-US" sz="1600"/>
              <a:t>You can tie or lose against the computer, but it’s impossible to win against</a:t>
            </a:r>
          </a:p>
          <a:p>
            <a:pPr lvl="1"/>
            <a:r>
              <a:rPr lang="en-US" sz="1600"/>
              <a:t>It worked through a recursive algorithm where the computer would go through every possible move in a game to see if that move would result in a victory, loss, or tie</a:t>
            </a:r>
          </a:p>
          <a:p>
            <a:r>
              <a:rPr lang="en-US" sz="1600"/>
              <a:t>Let’s look at this recursive algorithm – it’s in the main.py file in my 5-7 GitHub branch – copy and paste it into your program and try it out</a:t>
            </a:r>
          </a:p>
        </p:txBody>
      </p:sp>
      <p:pic>
        <p:nvPicPr>
          <p:cNvPr id="11266" name="Picture 2" descr="GamesCrafters :: Games">
            <a:extLst>
              <a:ext uri="{FF2B5EF4-FFF2-40B4-BE49-F238E27FC236}">
                <a16:creationId xmlns:a16="http://schemas.microsoft.com/office/drawing/2014/main" id="{78D96EB6-796E-F625-7B58-67B173727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5662" y="2184914"/>
            <a:ext cx="3755915" cy="375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987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6D31-771C-FFD2-FE25-9CF163BDF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25" y="609600"/>
            <a:ext cx="5816361" cy="1330839"/>
          </a:xfrm>
        </p:spPr>
        <p:txBody>
          <a:bodyPr>
            <a:normAutofit/>
          </a:bodyPr>
          <a:lstStyle/>
          <a:p>
            <a:r>
              <a:rPr lang="en-US" dirty="0"/>
              <a:t>String Manipulation</a:t>
            </a:r>
          </a:p>
        </p:txBody>
      </p:sp>
      <p:pic>
        <p:nvPicPr>
          <p:cNvPr id="12290" name="Picture 2" descr="String (computer science) - Wikipedia">
            <a:extLst>
              <a:ext uri="{FF2B5EF4-FFF2-40B4-BE49-F238E27FC236}">
                <a16:creationId xmlns:a16="http://schemas.microsoft.com/office/drawing/2014/main" id="{01E31924-0805-C160-AB9C-31A5FDB2F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899" y="2568933"/>
            <a:ext cx="4029075" cy="214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C4A73-F91C-5165-EAE5-5927B55F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625" y="2194101"/>
            <a:ext cx="5816362" cy="3908587"/>
          </a:xfrm>
        </p:spPr>
        <p:txBody>
          <a:bodyPr>
            <a:normAutofit/>
          </a:bodyPr>
          <a:lstStyle/>
          <a:p>
            <a:r>
              <a:rPr lang="en-US" sz="2000"/>
              <a:t>One thing in Python that we haven’t done a lot of is string manipulation</a:t>
            </a:r>
          </a:p>
          <a:p>
            <a:r>
              <a:rPr lang="en-US" sz="2000"/>
              <a:t>This is where we can break apart stings, search for things in strings, change strings, etc.</a:t>
            </a:r>
          </a:p>
          <a:p>
            <a:r>
              <a:rPr lang="en-US" sz="2000"/>
              <a:t>Google “Python String methods” to see a whole bunch of different things we can do to Strings</a:t>
            </a:r>
          </a:p>
        </p:txBody>
      </p:sp>
    </p:spTree>
    <p:extLst>
      <p:ext uri="{BB962C8B-B14F-4D97-AF65-F5344CB8AC3E}">
        <p14:creationId xmlns:p14="http://schemas.microsoft.com/office/powerpoint/2010/main" val="3742667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D01D-3203-A0F1-C908-0A17D784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Project: Sentiment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A0C4C-5D6B-1990-D85B-FDB030206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1900"/>
              <a:t>One thing chatbots use a lot are sentiment calculators, which take a user’s statement and analyzes how positive or negative the user’s statement is</a:t>
            </a:r>
          </a:p>
          <a:p>
            <a:r>
              <a:rPr lang="en-US" sz="1900"/>
              <a:t>One way these calculators can work is by taking a user’s statement, breaking it up into a list of words, and checking the sentiment of each word using a database of words</a:t>
            </a:r>
          </a:p>
          <a:p>
            <a:r>
              <a:rPr lang="en-US" sz="1900"/>
              <a:t>Let’s try making one of these</a:t>
            </a:r>
          </a:p>
          <a:p>
            <a:r>
              <a:rPr lang="en-US" sz="1900"/>
              <a:t>First, we’ll need to download sentiment_values.csv from my GitHub and drag it into our project</a:t>
            </a:r>
          </a:p>
        </p:txBody>
      </p:sp>
      <p:pic>
        <p:nvPicPr>
          <p:cNvPr id="13314" name="Picture 2" descr="Analysing survey comments using sentiment scores – Data in government">
            <a:extLst>
              <a:ext uri="{FF2B5EF4-FFF2-40B4-BE49-F238E27FC236}">
                <a16:creationId xmlns:a16="http://schemas.microsoft.com/office/drawing/2014/main" id="{894DA73E-038B-3C18-9E50-4BCDF0FA6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464708"/>
            <a:ext cx="4788505" cy="319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33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5AAB-547E-5FD6-4B84-DFEC9264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Searching for a Website in Password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BE3BA-E860-28B7-3836-908998DCE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1700"/>
              <a:t>Next, we’ll want to add a search button to the password manager program that, when pressed, will show the user a pop-up of the website’s recorded information</a:t>
            </a:r>
          </a:p>
          <a:p>
            <a:r>
              <a:rPr lang="en-US" sz="1700"/>
              <a:t>First, we’ll create a search button </a:t>
            </a:r>
          </a:p>
          <a:p>
            <a:r>
              <a:rPr lang="en-US" sz="1700"/>
              <a:t>After that, we’ll create its command function search_password()</a:t>
            </a:r>
          </a:p>
          <a:p>
            <a:pPr lvl="1"/>
            <a:r>
              <a:rPr lang="en-US" sz="1700"/>
              <a:t>It will read the json file, and if the website is in the dictionary, it will show a message with the website’s recorded information</a:t>
            </a:r>
          </a:p>
          <a:p>
            <a:r>
              <a:rPr lang="en-US" sz="1700"/>
              <a:t>Finally, we’ll resolve errors for if the user is trying to search for data in the file when it hasn’t been created yet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DFD36-EB1F-CC62-96F6-208EA0D1B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814" y="2184914"/>
            <a:ext cx="4709611" cy="375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6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410D-67FD-912E-B065-66C37F1F1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tx1">
                    <a:lumMod val="85000"/>
                    <a:lumOff val="15000"/>
                  </a:schemeClr>
                </a:solidFill>
              </a:rPr>
              <a:t>Sentiment Calculator – String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6908C-79BE-1965-F4A9-47E4341F4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If you notice, all the items in the sentiment_values.csv file are lowercase with no punctuation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The user’s message might have punctuation, so let’s write a function that gets rid of all punctuation in a word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First, create the function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Next, we’ll want to create a for loop that grabs each character in the word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for n in range(0, len(word)):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	char = word[n : n+1]</a:t>
            </a:r>
          </a:p>
        </p:txBody>
      </p:sp>
    </p:spTree>
    <p:extLst>
      <p:ext uri="{BB962C8B-B14F-4D97-AF65-F5344CB8AC3E}">
        <p14:creationId xmlns:p14="http://schemas.microsoft.com/office/powerpoint/2010/main" val="428015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FF736-61F4-CEF9-7E78-191142A2B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Now, we want to assess if that character is punctuation. If it is, we’ll reconstruct the word without it. If it isn’t we won’t change the word</a:t>
            </a:r>
          </a:p>
          <a:p>
            <a:r>
              <a:rPr lang="en-US" sz="2000" dirty="0"/>
              <a:t>We can check if something has punctuation by using the </a:t>
            </a:r>
            <a:r>
              <a:rPr lang="en-US" sz="2000"/>
              <a:t>string.isalpha</a:t>
            </a:r>
            <a:r>
              <a:rPr lang="en-US" sz="2000" dirty="0"/>
              <a:t>() method</a:t>
            </a:r>
          </a:p>
          <a:p>
            <a:pPr lvl="1"/>
            <a:r>
              <a:rPr lang="en-US" sz="2000" dirty="0"/>
              <a:t>Ex: “!”.</a:t>
            </a:r>
            <a:r>
              <a:rPr lang="en-US" sz="2000"/>
              <a:t>isalpha</a:t>
            </a:r>
            <a:r>
              <a:rPr lang="en-US" sz="2000" dirty="0"/>
              <a:t>() would return False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def </a:t>
            </a:r>
            <a:r>
              <a:rPr lang="en-US" sz="2000">
                <a:latin typeface="Lucida Console" panose="020B0609040504020204" pitchFamily="49" charset="0"/>
              </a:rPr>
              <a:t>remove_punctuation</a:t>
            </a:r>
            <a:r>
              <a:rPr lang="en-US" sz="2000" dirty="0">
                <a:latin typeface="Lucida Console" panose="020B0609040504020204" pitchFamily="49" charset="0"/>
              </a:rPr>
              <a:t>(word):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   for n in range(0, </a:t>
            </a:r>
            <a:r>
              <a:rPr lang="en-US" sz="2000">
                <a:latin typeface="Lucida Console" panose="020B0609040504020204" pitchFamily="49" charset="0"/>
              </a:rPr>
              <a:t>len</a:t>
            </a:r>
            <a:r>
              <a:rPr lang="en-US" sz="2000" dirty="0">
                <a:latin typeface="Lucida Console" panose="020B0609040504020204" pitchFamily="49" charset="0"/>
              </a:rPr>
              <a:t>(word)):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       char = word[n : n+1]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       if not </a:t>
            </a:r>
            <a:r>
              <a:rPr lang="en-US" sz="2000">
                <a:latin typeface="Lucida Console" panose="020B0609040504020204" pitchFamily="49" charset="0"/>
              </a:rPr>
              <a:t>char.isalpha</a:t>
            </a:r>
            <a:r>
              <a:rPr lang="en-US" sz="2000" dirty="0">
                <a:latin typeface="Lucida Console" panose="020B060904050402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word = word[0 : n] + word[n + 1 :]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n -= 1</a:t>
            </a:r>
          </a:p>
        </p:txBody>
      </p:sp>
    </p:spTree>
    <p:extLst>
      <p:ext uri="{BB962C8B-B14F-4D97-AF65-F5344CB8AC3E}">
        <p14:creationId xmlns:p14="http://schemas.microsoft.com/office/powerpoint/2010/main" val="1900055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59160-61D4-AB9A-05F6-0CFBD14AE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9080" y="713313"/>
            <a:ext cx="7284721" cy="5431376"/>
          </a:xfrm>
        </p:spPr>
        <p:txBody>
          <a:bodyPr anchor="ctr">
            <a:normAutofit/>
          </a:bodyPr>
          <a:lstStyle/>
          <a:p>
            <a:r>
              <a:rPr lang="en-US" sz="1600" dirty="0"/>
              <a:t>Now, sometimes this algorithm doesn’t remove all the punctuation in one go</a:t>
            </a:r>
          </a:p>
          <a:p>
            <a:r>
              <a:rPr lang="en-US" sz="1600" dirty="0"/>
              <a:t>We can fix that by using recursion to run the word through </a:t>
            </a:r>
            <a:r>
              <a:rPr lang="en-US" sz="1600" dirty="0" err="1"/>
              <a:t>remove_punctuation</a:t>
            </a:r>
            <a:r>
              <a:rPr lang="en-US" sz="1600" dirty="0"/>
              <a:t>() until </a:t>
            </a:r>
            <a:r>
              <a:rPr lang="en-US" sz="1600" dirty="0" err="1"/>
              <a:t>word.isalpha</a:t>
            </a:r>
            <a:r>
              <a:rPr lang="en-US" sz="1600" dirty="0"/>
              <a:t>() == True</a:t>
            </a:r>
          </a:p>
          <a:p>
            <a:pPr lvl="1"/>
            <a:r>
              <a:rPr lang="en-US" sz="1600" dirty="0"/>
              <a:t>Then we can return the punctuation-less word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def </a:t>
            </a:r>
            <a:r>
              <a:rPr lang="en-US" sz="1600" dirty="0" err="1">
                <a:latin typeface="Lucida Console" panose="020B0609040504020204" pitchFamily="49" charset="0"/>
              </a:rPr>
              <a:t>remove_punctuation</a:t>
            </a:r>
            <a:r>
              <a:rPr lang="en-US" sz="1600" dirty="0">
                <a:latin typeface="Lucida Console" panose="020B0609040504020204" pitchFamily="49" charset="0"/>
              </a:rPr>
              <a:t>(word):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for n in range(0, </a:t>
            </a:r>
            <a:r>
              <a:rPr lang="en-US" sz="1600" dirty="0" err="1">
                <a:latin typeface="Lucida Console" panose="020B0609040504020204" pitchFamily="49" charset="0"/>
              </a:rPr>
              <a:t>len</a:t>
            </a:r>
            <a:r>
              <a:rPr lang="en-US" sz="1600" dirty="0">
                <a:latin typeface="Lucida Console" panose="020B0609040504020204" pitchFamily="49" charset="0"/>
              </a:rPr>
              <a:t>(word)):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  char = word[n : n+1]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  if not </a:t>
            </a:r>
            <a:r>
              <a:rPr lang="en-US" sz="1600" dirty="0" err="1">
                <a:latin typeface="Lucida Console" panose="020B0609040504020204" pitchFamily="49" charset="0"/>
              </a:rPr>
              <a:t>char.isalpha</a:t>
            </a:r>
            <a:r>
              <a:rPr lang="en-US" sz="1600" dirty="0">
                <a:latin typeface="Lucida Console" panose="020B060904050402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 err="1">
                <a:latin typeface="Lucida Console" panose="020B0609040504020204" pitchFamily="49" charset="0"/>
              </a:rPr>
              <a:t>new_word</a:t>
            </a:r>
            <a:r>
              <a:rPr lang="en-US" sz="1600" dirty="0">
                <a:latin typeface="Lucida Console" panose="020B0609040504020204" pitchFamily="49" charset="0"/>
              </a:rPr>
              <a:t> = word[0 : n] + word[n + 1 :]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      word = </a:t>
            </a:r>
            <a:r>
              <a:rPr lang="en-US" sz="1600" dirty="0" err="1">
                <a:latin typeface="Lucida Console" panose="020B0609040504020204" pitchFamily="49" charset="0"/>
              </a:rPr>
              <a:t>new_word</a:t>
            </a: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      n -= 1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if not </a:t>
            </a:r>
            <a:r>
              <a:rPr lang="en-US" sz="1600" dirty="0" err="1">
                <a:latin typeface="Lucida Console" panose="020B0609040504020204" pitchFamily="49" charset="0"/>
              </a:rPr>
              <a:t>word.isalpha</a:t>
            </a:r>
            <a:r>
              <a:rPr lang="en-US" sz="1600" dirty="0">
                <a:latin typeface="Lucida Console" panose="020B060904050402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  word = </a:t>
            </a:r>
            <a:r>
              <a:rPr lang="en-US" sz="1600" dirty="0" err="1">
                <a:latin typeface="Lucida Console" panose="020B0609040504020204" pitchFamily="49" charset="0"/>
              </a:rPr>
              <a:t>remove_punctuation</a:t>
            </a:r>
            <a:r>
              <a:rPr lang="en-US" sz="1600" dirty="0">
                <a:latin typeface="Lucida Console" panose="020B0609040504020204" pitchFamily="49" charset="0"/>
              </a:rPr>
              <a:t>(word)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return word</a:t>
            </a:r>
          </a:p>
        </p:txBody>
      </p:sp>
    </p:spTree>
    <p:extLst>
      <p:ext uri="{BB962C8B-B14F-4D97-AF65-F5344CB8AC3E}">
        <p14:creationId xmlns:p14="http://schemas.microsoft.com/office/powerpoint/2010/main" val="732323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80545224-F54B-3CFC-B052-F7DAB88AA0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8808" y="1268219"/>
            <a:ext cx="6874702" cy="440120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remove_punctuation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(word):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(word)):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char = word[n : n+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not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char.isalpha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new_word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word[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n] + word[n 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word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new_word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n -=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not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word.isalpha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word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remove_punctuation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(word)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word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517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F382-4D10-FFB2-9BD0-0C146A4F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59"/>
            <a:ext cx="4683321" cy="2148841"/>
          </a:xfrm>
        </p:spPr>
        <p:txBody>
          <a:bodyPr anchor="t">
            <a:normAutofit/>
          </a:bodyPr>
          <a:lstStyle/>
          <a:p>
            <a:r>
              <a:rPr lang="en-US" sz="4100"/>
              <a:t>Sentiment Calculator – Analyzing the User’s String</a:t>
            </a:r>
          </a:p>
        </p:txBody>
      </p:sp>
      <p:pic>
        <p:nvPicPr>
          <p:cNvPr id="14338" name="Picture 2" descr="What Is Sentiment Analysis And How It Works | Sprout Social">
            <a:extLst>
              <a:ext uri="{FF2B5EF4-FFF2-40B4-BE49-F238E27FC236}">
                <a16:creationId xmlns:a16="http://schemas.microsoft.com/office/drawing/2014/main" id="{D95A5E52-A029-49C3-BA6F-7EE9A84E61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" r="3" b="3"/>
          <a:stretch/>
        </p:blipFill>
        <p:spPr bwMode="auto"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F6A3D-7564-3482-6450-7BC1B91D8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004" y="670559"/>
            <a:ext cx="4555782" cy="5445076"/>
          </a:xfrm>
        </p:spPr>
        <p:txBody>
          <a:bodyPr anchor="t">
            <a:normAutofit/>
          </a:bodyPr>
          <a:lstStyle/>
          <a:p>
            <a:r>
              <a:rPr lang="en-US" sz="2000"/>
              <a:t>Next, let’s create a function called get_sentiment() that analyzes the sentiment of a String input</a:t>
            </a:r>
          </a:p>
          <a:p>
            <a:r>
              <a:rPr lang="en-US" sz="2000"/>
              <a:t>First, the function should get the sentiment_values data frame using pandas</a:t>
            </a:r>
          </a:p>
          <a:p>
            <a:r>
              <a:rPr lang="en-US" sz="2000"/>
              <a:t>Next, it should split the input into a list of words using: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pitchFamily="49" charset="0"/>
              </a:rPr>
              <a:t>word_list</a:t>
            </a:r>
            <a:r>
              <a:rPr lang="en-US" sz="2000" dirty="0">
                <a:latin typeface="Lucida Console" panose="020B0609040504020204" pitchFamily="49" charset="0"/>
              </a:rPr>
              <a:t> = </a:t>
            </a:r>
            <a:r>
              <a:rPr lang="en-US" sz="2000">
                <a:latin typeface="Lucida Console" panose="020B0609040504020204" pitchFamily="49" charset="0"/>
              </a:rPr>
              <a:t>input.split</a:t>
            </a:r>
            <a:r>
              <a:rPr lang="en-US" sz="2000" dirty="0">
                <a:latin typeface="Lucida Console" panose="020B0609040504020204" pitchFamily="49" charset="0"/>
              </a:rPr>
              <a:t>(“ “)</a:t>
            </a:r>
          </a:p>
          <a:p>
            <a:r>
              <a:rPr lang="en-US" sz="2000"/>
              <a:t>Then, it should loop through each word, remove its punctuation, make it lowercase, and get its sentiment from the sentiment data frame</a:t>
            </a:r>
          </a:p>
          <a:p>
            <a:r>
              <a:rPr lang="en-US" sz="2000"/>
              <a:t>Finally, it should add together and return the total sentiment</a:t>
            </a:r>
          </a:p>
        </p:txBody>
      </p:sp>
    </p:spTree>
    <p:extLst>
      <p:ext uri="{BB962C8B-B14F-4D97-AF65-F5344CB8AC3E}">
        <p14:creationId xmlns:p14="http://schemas.microsoft.com/office/powerpoint/2010/main" val="4114764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11956306-26D0-A213-CD4D-5BE6583DDF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9338" y="1613292"/>
            <a:ext cx="9558322" cy="409342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get_sentiment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(input):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sentiment_values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pd.read_csv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"sentiment_values.csv"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total_sentiment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word_list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input.split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word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word_list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w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remove_punctuation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(word).lower()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sentiment_values.word.to_list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w_sentiment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sentiment_values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sentiment_values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"word"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== w].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value.to_list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total_sentiment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+=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w_sentiment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total_sentiment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get_sentiment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"Hello!!!! ever,,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yone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, my n***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is Ta^^vis^^^hi!"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))=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9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AD8D-7D52-AB5B-172C-C339C067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01549"/>
            <a:ext cx="4556760" cy="3827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Creating the Search Button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0A66CD-638F-C6EB-6458-C6748882F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329" y="2057400"/>
            <a:ext cx="6483947" cy="12967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585F14-BF19-76AA-4E72-103EA550B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316" y="3517902"/>
            <a:ext cx="8227960" cy="69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4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1835-4223-1FF8-A02C-FE2619AC3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search_password()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7C837F-835B-CBBE-0724-E9F501343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194" y="2354239"/>
            <a:ext cx="9289612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6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106F-E348-DCCD-2432-0CC8791A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61CB7-C186-42F7-B7AD-5C155391F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Graphs are used a lot in programming to visualize data</a:t>
            </a:r>
          </a:p>
          <a:p>
            <a:r>
              <a:rPr lang="en-US" sz="2000"/>
              <a:t>Sometimes, when looking at a large table or CSV file, it’s very hard to understand what’s going on, so graphs help make data easier to understand</a:t>
            </a:r>
          </a:p>
          <a:p>
            <a:r>
              <a:rPr lang="en-US" sz="2000"/>
              <a:t>Today, we’re specifically going to learn how to use pie charts</a:t>
            </a:r>
          </a:p>
        </p:txBody>
      </p:sp>
      <p:pic>
        <p:nvPicPr>
          <p:cNvPr id="5" name="Picture 4" descr="Desk with productivity items">
            <a:extLst>
              <a:ext uri="{FF2B5EF4-FFF2-40B4-BE49-F238E27FC236}">
                <a16:creationId xmlns:a16="http://schemas.microsoft.com/office/drawing/2014/main" id="{40EC84E8-9EA7-5B47-EA9E-DC482EFC56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25" r="12675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3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A776A1AD-3D38-B342-142D-A76068AE7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32" r="16809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2F699B-222A-9CEC-1351-95CD12E7A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Graphs -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C0771-0207-01B3-171D-6143244A7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1700"/>
              <a:t>To start, let’s open up a new project called “Graphs and Recursion”. </a:t>
            </a:r>
          </a:p>
          <a:p>
            <a:r>
              <a:rPr lang="en-US" sz="1700"/>
              <a:t>Next, we’re going to install matplotlib and pandas</a:t>
            </a:r>
          </a:p>
          <a:p>
            <a:r>
              <a:rPr lang="en-US" sz="1700"/>
              <a:t>We’re also going to need to download the “data.csv” file from my GitHub 5-7 branch and drag it into our project</a:t>
            </a:r>
          </a:p>
          <a:p>
            <a:pPr lvl="1"/>
            <a:r>
              <a:rPr lang="en-US" sz="1700">
                <a:hlinkClick r:id="rId3"/>
              </a:rPr>
              <a:t>https://github.com/Tavishi27/Tuesday-Python-Files</a:t>
            </a:r>
            <a:endParaRPr lang="en-US" sz="1700"/>
          </a:p>
          <a:p>
            <a:r>
              <a:rPr lang="en-US" sz="1700"/>
              <a:t>This CSV file contains data on the education rate in many US states</a:t>
            </a:r>
          </a:p>
          <a:p>
            <a:r>
              <a:rPr lang="en-US" sz="1700"/>
              <a:t>Finally, we’ll need to import pandas as pd and import matplotlib.pyplot as plt</a:t>
            </a:r>
          </a:p>
        </p:txBody>
      </p:sp>
    </p:spTree>
    <p:extLst>
      <p:ext uri="{BB962C8B-B14F-4D97-AF65-F5344CB8AC3E}">
        <p14:creationId xmlns:p14="http://schemas.microsoft.com/office/powerpoint/2010/main" val="405539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826D-6797-7AF4-7BF9-D880EE28F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/>
              <a:t>Getting our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7188A-8832-0C5A-BA7A-B0988C692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3381"/>
            <a:ext cx="6367529" cy="3553581"/>
          </a:xfrm>
        </p:spPr>
        <p:txBody>
          <a:bodyPr>
            <a:normAutofit/>
          </a:bodyPr>
          <a:lstStyle/>
          <a:p>
            <a:r>
              <a:rPr lang="en-US" sz="2000" dirty="0"/>
              <a:t>The next step is to get our data from the CSV file like this: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data = </a:t>
            </a:r>
            <a:r>
              <a:rPr lang="en-US" sz="2000" dirty="0" err="1">
                <a:latin typeface="Lucida Console" panose="020B0609040504020204" pitchFamily="49" charset="0"/>
              </a:rPr>
              <a:t>pd.read_csv</a:t>
            </a:r>
            <a:r>
              <a:rPr lang="en-US" sz="2000" dirty="0">
                <a:latin typeface="Lucida Console" panose="020B0609040504020204" pitchFamily="49" charset="0"/>
              </a:rPr>
              <a:t>(“data.csv”)</a:t>
            </a:r>
          </a:p>
          <a:p>
            <a:r>
              <a:rPr lang="en-US" sz="2000" dirty="0"/>
              <a:t>Now, we should format our data so the state is the index of our data</a:t>
            </a:r>
          </a:p>
          <a:p>
            <a:pPr lvl="1"/>
            <a:r>
              <a:rPr lang="en-US" sz="2000" dirty="0"/>
              <a:t>This will make it easier to create graphs later</a:t>
            </a:r>
          </a:p>
          <a:p>
            <a:pPr marL="0" indent="0"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data.set_index</a:t>
            </a:r>
            <a:r>
              <a:rPr lang="en-US" sz="2000" dirty="0">
                <a:latin typeface="Lucida Console" panose="020B0609040504020204" pitchFamily="49" charset="0"/>
              </a:rPr>
              <a:t>(“state”, </a:t>
            </a:r>
            <a:r>
              <a:rPr lang="en-US" sz="2000" dirty="0" err="1">
                <a:latin typeface="Lucida Console" panose="020B0609040504020204" pitchFamily="49" charset="0"/>
              </a:rPr>
              <a:t>inplace</a:t>
            </a:r>
            <a:r>
              <a:rPr lang="en-US" sz="2000" dirty="0">
                <a:latin typeface="Lucida Console" panose="020B0609040504020204" pitchFamily="49" charset="0"/>
              </a:rPr>
              <a:t> = True)</a:t>
            </a:r>
          </a:p>
        </p:txBody>
      </p:sp>
      <p:pic>
        <p:nvPicPr>
          <p:cNvPr id="7170" name="Picture 2" descr="ETL to CSV File Destination | Open-source Data Integration | Airbyte">
            <a:extLst>
              <a:ext uri="{FF2B5EF4-FFF2-40B4-BE49-F238E27FC236}">
                <a16:creationId xmlns:a16="http://schemas.microsoft.com/office/drawing/2014/main" id="{57DED3F3-842B-C0D2-71F8-656E046BB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17899" y="1786310"/>
            <a:ext cx="3313722" cy="331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36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64FE3-F3A6-CE1A-7CA2-E51DC6FF1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Creating a Pie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CC13F-0A78-F3C0-D436-A92D92902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654" y="2230560"/>
            <a:ext cx="6538774" cy="3917773"/>
          </a:xfrm>
        </p:spPr>
        <p:txBody>
          <a:bodyPr>
            <a:normAutofit/>
          </a:bodyPr>
          <a:lstStyle/>
          <a:p>
            <a:r>
              <a:rPr lang="en-US" sz="1900" dirty="0"/>
              <a:t>Now, let’s choose which states we want in the pie chart (because all 50 states will be too many) like this: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states = </a:t>
            </a:r>
            <a:r>
              <a:rPr lang="en-US" sz="1400" dirty="0" err="1">
                <a:latin typeface="Lucida Console" panose="020B0609040504020204" pitchFamily="49" charset="0"/>
              </a:rPr>
              <a:t>data.loc</a:t>
            </a:r>
            <a:r>
              <a:rPr lang="en-US" sz="1400" dirty="0">
                <a:latin typeface="Lucida Console" panose="020B0609040504020204" pitchFamily="49" charset="0"/>
              </a:rPr>
              <a:t>[[“Washington”, “Massachusetts”, “Texas”]]</a:t>
            </a:r>
          </a:p>
          <a:p>
            <a:r>
              <a:rPr lang="en-US" sz="1900" dirty="0"/>
              <a:t>Next, we can plot our pie chart:</a:t>
            </a:r>
          </a:p>
          <a:p>
            <a:pPr marL="0" indent="0"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states.plot.pie</a:t>
            </a:r>
            <a:r>
              <a:rPr lang="en-US" sz="1600" dirty="0">
                <a:latin typeface="Lucida Console" panose="020B0609040504020204" pitchFamily="49" charset="0"/>
              </a:rPr>
              <a:t>(y=“Tertiary Education”)</a:t>
            </a:r>
          </a:p>
          <a:p>
            <a:pPr lvl="1"/>
            <a:r>
              <a:rPr lang="en-US" sz="1900" dirty="0"/>
              <a:t>This will make a pie chart showing the percentage of people that have finished high school in each state</a:t>
            </a:r>
          </a:p>
          <a:p>
            <a:r>
              <a:rPr lang="en-US" sz="1900" dirty="0"/>
              <a:t>Finally, we need to make the chart visible:</a:t>
            </a:r>
          </a:p>
          <a:p>
            <a:pPr marL="0" indent="0"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plt.show</a:t>
            </a:r>
            <a:r>
              <a:rPr lang="en-US" sz="1600" dirty="0">
                <a:latin typeface="Lucida Console" panose="020B06090405040202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BFBD4-5788-8D4E-EB45-43BCB77CD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885" y="2303096"/>
            <a:ext cx="4788505" cy="351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4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B122-3C24-D7E7-D58B-AE6A09F6D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Editing a Pie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FB009-9969-04AA-A2EE-CB88A0AE4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22" y="2209023"/>
            <a:ext cx="6088014" cy="3917773"/>
          </a:xfrm>
        </p:spPr>
        <p:txBody>
          <a:bodyPr>
            <a:normAutofit/>
          </a:bodyPr>
          <a:lstStyle/>
          <a:p>
            <a:r>
              <a:rPr lang="en-US" sz="1900" dirty="0"/>
              <a:t>There are a couple of ways we can change how a pie chart looks</a:t>
            </a:r>
          </a:p>
          <a:p>
            <a:r>
              <a:rPr lang="en-US" sz="1900" dirty="0"/>
              <a:t>For example, we can add a colors input to change the color of each pie chart wedge, or we can use an explode input to emphasize one wedge over the others: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states = </a:t>
            </a:r>
            <a:r>
              <a:rPr lang="en-US" sz="1200" dirty="0" err="1">
                <a:latin typeface="Lucida Console" panose="020B0609040504020204" pitchFamily="49" charset="0"/>
              </a:rPr>
              <a:t>data.loc</a:t>
            </a:r>
            <a:r>
              <a:rPr lang="en-US" sz="1200" dirty="0">
                <a:latin typeface="Lucida Console" panose="020B0609040504020204" pitchFamily="49" charset="0"/>
              </a:rPr>
              <a:t>[[“Washington”, “Massachusetts”, “Texas”]]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colors = [“green”, “blue”, “orange”]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explode = [0.1, 0, 0]</a:t>
            </a:r>
          </a:p>
          <a:p>
            <a:pPr marL="0" indent="0">
              <a:buNone/>
            </a:pPr>
            <a:r>
              <a:rPr lang="en-US" sz="1200" dirty="0" err="1">
                <a:latin typeface="Lucida Console" panose="020B0609040504020204" pitchFamily="49" charset="0"/>
              </a:rPr>
              <a:t>states.plot.pie</a:t>
            </a:r>
            <a:r>
              <a:rPr lang="en-US" sz="1200" dirty="0">
                <a:latin typeface="Lucida Console" panose="020B0609040504020204" pitchFamily="49" charset="0"/>
              </a:rPr>
              <a:t>(y=“Tertiary Education”, colors=colors, explode=explode)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5FD35-0978-4A36-28C8-56190BD89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458" y="2184914"/>
            <a:ext cx="4754323" cy="375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65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1946</Words>
  <Application>Microsoft Office PowerPoint</Application>
  <PresentationFormat>Widescreen</PresentationFormat>
  <Paragraphs>128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Aptos Display</vt:lpstr>
      <vt:lpstr>Arial</vt:lpstr>
      <vt:lpstr>JetBrains Mono</vt:lpstr>
      <vt:lpstr>Lucida Console</vt:lpstr>
      <vt:lpstr>Office Theme</vt:lpstr>
      <vt:lpstr>Python! Day 24</vt:lpstr>
      <vt:lpstr>Searching for a Website in Password Manager</vt:lpstr>
      <vt:lpstr>Creating the Search Button</vt:lpstr>
      <vt:lpstr>search_password()</vt:lpstr>
      <vt:lpstr>Graphs</vt:lpstr>
      <vt:lpstr>Graphs - Setup</vt:lpstr>
      <vt:lpstr>Getting our Data</vt:lpstr>
      <vt:lpstr>Creating a Pie Chart</vt:lpstr>
      <vt:lpstr>Editing a Pie Chart</vt:lpstr>
      <vt:lpstr>Challenge: Make a Pie Chart Using Squirrel Census Data</vt:lpstr>
      <vt:lpstr>PowerPoint Presentation</vt:lpstr>
      <vt:lpstr>PowerPoint Presentation</vt:lpstr>
      <vt:lpstr>Intro to Recursion</vt:lpstr>
      <vt:lpstr>Format for Recursive Algorithms</vt:lpstr>
      <vt:lpstr>PowerPoint Presentation</vt:lpstr>
      <vt:lpstr>Recursion vs. Iteration</vt:lpstr>
      <vt:lpstr>Recursion Example</vt:lpstr>
      <vt:lpstr>String Manipulation</vt:lpstr>
      <vt:lpstr>Project: Sentiment Calculator</vt:lpstr>
      <vt:lpstr>Sentiment Calculator – String Manipulation</vt:lpstr>
      <vt:lpstr>PowerPoint Presentation</vt:lpstr>
      <vt:lpstr>PowerPoint Presentation</vt:lpstr>
      <vt:lpstr>PowerPoint Presentation</vt:lpstr>
      <vt:lpstr>Sentiment Calculator – Analyzing the User’s String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Python! Day 24</dc:title>
  <dc:creator>Tavishi Bhatia</dc:creator>
  <cp:lastModifiedBy>Tavishi Bhatia</cp:lastModifiedBy>
  <cp:revision>1</cp:revision>
  <dcterms:created xsi:type="dcterms:W3CDTF">2024-05-08T01:22:19Z</dcterms:created>
  <dcterms:modified xsi:type="dcterms:W3CDTF">2024-05-08T01:22:49Z</dcterms:modified>
</cp:coreProperties>
</file>