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2" r:id="rId3"/>
    <p:sldId id="303" r:id="rId4"/>
    <p:sldId id="305" r:id="rId5"/>
    <p:sldId id="306" r:id="rId6"/>
    <p:sldId id="307" r:id="rId7"/>
    <p:sldId id="308" r:id="rId8"/>
    <p:sldId id="314" r:id="rId9"/>
    <p:sldId id="304" r:id="rId10"/>
    <p:sldId id="309" r:id="rId11"/>
    <p:sldId id="310" r:id="rId12"/>
    <p:sldId id="311" r:id="rId13"/>
    <p:sldId id="312" r:id="rId14"/>
    <p:sldId id="313" r:id="rId15"/>
    <p:sldId id="316" r:id="rId16"/>
    <p:sldId id="315" r:id="rId17"/>
    <p:sldId id="317" r:id="rId18"/>
    <p:sldId id="318" r:id="rId19"/>
    <p:sldId id="319" r:id="rId20"/>
    <p:sldId id="32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96"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0:18:54.188"/>
    </inkml:context>
    <inkml:brush xml:id="br0">
      <inkml:brushProperty name="width" value="0.05" units="cm"/>
      <inkml:brushProperty name="height" value="0.05" units="cm"/>
    </inkml:brush>
  </inkml:definitions>
  <inkml:trace contextRef="#ctx0" brushRef="#br0">0 1 24575,'10'8'0,"0"-1"0,0 0 0,22 10 0,-8-4 0,337 174 0,237 135 0,-493-261 0,-15-7 0,90 51 0,-129-79 0,86 32 0,-1-1 0,-135-57 0,-1 0 0,1 0 0,0 0 0,0 1 0,0-1 0,-1 0 0,1 1 0,0-1 0,0 1 0,-1-1 0,1 1 0,0-1 0,-1 1 0,1-1 0,-1 1 0,1 0 0,-1-1 0,1 1 0,-1 0 0,2 1 0,-3-1 0,1-1 0,0 1 0,0-1 0,0 1 0,0 0 0,0-1 0,-1 1 0,1-1 0,0 1 0,0-1 0,-1 1 0,1-1 0,0 1 0,-1-1 0,1 1 0,0-1 0,-1 1 0,1-1 0,-1 0 0,1 1 0,-1-1 0,0 1 0,-4 2 0,0 0 0,-1-1 0,1 1 0,-11 2 0,-126 26 0,104-25 0,1 1 0,-1 2 0,-36 15 0,-58 20 0,93-33 0,1 1 0,0 3 0,-38 19 0,61-25 0,-12 4 0,2 2 0,-1 1 0,2 1 0,-38 34 0,-40 61 0,70-73 0,-2-2 0,-1-2 0,-78 61 0,-259 165 0,246-173-1365,111-79-5461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0:18:56.214"/>
    </inkml:context>
    <inkml:brush xml:id="br0">
      <inkml:brushProperty name="width" value="0.05" units="cm"/>
      <inkml:brushProperty name="height" value="0.05" units="cm"/>
    </inkml:brush>
  </inkml:definitions>
  <inkml:trace contextRef="#ctx0" brushRef="#br0">0 61 24575,'213'1'0,"222"-3"0,-279-7 0,60-2 0,-159 12 0,-19 0 0,0-1 0,0-2 0,48-9 0,-28 1 160,101-6-1,61 14-843,-138 2-316,-62 0-5826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0:19:15.713"/>
    </inkml:context>
    <inkml:brush xml:id="br0">
      <inkml:brushProperty name="width" value="0.05" units="cm"/>
      <inkml:brushProperty name="height" value="0.05" units="cm"/>
    </inkml:brush>
  </inkml:definitions>
  <inkml:trace contextRef="#ctx0" brushRef="#br0">1590 0 24575,'-97'60'0,"58"-37"0,-2-1 0,0-2 0,-48 15 0,69-26 0,1 0 0,1 1 0,0 0 0,-30 24 0,-19 12 0,-12 4 0,-42 23 0,31-20 0,-90 69 0,20-12 0,125-90 0,-66 27 0,37-18 0,-9 7 0,-75 32 0,143-66 0,1 0 0,-1 0 0,0 0 0,1 1 0,0 0 0,-5 3 0,9-6 0,0 0 0,-1 1 0,1-1 0,-1 1 0,1-1 0,0 1 0,-1-1 0,1 1 0,0-1 0,-1 1 0,1-1 0,0 1 0,0-1 0,-1 1 0,1 0 0,0-1 0,0 1 0,0-1 0,0 1 0,0-1 0,0 1 0,0 1 0,1-1 0,-1 0 0,1 0 0,-1 0 0,1-1 0,0 1 0,-1 0 0,1 0 0,0 0 0,0-1 0,0 1 0,-1 0 0,1-1 0,0 1 0,0-1 0,0 1 0,0-1 0,2 1 0,26 12 0,1-1 0,1-2 0,0-1 0,35 5 0,-10-9 0,106-5 0,-66-2 0,-49 1 0,87 4 0,-111-1 0,0 1 0,0 0 0,40 14 0,-25-4 0,-5-1 0,58 13 0,61 15 0,-38-7 0,-81-23 0,0 1 0,35 18 0,-35-15 0,63 20 0,-64-24 0,46 21 0,-57-22 0,0 0 0,0-1 0,1-2 0,-1 0 0,32 4 0,-40-7 342,-27 3-2049,-16 2-5119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0:19:18.022"/>
    </inkml:context>
    <inkml:brush xml:id="br0">
      <inkml:brushProperty name="width" value="0.05" units="cm"/>
      <inkml:brushProperty name="height" value="0.05" units="cm"/>
    </inkml:brush>
  </inkml:definitions>
  <inkml:trace contextRef="#ctx0" brushRef="#br0">0 41 24575,'139'-10'0,"-4"-1"0,82-3 0,80 8 0,-171 8 0,-107-2 0,9-1 0,0 2 0,0 0 0,0 2 0,32 8 0,-1 1 0,104 8 0,-82-12 0,-25-5 0,-35-2 0,0 1 0,23 4 0,-41-5 31,19 2 270,-22-3-338,0 0 0,1 0 1,-1 1-1,0-1 0,1 0 0,-1 0 0,1 0 0,-1 0 0,0 0 0,1 0 0,-1 0 0,0-1 1,1 1-1,-1 0 0,1 0 0,-1 0 0,0 0 0,1 0 0,-1-1 0,0 1 0,1 0 0,-1 0 1,0 0-1,0-1 0,1 1 0,-1 0 0,0 0 0,0-1 0,1 1 0,-1 0 0,0-1 1,0 1-1,0 0 0,1-1 0,-1 1 0,0 0 0,0-1 0,0 1 0,0 0 0,0-1 0,0 1 1,0-1-1,0 1 0,0 0 0,0-1 0,-4-11-6789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DEA0-9CE0-1A95-B39A-4F4BA134AE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EC0151-7AA6-4AD8-2072-3604EC25F8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070865-2341-5730-4737-C28894A3729D}"/>
              </a:ext>
            </a:extLst>
          </p:cNvPr>
          <p:cNvSpPr>
            <a:spLocks noGrp="1"/>
          </p:cNvSpPr>
          <p:nvPr>
            <p:ph type="dt" sz="half" idx="10"/>
          </p:nvPr>
        </p:nvSpPr>
        <p:spPr/>
        <p:txBody>
          <a:bodyPr/>
          <a:lstStyle/>
          <a:p>
            <a:fld id="{B8411532-02C7-4B1A-BEA4-669F16EB91BA}" type="datetimeFigureOut">
              <a:rPr lang="en-US" smtClean="0"/>
              <a:t>5/7/2024</a:t>
            </a:fld>
            <a:endParaRPr lang="en-US"/>
          </a:p>
        </p:txBody>
      </p:sp>
      <p:sp>
        <p:nvSpPr>
          <p:cNvPr id="5" name="Footer Placeholder 4">
            <a:extLst>
              <a:ext uri="{FF2B5EF4-FFF2-40B4-BE49-F238E27FC236}">
                <a16:creationId xmlns:a16="http://schemas.microsoft.com/office/drawing/2014/main" id="{99DA8E6C-D5DF-00DB-3D30-24A232706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EED30-572C-39DE-222C-AB461D6B28EF}"/>
              </a:ext>
            </a:extLst>
          </p:cNvPr>
          <p:cNvSpPr>
            <a:spLocks noGrp="1"/>
          </p:cNvSpPr>
          <p:nvPr>
            <p:ph type="sldNum" sz="quarter" idx="12"/>
          </p:nvPr>
        </p:nvSpPr>
        <p:spPr/>
        <p:txBody>
          <a:bodyPr/>
          <a:lstStyle/>
          <a:p>
            <a:fld id="{BF7A6A22-D6C1-43EC-9596-C03823736FDF}" type="slidenum">
              <a:rPr lang="en-US" smtClean="0"/>
              <a:t>‹#›</a:t>
            </a:fld>
            <a:endParaRPr lang="en-US"/>
          </a:p>
        </p:txBody>
      </p:sp>
    </p:spTree>
    <p:extLst>
      <p:ext uri="{BB962C8B-B14F-4D97-AF65-F5344CB8AC3E}">
        <p14:creationId xmlns:p14="http://schemas.microsoft.com/office/powerpoint/2010/main" val="52032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A83F-0B0F-ED6A-3E30-96B4E16E1F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49A44D-5ECD-6BA6-3346-E73C3E8A37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B52B0-03A7-87A2-8417-7115E46B4D15}"/>
              </a:ext>
            </a:extLst>
          </p:cNvPr>
          <p:cNvSpPr>
            <a:spLocks noGrp="1"/>
          </p:cNvSpPr>
          <p:nvPr>
            <p:ph type="dt" sz="half" idx="10"/>
          </p:nvPr>
        </p:nvSpPr>
        <p:spPr/>
        <p:txBody>
          <a:bodyPr/>
          <a:lstStyle/>
          <a:p>
            <a:fld id="{B8411532-02C7-4B1A-BEA4-669F16EB91BA}" type="datetimeFigureOut">
              <a:rPr lang="en-US" smtClean="0"/>
              <a:t>5/7/2024</a:t>
            </a:fld>
            <a:endParaRPr lang="en-US"/>
          </a:p>
        </p:txBody>
      </p:sp>
      <p:sp>
        <p:nvSpPr>
          <p:cNvPr id="5" name="Footer Placeholder 4">
            <a:extLst>
              <a:ext uri="{FF2B5EF4-FFF2-40B4-BE49-F238E27FC236}">
                <a16:creationId xmlns:a16="http://schemas.microsoft.com/office/drawing/2014/main" id="{08B276D0-E54A-7BDE-CE33-881ECDF3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E1BFF-07E3-05B7-B949-2A4B0A14B2F9}"/>
              </a:ext>
            </a:extLst>
          </p:cNvPr>
          <p:cNvSpPr>
            <a:spLocks noGrp="1"/>
          </p:cNvSpPr>
          <p:nvPr>
            <p:ph type="sldNum" sz="quarter" idx="12"/>
          </p:nvPr>
        </p:nvSpPr>
        <p:spPr/>
        <p:txBody>
          <a:bodyPr/>
          <a:lstStyle/>
          <a:p>
            <a:fld id="{BF7A6A22-D6C1-43EC-9596-C03823736FDF}" type="slidenum">
              <a:rPr lang="en-US" smtClean="0"/>
              <a:t>‹#›</a:t>
            </a:fld>
            <a:endParaRPr lang="en-US"/>
          </a:p>
        </p:txBody>
      </p:sp>
    </p:spTree>
    <p:extLst>
      <p:ext uri="{BB962C8B-B14F-4D97-AF65-F5344CB8AC3E}">
        <p14:creationId xmlns:p14="http://schemas.microsoft.com/office/powerpoint/2010/main" val="118089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CFE0B4-A860-00BE-E385-15E70460C7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E4496F-B5B9-8C6E-FC2F-BA41EB38BA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706BB-EF6F-D7C9-7672-8AECB9A1C9AA}"/>
              </a:ext>
            </a:extLst>
          </p:cNvPr>
          <p:cNvSpPr>
            <a:spLocks noGrp="1"/>
          </p:cNvSpPr>
          <p:nvPr>
            <p:ph type="dt" sz="half" idx="10"/>
          </p:nvPr>
        </p:nvSpPr>
        <p:spPr/>
        <p:txBody>
          <a:bodyPr/>
          <a:lstStyle/>
          <a:p>
            <a:fld id="{B8411532-02C7-4B1A-BEA4-669F16EB91BA}" type="datetimeFigureOut">
              <a:rPr lang="en-US" smtClean="0"/>
              <a:t>5/7/2024</a:t>
            </a:fld>
            <a:endParaRPr lang="en-US"/>
          </a:p>
        </p:txBody>
      </p:sp>
      <p:sp>
        <p:nvSpPr>
          <p:cNvPr id="5" name="Footer Placeholder 4">
            <a:extLst>
              <a:ext uri="{FF2B5EF4-FFF2-40B4-BE49-F238E27FC236}">
                <a16:creationId xmlns:a16="http://schemas.microsoft.com/office/drawing/2014/main" id="{5AAE0531-F04C-63C3-AE9C-634150C55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5ED36-FA02-2A7A-8B30-B513A596F209}"/>
              </a:ext>
            </a:extLst>
          </p:cNvPr>
          <p:cNvSpPr>
            <a:spLocks noGrp="1"/>
          </p:cNvSpPr>
          <p:nvPr>
            <p:ph type="sldNum" sz="quarter" idx="12"/>
          </p:nvPr>
        </p:nvSpPr>
        <p:spPr/>
        <p:txBody>
          <a:bodyPr/>
          <a:lstStyle/>
          <a:p>
            <a:fld id="{BF7A6A22-D6C1-43EC-9596-C03823736FDF}" type="slidenum">
              <a:rPr lang="en-US" smtClean="0"/>
              <a:t>‹#›</a:t>
            </a:fld>
            <a:endParaRPr lang="en-US"/>
          </a:p>
        </p:txBody>
      </p:sp>
    </p:spTree>
    <p:extLst>
      <p:ext uri="{BB962C8B-B14F-4D97-AF65-F5344CB8AC3E}">
        <p14:creationId xmlns:p14="http://schemas.microsoft.com/office/powerpoint/2010/main" val="76321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B40A-35AB-DCAE-0766-A72CA74CE1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27CA2F-D6F1-5C4E-C5B9-F1C7DA499D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2229E-4797-9EA2-3E52-6FC491963C8A}"/>
              </a:ext>
            </a:extLst>
          </p:cNvPr>
          <p:cNvSpPr>
            <a:spLocks noGrp="1"/>
          </p:cNvSpPr>
          <p:nvPr>
            <p:ph type="dt" sz="half" idx="10"/>
          </p:nvPr>
        </p:nvSpPr>
        <p:spPr/>
        <p:txBody>
          <a:bodyPr/>
          <a:lstStyle/>
          <a:p>
            <a:fld id="{B8411532-02C7-4B1A-BEA4-669F16EB91BA}" type="datetimeFigureOut">
              <a:rPr lang="en-US" smtClean="0"/>
              <a:t>5/7/2024</a:t>
            </a:fld>
            <a:endParaRPr lang="en-US"/>
          </a:p>
        </p:txBody>
      </p:sp>
      <p:sp>
        <p:nvSpPr>
          <p:cNvPr id="5" name="Footer Placeholder 4">
            <a:extLst>
              <a:ext uri="{FF2B5EF4-FFF2-40B4-BE49-F238E27FC236}">
                <a16:creationId xmlns:a16="http://schemas.microsoft.com/office/drawing/2014/main" id="{225FCA3C-4E30-7654-4CEB-36E780ADC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34182-5E03-9C70-0164-1273E819C349}"/>
              </a:ext>
            </a:extLst>
          </p:cNvPr>
          <p:cNvSpPr>
            <a:spLocks noGrp="1"/>
          </p:cNvSpPr>
          <p:nvPr>
            <p:ph type="sldNum" sz="quarter" idx="12"/>
          </p:nvPr>
        </p:nvSpPr>
        <p:spPr/>
        <p:txBody>
          <a:bodyPr/>
          <a:lstStyle/>
          <a:p>
            <a:fld id="{BF7A6A22-D6C1-43EC-9596-C03823736FDF}" type="slidenum">
              <a:rPr lang="en-US" smtClean="0"/>
              <a:t>‹#›</a:t>
            </a:fld>
            <a:endParaRPr lang="en-US"/>
          </a:p>
        </p:txBody>
      </p:sp>
    </p:spTree>
    <p:extLst>
      <p:ext uri="{BB962C8B-B14F-4D97-AF65-F5344CB8AC3E}">
        <p14:creationId xmlns:p14="http://schemas.microsoft.com/office/powerpoint/2010/main" val="225290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7A32-8A4B-4701-555D-35AECF7509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5DCE71-D9E4-3E5E-CAF0-49F9DCD25B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7E73A5-0313-CEC7-6C98-9B7D22C8B195}"/>
              </a:ext>
            </a:extLst>
          </p:cNvPr>
          <p:cNvSpPr>
            <a:spLocks noGrp="1"/>
          </p:cNvSpPr>
          <p:nvPr>
            <p:ph type="dt" sz="half" idx="10"/>
          </p:nvPr>
        </p:nvSpPr>
        <p:spPr/>
        <p:txBody>
          <a:bodyPr/>
          <a:lstStyle/>
          <a:p>
            <a:fld id="{B8411532-02C7-4B1A-BEA4-669F16EB91BA}" type="datetimeFigureOut">
              <a:rPr lang="en-US" smtClean="0"/>
              <a:t>5/7/2024</a:t>
            </a:fld>
            <a:endParaRPr lang="en-US"/>
          </a:p>
        </p:txBody>
      </p:sp>
      <p:sp>
        <p:nvSpPr>
          <p:cNvPr id="5" name="Footer Placeholder 4">
            <a:extLst>
              <a:ext uri="{FF2B5EF4-FFF2-40B4-BE49-F238E27FC236}">
                <a16:creationId xmlns:a16="http://schemas.microsoft.com/office/drawing/2014/main" id="{EA0CF295-F988-1630-F849-C6EC099D3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F9E46-2841-C096-65BA-A87A4CBA7B33}"/>
              </a:ext>
            </a:extLst>
          </p:cNvPr>
          <p:cNvSpPr>
            <a:spLocks noGrp="1"/>
          </p:cNvSpPr>
          <p:nvPr>
            <p:ph type="sldNum" sz="quarter" idx="12"/>
          </p:nvPr>
        </p:nvSpPr>
        <p:spPr/>
        <p:txBody>
          <a:bodyPr/>
          <a:lstStyle/>
          <a:p>
            <a:fld id="{BF7A6A22-D6C1-43EC-9596-C03823736FDF}" type="slidenum">
              <a:rPr lang="en-US" smtClean="0"/>
              <a:t>‹#›</a:t>
            </a:fld>
            <a:endParaRPr lang="en-US"/>
          </a:p>
        </p:txBody>
      </p:sp>
    </p:spTree>
    <p:extLst>
      <p:ext uri="{BB962C8B-B14F-4D97-AF65-F5344CB8AC3E}">
        <p14:creationId xmlns:p14="http://schemas.microsoft.com/office/powerpoint/2010/main" val="61567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F6F4-FDD8-BD0D-DAB3-0AED21D29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0B285-230A-5CAA-A166-716804E538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A5A896-56E0-39FE-6F30-BBBC78A46B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11C884-103F-7763-29EB-C8F970C9A74D}"/>
              </a:ext>
            </a:extLst>
          </p:cNvPr>
          <p:cNvSpPr>
            <a:spLocks noGrp="1"/>
          </p:cNvSpPr>
          <p:nvPr>
            <p:ph type="dt" sz="half" idx="10"/>
          </p:nvPr>
        </p:nvSpPr>
        <p:spPr/>
        <p:txBody>
          <a:bodyPr/>
          <a:lstStyle/>
          <a:p>
            <a:fld id="{B8411532-02C7-4B1A-BEA4-669F16EB91BA}" type="datetimeFigureOut">
              <a:rPr lang="en-US" smtClean="0"/>
              <a:t>5/7/2024</a:t>
            </a:fld>
            <a:endParaRPr lang="en-US"/>
          </a:p>
        </p:txBody>
      </p:sp>
      <p:sp>
        <p:nvSpPr>
          <p:cNvPr id="6" name="Footer Placeholder 5">
            <a:extLst>
              <a:ext uri="{FF2B5EF4-FFF2-40B4-BE49-F238E27FC236}">
                <a16:creationId xmlns:a16="http://schemas.microsoft.com/office/drawing/2014/main" id="{075B4B14-11ED-9F28-DA26-F0002F630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499F30-6EF7-C6C5-28D3-2F0E942EB054}"/>
              </a:ext>
            </a:extLst>
          </p:cNvPr>
          <p:cNvSpPr>
            <a:spLocks noGrp="1"/>
          </p:cNvSpPr>
          <p:nvPr>
            <p:ph type="sldNum" sz="quarter" idx="12"/>
          </p:nvPr>
        </p:nvSpPr>
        <p:spPr/>
        <p:txBody>
          <a:bodyPr/>
          <a:lstStyle/>
          <a:p>
            <a:fld id="{BF7A6A22-D6C1-43EC-9596-C03823736FDF}" type="slidenum">
              <a:rPr lang="en-US" smtClean="0"/>
              <a:t>‹#›</a:t>
            </a:fld>
            <a:endParaRPr lang="en-US"/>
          </a:p>
        </p:txBody>
      </p:sp>
    </p:spTree>
    <p:extLst>
      <p:ext uri="{BB962C8B-B14F-4D97-AF65-F5344CB8AC3E}">
        <p14:creationId xmlns:p14="http://schemas.microsoft.com/office/powerpoint/2010/main" val="244467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394A-D67F-C5D9-B699-FBDCCB8199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1C4CB5-2FA6-DD3E-BEE7-1C47194D21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203805-8E61-5292-31A0-929DD3EE5D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CC4C04-9C0E-021C-E601-0C136DD5FE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BD92E5-443F-980D-492C-ED22BB6EC1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7F9DFC-2885-E6BB-356F-02EA0F38DDBF}"/>
              </a:ext>
            </a:extLst>
          </p:cNvPr>
          <p:cNvSpPr>
            <a:spLocks noGrp="1"/>
          </p:cNvSpPr>
          <p:nvPr>
            <p:ph type="dt" sz="half" idx="10"/>
          </p:nvPr>
        </p:nvSpPr>
        <p:spPr/>
        <p:txBody>
          <a:bodyPr/>
          <a:lstStyle/>
          <a:p>
            <a:fld id="{B8411532-02C7-4B1A-BEA4-669F16EB91BA}" type="datetimeFigureOut">
              <a:rPr lang="en-US" smtClean="0"/>
              <a:t>5/7/2024</a:t>
            </a:fld>
            <a:endParaRPr lang="en-US"/>
          </a:p>
        </p:txBody>
      </p:sp>
      <p:sp>
        <p:nvSpPr>
          <p:cNvPr id="8" name="Footer Placeholder 7">
            <a:extLst>
              <a:ext uri="{FF2B5EF4-FFF2-40B4-BE49-F238E27FC236}">
                <a16:creationId xmlns:a16="http://schemas.microsoft.com/office/drawing/2014/main" id="{EED20E72-F5A2-38F4-C54A-712D6B08D9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DC50E-A232-34E4-C50B-B0DA2F54D9A8}"/>
              </a:ext>
            </a:extLst>
          </p:cNvPr>
          <p:cNvSpPr>
            <a:spLocks noGrp="1"/>
          </p:cNvSpPr>
          <p:nvPr>
            <p:ph type="sldNum" sz="quarter" idx="12"/>
          </p:nvPr>
        </p:nvSpPr>
        <p:spPr/>
        <p:txBody>
          <a:bodyPr/>
          <a:lstStyle/>
          <a:p>
            <a:fld id="{BF7A6A22-D6C1-43EC-9596-C03823736FDF}" type="slidenum">
              <a:rPr lang="en-US" smtClean="0"/>
              <a:t>‹#›</a:t>
            </a:fld>
            <a:endParaRPr lang="en-US"/>
          </a:p>
        </p:txBody>
      </p:sp>
    </p:spTree>
    <p:extLst>
      <p:ext uri="{BB962C8B-B14F-4D97-AF65-F5344CB8AC3E}">
        <p14:creationId xmlns:p14="http://schemas.microsoft.com/office/powerpoint/2010/main" val="214917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C6F7-636C-F19D-F273-E4A6E6EBF8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0427E8-A8B0-3DA4-92B6-5483D2FEB203}"/>
              </a:ext>
            </a:extLst>
          </p:cNvPr>
          <p:cNvSpPr>
            <a:spLocks noGrp="1"/>
          </p:cNvSpPr>
          <p:nvPr>
            <p:ph type="dt" sz="half" idx="10"/>
          </p:nvPr>
        </p:nvSpPr>
        <p:spPr/>
        <p:txBody>
          <a:bodyPr/>
          <a:lstStyle/>
          <a:p>
            <a:fld id="{B8411532-02C7-4B1A-BEA4-669F16EB91BA}" type="datetimeFigureOut">
              <a:rPr lang="en-US" smtClean="0"/>
              <a:t>5/7/2024</a:t>
            </a:fld>
            <a:endParaRPr lang="en-US"/>
          </a:p>
        </p:txBody>
      </p:sp>
      <p:sp>
        <p:nvSpPr>
          <p:cNvPr id="4" name="Footer Placeholder 3">
            <a:extLst>
              <a:ext uri="{FF2B5EF4-FFF2-40B4-BE49-F238E27FC236}">
                <a16:creationId xmlns:a16="http://schemas.microsoft.com/office/drawing/2014/main" id="{31E2CCA7-7263-0F71-B0AD-4DE5BF9F9C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A5CCDB-1E20-8268-B04A-C937769E5AD8}"/>
              </a:ext>
            </a:extLst>
          </p:cNvPr>
          <p:cNvSpPr>
            <a:spLocks noGrp="1"/>
          </p:cNvSpPr>
          <p:nvPr>
            <p:ph type="sldNum" sz="quarter" idx="12"/>
          </p:nvPr>
        </p:nvSpPr>
        <p:spPr/>
        <p:txBody>
          <a:bodyPr/>
          <a:lstStyle/>
          <a:p>
            <a:fld id="{BF7A6A22-D6C1-43EC-9596-C03823736FDF}" type="slidenum">
              <a:rPr lang="en-US" smtClean="0"/>
              <a:t>‹#›</a:t>
            </a:fld>
            <a:endParaRPr lang="en-US"/>
          </a:p>
        </p:txBody>
      </p:sp>
    </p:spTree>
    <p:extLst>
      <p:ext uri="{BB962C8B-B14F-4D97-AF65-F5344CB8AC3E}">
        <p14:creationId xmlns:p14="http://schemas.microsoft.com/office/powerpoint/2010/main" val="2238228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E96E39-A760-CB77-144F-6EEB2458C853}"/>
              </a:ext>
            </a:extLst>
          </p:cNvPr>
          <p:cNvSpPr>
            <a:spLocks noGrp="1"/>
          </p:cNvSpPr>
          <p:nvPr>
            <p:ph type="dt" sz="half" idx="10"/>
          </p:nvPr>
        </p:nvSpPr>
        <p:spPr/>
        <p:txBody>
          <a:bodyPr/>
          <a:lstStyle/>
          <a:p>
            <a:fld id="{B8411532-02C7-4B1A-BEA4-669F16EB91BA}" type="datetimeFigureOut">
              <a:rPr lang="en-US" smtClean="0"/>
              <a:t>5/7/2024</a:t>
            </a:fld>
            <a:endParaRPr lang="en-US"/>
          </a:p>
        </p:txBody>
      </p:sp>
      <p:sp>
        <p:nvSpPr>
          <p:cNvPr id="3" name="Footer Placeholder 2">
            <a:extLst>
              <a:ext uri="{FF2B5EF4-FFF2-40B4-BE49-F238E27FC236}">
                <a16:creationId xmlns:a16="http://schemas.microsoft.com/office/drawing/2014/main" id="{01B3EDA1-A048-9F42-D2F1-FDB1F42FEE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0F4E9C-575C-B27C-F7E7-EA3BAD6964D5}"/>
              </a:ext>
            </a:extLst>
          </p:cNvPr>
          <p:cNvSpPr>
            <a:spLocks noGrp="1"/>
          </p:cNvSpPr>
          <p:nvPr>
            <p:ph type="sldNum" sz="quarter" idx="12"/>
          </p:nvPr>
        </p:nvSpPr>
        <p:spPr/>
        <p:txBody>
          <a:bodyPr/>
          <a:lstStyle/>
          <a:p>
            <a:fld id="{BF7A6A22-D6C1-43EC-9596-C03823736FDF}" type="slidenum">
              <a:rPr lang="en-US" smtClean="0"/>
              <a:t>‹#›</a:t>
            </a:fld>
            <a:endParaRPr lang="en-US"/>
          </a:p>
        </p:txBody>
      </p:sp>
    </p:spTree>
    <p:extLst>
      <p:ext uri="{BB962C8B-B14F-4D97-AF65-F5344CB8AC3E}">
        <p14:creationId xmlns:p14="http://schemas.microsoft.com/office/powerpoint/2010/main" val="2597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E559-1B84-5277-79A2-AB6D7F377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B43B44-81D5-3DD0-4DD1-AEAC7A7F22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F9723C-A6B0-3E1D-AC25-C52A68F07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3E9D7-3736-B042-99D3-6A30C378E148}"/>
              </a:ext>
            </a:extLst>
          </p:cNvPr>
          <p:cNvSpPr>
            <a:spLocks noGrp="1"/>
          </p:cNvSpPr>
          <p:nvPr>
            <p:ph type="dt" sz="half" idx="10"/>
          </p:nvPr>
        </p:nvSpPr>
        <p:spPr/>
        <p:txBody>
          <a:bodyPr/>
          <a:lstStyle/>
          <a:p>
            <a:fld id="{B8411532-02C7-4B1A-BEA4-669F16EB91BA}" type="datetimeFigureOut">
              <a:rPr lang="en-US" smtClean="0"/>
              <a:t>5/7/2024</a:t>
            </a:fld>
            <a:endParaRPr lang="en-US"/>
          </a:p>
        </p:txBody>
      </p:sp>
      <p:sp>
        <p:nvSpPr>
          <p:cNvPr id="6" name="Footer Placeholder 5">
            <a:extLst>
              <a:ext uri="{FF2B5EF4-FFF2-40B4-BE49-F238E27FC236}">
                <a16:creationId xmlns:a16="http://schemas.microsoft.com/office/drawing/2014/main" id="{07A230BD-AF15-45D8-FF38-4F9C6E01A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D7317C-58CF-A56E-F3CE-2F2906D22E46}"/>
              </a:ext>
            </a:extLst>
          </p:cNvPr>
          <p:cNvSpPr>
            <a:spLocks noGrp="1"/>
          </p:cNvSpPr>
          <p:nvPr>
            <p:ph type="sldNum" sz="quarter" idx="12"/>
          </p:nvPr>
        </p:nvSpPr>
        <p:spPr/>
        <p:txBody>
          <a:bodyPr/>
          <a:lstStyle/>
          <a:p>
            <a:fld id="{BF7A6A22-D6C1-43EC-9596-C03823736FDF}" type="slidenum">
              <a:rPr lang="en-US" smtClean="0"/>
              <a:t>‹#›</a:t>
            </a:fld>
            <a:endParaRPr lang="en-US"/>
          </a:p>
        </p:txBody>
      </p:sp>
    </p:spTree>
    <p:extLst>
      <p:ext uri="{BB962C8B-B14F-4D97-AF65-F5344CB8AC3E}">
        <p14:creationId xmlns:p14="http://schemas.microsoft.com/office/powerpoint/2010/main" val="223197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B57D-7F0D-DC69-31EE-9DA0D179A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AAA829-EB64-8ACA-5F8A-C2BD8FD0A0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A9B589-6642-1B28-BDDE-85CB2FCD3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3D027-BA50-50AA-BFB1-4D01C2A70707}"/>
              </a:ext>
            </a:extLst>
          </p:cNvPr>
          <p:cNvSpPr>
            <a:spLocks noGrp="1"/>
          </p:cNvSpPr>
          <p:nvPr>
            <p:ph type="dt" sz="half" idx="10"/>
          </p:nvPr>
        </p:nvSpPr>
        <p:spPr/>
        <p:txBody>
          <a:bodyPr/>
          <a:lstStyle/>
          <a:p>
            <a:fld id="{B8411532-02C7-4B1A-BEA4-669F16EB91BA}" type="datetimeFigureOut">
              <a:rPr lang="en-US" smtClean="0"/>
              <a:t>5/7/2024</a:t>
            </a:fld>
            <a:endParaRPr lang="en-US"/>
          </a:p>
        </p:txBody>
      </p:sp>
      <p:sp>
        <p:nvSpPr>
          <p:cNvPr id="6" name="Footer Placeholder 5">
            <a:extLst>
              <a:ext uri="{FF2B5EF4-FFF2-40B4-BE49-F238E27FC236}">
                <a16:creationId xmlns:a16="http://schemas.microsoft.com/office/drawing/2014/main" id="{F7AE166C-B337-4D70-98B6-783803DD3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77DCF-8D64-198B-65FC-2A4AE169D60C}"/>
              </a:ext>
            </a:extLst>
          </p:cNvPr>
          <p:cNvSpPr>
            <a:spLocks noGrp="1"/>
          </p:cNvSpPr>
          <p:nvPr>
            <p:ph type="sldNum" sz="quarter" idx="12"/>
          </p:nvPr>
        </p:nvSpPr>
        <p:spPr/>
        <p:txBody>
          <a:bodyPr/>
          <a:lstStyle/>
          <a:p>
            <a:fld id="{BF7A6A22-D6C1-43EC-9596-C03823736FDF}" type="slidenum">
              <a:rPr lang="en-US" smtClean="0"/>
              <a:t>‹#›</a:t>
            </a:fld>
            <a:endParaRPr lang="en-US"/>
          </a:p>
        </p:txBody>
      </p:sp>
    </p:spTree>
    <p:extLst>
      <p:ext uri="{BB962C8B-B14F-4D97-AF65-F5344CB8AC3E}">
        <p14:creationId xmlns:p14="http://schemas.microsoft.com/office/powerpoint/2010/main" val="44546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64C10-FFBC-39AD-581C-6F02EDA3B8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7BE2B6-17BB-EA33-F09B-A8038A73B2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E4E7F-461F-C6D1-4240-25109C1AC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411532-02C7-4B1A-BEA4-669F16EB91BA}" type="datetimeFigureOut">
              <a:rPr lang="en-US" smtClean="0"/>
              <a:t>5/7/2024</a:t>
            </a:fld>
            <a:endParaRPr lang="en-US"/>
          </a:p>
        </p:txBody>
      </p:sp>
      <p:sp>
        <p:nvSpPr>
          <p:cNvPr id="5" name="Footer Placeholder 4">
            <a:extLst>
              <a:ext uri="{FF2B5EF4-FFF2-40B4-BE49-F238E27FC236}">
                <a16:creationId xmlns:a16="http://schemas.microsoft.com/office/drawing/2014/main" id="{C37BDCD5-268F-DA9A-5A81-535F914EEC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F3A675-A7DE-287A-107C-A04569AD6C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7A6A22-D6C1-43EC-9596-C03823736FDF}" type="slidenum">
              <a:rPr lang="en-US" smtClean="0"/>
              <a:t>‹#›</a:t>
            </a:fld>
            <a:endParaRPr lang="en-US"/>
          </a:p>
        </p:txBody>
      </p:sp>
    </p:spTree>
    <p:extLst>
      <p:ext uri="{BB962C8B-B14F-4D97-AF65-F5344CB8AC3E}">
        <p14:creationId xmlns:p14="http://schemas.microsoft.com/office/powerpoint/2010/main" val="1679384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5.png"/><Relationship Id="rId4" Type="http://schemas.openxmlformats.org/officeDocument/2006/relationships/customXml" Target="../ink/ink2.xml"/><Relationship Id="rId9" Type="http://schemas.openxmlformats.org/officeDocument/2006/relationships/image" Target="../media/image37.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4E20-278C-A9DA-E16F-F7BE319A7CC5}"/>
              </a:ext>
            </a:extLst>
          </p:cNvPr>
          <p:cNvSpPr>
            <a:spLocks noGrp="1"/>
          </p:cNvSpPr>
          <p:nvPr>
            <p:ph type="title"/>
          </p:nvPr>
        </p:nvSpPr>
        <p:spPr>
          <a:xfrm>
            <a:off x="838200" y="365125"/>
            <a:ext cx="10515600" cy="1325563"/>
          </a:xfrm>
        </p:spPr>
        <p:txBody>
          <a:bodyPr>
            <a:normAutofit/>
          </a:bodyPr>
          <a:lstStyle/>
          <a:p>
            <a:r>
              <a:rPr lang="en-US" sz="5400"/>
              <a:t>Python! Day 3</a:t>
            </a:r>
          </a:p>
        </p:txBody>
      </p:sp>
      <p:sp>
        <p:nvSpPr>
          <p:cNvPr id="3" name="Content Placeholder 2">
            <a:extLst>
              <a:ext uri="{FF2B5EF4-FFF2-40B4-BE49-F238E27FC236}">
                <a16:creationId xmlns:a16="http://schemas.microsoft.com/office/drawing/2014/main" id="{C4EC94EA-F176-84CE-B1B7-F3006F12676C}"/>
              </a:ext>
            </a:extLst>
          </p:cNvPr>
          <p:cNvSpPr>
            <a:spLocks noGrp="1"/>
          </p:cNvSpPr>
          <p:nvPr>
            <p:ph idx="1"/>
          </p:nvPr>
        </p:nvSpPr>
        <p:spPr>
          <a:xfrm>
            <a:off x="838200" y="1929384"/>
            <a:ext cx="10515600" cy="4251960"/>
          </a:xfrm>
        </p:spPr>
        <p:txBody>
          <a:bodyPr>
            <a:normAutofit/>
          </a:bodyPr>
          <a:lstStyle/>
          <a:p>
            <a:r>
              <a:rPr lang="en-US" sz="2200" dirty="0"/>
              <a:t>Introduce the True False (Boolean values) </a:t>
            </a:r>
          </a:p>
          <a:p>
            <a:pPr lvl="1"/>
            <a:r>
              <a:rPr lang="en-US" sz="2200" dirty="0"/>
              <a:t>Create a few examples of true and false with conditionals (</a:t>
            </a:r>
            <a:r>
              <a:rPr lang="en-US" sz="2200" dirty="0" err="1"/>
              <a:t>ie</a:t>
            </a:r>
            <a:r>
              <a:rPr lang="en-US" sz="2200" dirty="0"/>
              <a:t>. A &gt; 30) </a:t>
            </a:r>
          </a:p>
          <a:p>
            <a:pPr lvl="1"/>
            <a:r>
              <a:rPr lang="en-US" sz="2200" dirty="0"/>
              <a:t> Explain what Booleans are and where they are used in software and real life (doors, led lights, etc.)  </a:t>
            </a:r>
          </a:p>
          <a:p>
            <a:r>
              <a:rPr lang="en-US" sz="2200" dirty="0"/>
              <a:t>Basic If Else example </a:t>
            </a:r>
          </a:p>
          <a:p>
            <a:r>
              <a:rPr lang="en-US" sz="2200" dirty="0"/>
              <a:t>If </a:t>
            </a:r>
            <a:r>
              <a:rPr lang="en-US" sz="2200" dirty="0" err="1"/>
              <a:t>Elif</a:t>
            </a:r>
            <a:endParaRPr lang="en-US" sz="2200" dirty="0"/>
          </a:p>
          <a:p>
            <a:r>
              <a:rPr lang="en-US" sz="2200" dirty="0"/>
              <a:t>If </a:t>
            </a:r>
            <a:r>
              <a:rPr lang="en-US" sz="2200" dirty="0" err="1"/>
              <a:t>Elif</a:t>
            </a:r>
            <a:r>
              <a:rPr lang="en-US" sz="2200" dirty="0"/>
              <a:t> with numerical comparison </a:t>
            </a:r>
          </a:p>
          <a:p>
            <a:r>
              <a:rPr lang="en-US" sz="2200" dirty="0"/>
              <a:t>Many If </a:t>
            </a:r>
            <a:r>
              <a:rPr lang="en-US" sz="2200" dirty="0" err="1"/>
              <a:t>elif</a:t>
            </a:r>
            <a:r>
              <a:rPr lang="en-US" sz="2200" dirty="0"/>
              <a:t> statements </a:t>
            </a:r>
          </a:p>
          <a:p>
            <a:r>
              <a:rPr lang="en-US" sz="2200" dirty="0"/>
              <a:t>Small If </a:t>
            </a:r>
            <a:r>
              <a:rPr lang="en-US" sz="2200" dirty="0" err="1"/>
              <a:t>elif</a:t>
            </a:r>
            <a:r>
              <a:rPr lang="en-US" sz="2200" dirty="0"/>
              <a:t> project </a:t>
            </a:r>
          </a:p>
          <a:p>
            <a:r>
              <a:rPr lang="en-US" sz="2200" dirty="0"/>
              <a:t>And / or keywords</a:t>
            </a:r>
          </a:p>
        </p:txBody>
      </p:sp>
    </p:spTree>
    <p:extLst>
      <p:ext uri="{BB962C8B-B14F-4D97-AF65-F5344CB8AC3E}">
        <p14:creationId xmlns:p14="http://schemas.microsoft.com/office/powerpoint/2010/main" val="3354945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4345-0DF5-1275-8390-BC9F8D7E9C62}"/>
              </a:ext>
            </a:extLst>
          </p:cNvPr>
          <p:cNvSpPr>
            <a:spLocks noGrp="1"/>
          </p:cNvSpPr>
          <p:nvPr>
            <p:ph type="title"/>
          </p:nvPr>
        </p:nvSpPr>
        <p:spPr>
          <a:xfrm>
            <a:off x="838200" y="365125"/>
            <a:ext cx="10515600" cy="1325563"/>
          </a:xfrm>
        </p:spPr>
        <p:txBody>
          <a:bodyPr>
            <a:normAutofit/>
          </a:bodyPr>
          <a:lstStyle/>
          <a:p>
            <a:r>
              <a:rPr lang="en-US" sz="5400"/>
              <a:t>If Statements</a:t>
            </a:r>
          </a:p>
        </p:txBody>
      </p:sp>
      <p:sp>
        <p:nvSpPr>
          <p:cNvPr id="3" name="Content Placeholder 2">
            <a:extLst>
              <a:ext uri="{FF2B5EF4-FFF2-40B4-BE49-F238E27FC236}">
                <a16:creationId xmlns:a16="http://schemas.microsoft.com/office/drawing/2014/main" id="{68349667-3312-35FB-547B-C10E9CE15953}"/>
              </a:ext>
            </a:extLst>
          </p:cNvPr>
          <p:cNvSpPr>
            <a:spLocks noGrp="1"/>
          </p:cNvSpPr>
          <p:nvPr>
            <p:ph idx="1"/>
          </p:nvPr>
        </p:nvSpPr>
        <p:spPr>
          <a:xfrm>
            <a:off x="838200" y="1929384"/>
            <a:ext cx="10515600" cy="4251960"/>
          </a:xfrm>
        </p:spPr>
        <p:txBody>
          <a:bodyPr>
            <a:normAutofit/>
          </a:bodyPr>
          <a:lstStyle/>
          <a:p>
            <a:r>
              <a:rPr lang="en-US" sz="1500" dirty="0"/>
              <a:t>We use if statements like this:</a:t>
            </a:r>
          </a:p>
          <a:p>
            <a:pPr marL="457200" lvl="1" indent="0">
              <a:buNone/>
            </a:pPr>
            <a:r>
              <a:rPr lang="en-US" sz="1500" dirty="0"/>
              <a:t>if 3 &lt; 5:</a:t>
            </a:r>
          </a:p>
          <a:p>
            <a:pPr marL="457200" lvl="1" indent="0">
              <a:buNone/>
            </a:pPr>
            <a:r>
              <a:rPr lang="en-US" sz="1500" dirty="0"/>
              <a:t>	print(“3 &lt; 5”)</a:t>
            </a:r>
          </a:p>
          <a:p>
            <a:pPr marL="457200" lvl="1" indent="0">
              <a:buNone/>
            </a:pPr>
            <a:r>
              <a:rPr lang="en-US" sz="1500" dirty="0"/>
              <a:t>If “hi” == “Hi”:</a:t>
            </a:r>
          </a:p>
          <a:p>
            <a:pPr marL="457200" lvl="1" indent="0">
              <a:buNone/>
            </a:pPr>
            <a:r>
              <a:rPr lang="en-US" sz="1500" dirty="0"/>
              <a:t>	print(“Bye”)</a:t>
            </a:r>
          </a:p>
          <a:p>
            <a:pPr marL="457200" lvl="1" indent="0">
              <a:buNone/>
            </a:pPr>
            <a:endParaRPr lang="en-US" sz="1500" dirty="0"/>
          </a:p>
          <a:p>
            <a:pPr marL="457200" lvl="1" indent="0">
              <a:buNone/>
            </a:pPr>
            <a:r>
              <a:rPr lang="en-US" sz="1500" dirty="0"/>
              <a:t>Ex:</a:t>
            </a:r>
          </a:p>
          <a:p>
            <a:pPr marL="457200" lvl="1" indent="0">
              <a:buNone/>
            </a:pPr>
            <a:r>
              <a:rPr lang="en-US" sz="1500" dirty="0"/>
              <a:t>if </a:t>
            </a:r>
            <a:r>
              <a:rPr lang="en-US" sz="1500" dirty="0" err="1"/>
              <a:t>is_raining</a:t>
            </a:r>
            <a:r>
              <a:rPr lang="en-US" sz="1500" dirty="0"/>
              <a:t>:</a:t>
            </a:r>
          </a:p>
          <a:p>
            <a:pPr marL="457200" lvl="1" indent="0">
              <a:buNone/>
            </a:pPr>
            <a:r>
              <a:rPr lang="en-US" sz="1500" dirty="0"/>
              <a:t>	print(“bring an umbrella”)</a:t>
            </a:r>
          </a:p>
          <a:p>
            <a:pPr marL="457200" lvl="1" indent="0">
              <a:buNone/>
            </a:pPr>
            <a:r>
              <a:rPr lang="en-US" sz="1500" dirty="0"/>
              <a:t>if </a:t>
            </a:r>
            <a:r>
              <a:rPr lang="en-US" sz="1500" dirty="0" err="1"/>
              <a:t>is_cold</a:t>
            </a:r>
            <a:r>
              <a:rPr lang="en-US" sz="1500" dirty="0"/>
              <a:t>:</a:t>
            </a:r>
          </a:p>
          <a:p>
            <a:pPr marL="457200" lvl="1" indent="0">
              <a:buNone/>
            </a:pPr>
            <a:r>
              <a:rPr lang="en-US" sz="1500" dirty="0"/>
              <a:t>	print(“wear a coat”)</a:t>
            </a:r>
          </a:p>
          <a:p>
            <a:pPr marL="457200" lvl="1" indent="0">
              <a:buNone/>
            </a:pPr>
            <a:r>
              <a:rPr lang="en-US" sz="1500" dirty="0"/>
              <a:t>if </a:t>
            </a:r>
            <a:r>
              <a:rPr lang="en-US" sz="1500" dirty="0" err="1"/>
              <a:t>is_hot</a:t>
            </a:r>
            <a:r>
              <a:rPr lang="en-US" sz="1500" dirty="0"/>
              <a:t>:</a:t>
            </a:r>
          </a:p>
          <a:p>
            <a:pPr marL="457200" lvl="1" indent="0">
              <a:buNone/>
            </a:pPr>
            <a:r>
              <a:rPr lang="en-US" sz="1500" dirty="0"/>
              <a:t>	print(“drink water”)</a:t>
            </a:r>
          </a:p>
          <a:p>
            <a:pPr marL="457200" lvl="1" indent="0">
              <a:buNone/>
            </a:pPr>
            <a:r>
              <a:rPr lang="en-US" sz="1500" dirty="0"/>
              <a:t>if </a:t>
            </a:r>
            <a:r>
              <a:rPr lang="en-US" sz="1500" dirty="0" err="1"/>
              <a:t>is_sunny</a:t>
            </a:r>
            <a:r>
              <a:rPr lang="en-US" sz="1500" dirty="0"/>
              <a:t>:</a:t>
            </a:r>
          </a:p>
          <a:p>
            <a:pPr marL="457200" lvl="1" indent="0">
              <a:buNone/>
            </a:pPr>
            <a:r>
              <a:rPr lang="en-US" sz="1500" dirty="0"/>
              <a:t>	print(“wear sunscreen”)</a:t>
            </a:r>
          </a:p>
          <a:p>
            <a:pPr marL="457200" lvl="1" indent="0">
              <a:buNone/>
            </a:pPr>
            <a:endParaRPr lang="en-US" sz="1500" dirty="0"/>
          </a:p>
        </p:txBody>
      </p:sp>
    </p:spTree>
    <p:extLst>
      <p:ext uri="{BB962C8B-B14F-4D97-AF65-F5344CB8AC3E}">
        <p14:creationId xmlns:p14="http://schemas.microsoft.com/office/powerpoint/2010/main" val="252209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0AADD-8830-9023-C481-B0EDDD6E333A}"/>
              </a:ext>
            </a:extLst>
          </p:cNvPr>
          <p:cNvSpPr>
            <a:spLocks noGrp="1"/>
          </p:cNvSpPr>
          <p:nvPr>
            <p:ph idx="1"/>
          </p:nvPr>
        </p:nvSpPr>
        <p:spPr>
          <a:xfrm>
            <a:off x="520262" y="867103"/>
            <a:ext cx="4206467" cy="5309859"/>
          </a:xfrm>
        </p:spPr>
        <p:txBody>
          <a:bodyPr>
            <a:normAutofit/>
          </a:bodyPr>
          <a:lstStyle/>
          <a:p>
            <a:r>
              <a:rPr lang="en-US" sz="1600" dirty="0"/>
              <a:t>In the example, the conditions </a:t>
            </a:r>
            <a:r>
              <a:rPr lang="en-US" sz="1600" dirty="0" err="1"/>
              <a:t>is_raining</a:t>
            </a:r>
            <a:r>
              <a:rPr lang="en-US" sz="1600" dirty="0"/>
              <a:t>, </a:t>
            </a:r>
            <a:r>
              <a:rPr lang="en-US" sz="1600" dirty="0" err="1"/>
              <a:t>is_hot</a:t>
            </a:r>
            <a:r>
              <a:rPr lang="en-US" sz="1600" dirty="0"/>
              <a:t>, </a:t>
            </a:r>
            <a:r>
              <a:rPr lang="en-US" sz="1600" dirty="0" err="1"/>
              <a:t>is_cold</a:t>
            </a:r>
            <a:r>
              <a:rPr lang="en-US" sz="1600" dirty="0"/>
              <a:t>, </a:t>
            </a:r>
            <a:r>
              <a:rPr lang="en-US" sz="1600" dirty="0" err="1"/>
              <a:t>is_sunny</a:t>
            </a:r>
            <a:r>
              <a:rPr lang="en-US" sz="1600" dirty="0"/>
              <a:t> must be Boolean variables, and if their value is true, then the program will print the corresponding line of code</a:t>
            </a:r>
          </a:p>
          <a:p>
            <a:r>
              <a:rPr lang="en-US" sz="1600" dirty="0"/>
              <a:t>Try creating this weather program:</a:t>
            </a:r>
          </a:p>
          <a:p>
            <a:pPr marL="457200" lvl="1" indent="0">
              <a:buNone/>
            </a:pPr>
            <a:r>
              <a:rPr lang="en-US" sz="1600" dirty="0" err="1"/>
              <a:t>is_raining</a:t>
            </a:r>
            <a:r>
              <a:rPr lang="en-US" sz="1600" dirty="0"/>
              <a:t> = True</a:t>
            </a:r>
          </a:p>
          <a:p>
            <a:pPr marL="457200" lvl="1" indent="0">
              <a:buNone/>
            </a:pPr>
            <a:r>
              <a:rPr lang="en-US" sz="1600" dirty="0" err="1"/>
              <a:t>is_cold</a:t>
            </a:r>
            <a:r>
              <a:rPr lang="en-US" sz="1600" dirty="0"/>
              <a:t> = True</a:t>
            </a:r>
          </a:p>
          <a:p>
            <a:pPr marL="457200" lvl="1" indent="0">
              <a:buNone/>
            </a:pPr>
            <a:r>
              <a:rPr lang="en-US" sz="1600" dirty="0" err="1"/>
              <a:t>is_hot</a:t>
            </a:r>
            <a:r>
              <a:rPr lang="en-US" sz="1600" dirty="0"/>
              <a:t> = False</a:t>
            </a:r>
          </a:p>
          <a:p>
            <a:pPr marL="457200" lvl="1" indent="0">
              <a:buNone/>
            </a:pPr>
            <a:r>
              <a:rPr lang="en-US" sz="1600" dirty="0" err="1"/>
              <a:t>is_sunny</a:t>
            </a:r>
            <a:r>
              <a:rPr lang="en-US" sz="1600" dirty="0"/>
              <a:t> = False</a:t>
            </a:r>
          </a:p>
          <a:p>
            <a:pPr marL="457200" lvl="1" indent="0">
              <a:buNone/>
            </a:pPr>
            <a:endParaRPr lang="en-US" sz="1600" dirty="0"/>
          </a:p>
          <a:p>
            <a:pPr marL="457200" lvl="1" indent="0">
              <a:buNone/>
            </a:pPr>
            <a:r>
              <a:rPr lang="en-US" sz="1600" dirty="0"/>
              <a:t>if </a:t>
            </a:r>
            <a:r>
              <a:rPr lang="en-US" sz="1600" dirty="0" err="1"/>
              <a:t>is_raining</a:t>
            </a:r>
            <a:r>
              <a:rPr lang="en-US" sz="1600" dirty="0"/>
              <a:t>:</a:t>
            </a:r>
          </a:p>
          <a:p>
            <a:pPr marL="457200" lvl="1" indent="0">
              <a:buNone/>
            </a:pPr>
            <a:r>
              <a:rPr lang="en-US" sz="1600" dirty="0"/>
              <a:t>	print(“bring an umbrella”)</a:t>
            </a:r>
          </a:p>
          <a:p>
            <a:pPr marL="457200" lvl="1" indent="0">
              <a:buNone/>
            </a:pPr>
            <a:r>
              <a:rPr lang="en-US" sz="1600" dirty="0"/>
              <a:t>if </a:t>
            </a:r>
            <a:r>
              <a:rPr lang="en-US" sz="1600" dirty="0" err="1"/>
              <a:t>is_cold</a:t>
            </a:r>
            <a:r>
              <a:rPr lang="en-US" sz="1600" dirty="0"/>
              <a:t>:</a:t>
            </a:r>
          </a:p>
          <a:p>
            <a:pPr marL="457200" lvl="1" indent="0">
              <a:buNone/>
            </a:pPr>
            <a:r>
              <a:rPr lang="en-US" sz="1600" dirty="0"/>
              <a:t>	print(“wear a coat”)</a:t>
            </a:r>
          </a:p>
          <a:p>
            <a:pPr marL="457200" lvl="1" indent="0">
              <a:buNone/>
            </a:pPr>
            <a:r>
              <a:rPr lang="en-US" sz="1600" dirty="0"/>
              <a:t>if </a:t>
            </a:r>
            <a:r>
              <a:rPr lang="en-US" sz="1600" dirty="0" err="1"/>
              <a:t>is_hot</a:t>
            </a:r>
            <a:r>
              <a:rPr lang="en-US" sz="1600" dirty="0"/>
              <a:t>:</a:t>
            </a:r>
          </a:p>
          <a:p>
            <a:pPr marL="457200" lvl="1" indent="0">
              <a:buNone/>
            </a:pPr>
            <a:r>
              <a:rPr lang="en-US" sz="1600" dirty="0"/>
              <a:t>	print(“drink water”)</a:t>
            </a:r>
          </a:p>
          <a:p>
            <a:pPr marL="457200" lvl="1" indent="0">
              <a:buNone/>
            </a:pPr>
            <a:r>
              <a:rPr lang="en-US" sz="1600" dirty="0"/>
              <a:t>if </a:t>
            </a:r>
            <a:r>
              <a:rPr lang="en-US" sz="1600" dirty="0" err="1"/>
              <a:t>is_sunny</a:t>
            </a:r>
            <a:r>
              <a:rPr lang="en-US" sz="1600" dirty="0"/>
              <a:t>:</a:t>
            </a:r>
          </a:p>
          <a:p>
            <a:pPr marL="457200" lvl="1" indent="0">
              <a:buNone/>
            </a:pPr>
            <a:r>
              <a:rPr lang="en-US" sz="1600" dirty="0"/>
              <a:t>	print(“wear sunscreen”)</a:t>
            </a:r>
          </a:p>
          <a:p>
            <a:pPr marL="0" indent="0">
              <a:buNone/>
            </a:pPr>
            <a:endParaRPr lang="en-US" sz="1000" dirty="0"/>
          </a:p>
        </p:txBody>
      </p:sp>
      <p:pic>
        <p:nvPicPr>
          <p:cNvPr id="16" name="Graphic 15" descr="Sun">
            <a:extLst>
              <a:ext uri="{FF2B5EF4-FFF2-40B4-BE49-F238E27FC236}">
                <a16:creationId xmlns:a16="http://schemas.microsoft.com/office/drawing/2014/main" id="{1581D627-D888-2CFA-D5A0-345301745D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0986" y="1069398"/>
            <a:ext cx="4747547" cy="4747547"/>
          </a:xfrm>
          <a:prstGeom prst="rect">
            <a:avLst/>
          </a:prstGeom>
        </p:spPr>
      </p:pic>
    </p:spTree>
    <p:extLst>
      <p:ext uri="{BB962C8B-B14F-4D97-AF65-F5344CB8AC3E}">
        <p14:creationId xmlns:p14="http://schemas.microsoft.com/office/powerpoint/2010/main" val="990673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D78C-19F1-FBEE-3419-24918B33B702}"/>
              </a:ext>
            </a:extLst>
          </p:cNvPr>
          <p:cNvSpPr>
            <a:spLocks noGrp="1"/>
          </p:cNvSpPr>
          <p:nvPr>
            <p:ph type="title"/>
          </p:nvPr>
        </p:nvSpPr>
        <p:spPr>
          <a:xfrm>
            <a:off x="838200" y="838199"/>
            <a:ext cx="4191000" cy="5338763"/>
          </a:xfrm>
        </p:spPr>
        <p:txBody>
          <a:bodyPr>
            <a:normAutofit/>
          </a:bodyPr>
          <a:lstStyle/>
          <a:p>
            <a:r>
              <a:rPr lang="en-US"/>
              <a:t>If Statements with Comparison Operators</a:t>
            </a:r>
            <a:endParaRPr lang="en-US" dirty="0"/>
          </a:p>
        </p:txBody>
      </p:sp>
      <p:sp>
        <p:nvSpPr>
          <p:cNvPr id="3" name="Content Placeholder 2">
            <a:extLst>
              <a:ext uri="{FF2B5EF4-FFF2-40B4-BE49-F238E27FC236}">
                <a16:creationId xmlns:a16="http://schemas.microsoft.com/office/drawing/2014/main" id="{089ED439-58F3-2E37-ED90-CBC250F1DDE5}"/>
              </a:ext>
            </a:extLst>
          </p:cNvPr>
          <p:cNvSpPr>
            <a:spLocks noGrp="1"/>
          </p:cNvSpPr>
          <p:nvPr>
            <p:ph idx="1"/>
          </p:nvPr>
        </p:nvSpPr>
        <p:spPr>
          <a:xfrm>
            <a:off x="5302332" y="838199"/>
            <a:ext cx="6051468" cy="5338763"/>
          </a:xfrm>
        </p:spPr>
        <p:txBody>
          <a:bodyPr anchor="ctr">
            <a:normAutofit/>
          </a:bodyPr>
          <a:lstStyle/>
          <a:p>
            <a:r>
              <a:rPr lang="en-US" sz="2000" dirty="0"/>
              <a:t>We can also use comparison operators as an if statement condition</a:t>
            </a:r>
          </a:p>
          <a:p>
            <a:r>
              <a:rPr lang="en-US" sz="2000" dirty="0"/>
              <a:t>Ex:</a:t>
            </a:r>
          </a:p>
          <a:p>
            <a:pPr marL="457200" lvl="1" indent="0">
              <a:buNone/>
            </a:pPr>
            <a:r>
              <a:rPr lang="en-US" sz="2000" dirty="0"/>
              <a:t>if 5 &gt; 4:</a:t>
            </a:r>
          </a:p>
          <a:p>
            <a:pPr marL="457200" lvl="1" indent="0">
              <a:buNone/>
            </a:pPr>
            <a:r>
              <a:rPr lang="en-US" sz="2000" dirty="0"/>
              <a:t>	print(“Five is greater than four”)</a:t>
            </a:r>
          </a:p>
          <a:p>
            <a:r>
              <a:rPr lang="en-US" sz="2000" dirty="0"/>
              <a:t>Ex:</a:t>
            </a:r>
          </a:p>
          <a:p>
            <a:pPr marL="457200" lvl="1" indent="0">
              <a:buNone/>
            </a:pPr>
            <a:r>
              <a:rPr lang="en-US" sz="2000" dirty="0"/>
              <a:t>if </a:t>
            </a:r>
            <a:r>
              <a:rPr lang="en-US" sz="2000" dirty="0" err="1"/>
              <a:t>number_a</a:t>
            </a:r>
            <a:r>
              <a:rPr lang="en-US" sz="2000" dirty="0"/>
              <a:t> &gt; </a:t>
            </a:r>
            <a:r>
              <a:rPr lang="en-US" sz="2000" dirty="0" err="1"/>
              <a:t>number_b</a:t>
            </a:r>
            <a:r>
              <a:rPr lang="en-US" sz="2000" dirty="0"/>
              <a:t>:</a:t>
            </a:r>
          </a:p>
          <a:p>
            <a:pPr marL="457200" lvl="1" indent="0">
              <a:buNone/>
            </a:pPr>
            <a:r>
              <a:rPr lang="en-US" sz="2000" dirty="0"/>
              <a:t>	print(“a is greater than b”)</a:t>
            </a:r>
          </a:p>
          <a:p>
            <a:endParaRPr lang="en-US" sz="2000" dirty="0"/>
          </a:p>
        </p:txBody>
      </p:sp>
    </p:spTree>
    <p:extLst>
      <p:ext uri="{BB962C8B-B14F-4D97-AF65-F5344CB8AC3E}">
        <p14:creationId xmlns:p14="http://schemas.microsoft.com/office/powerpoint/2010/main" val="3485608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F8474-1C87-490A-06D3-070DA12CC06D}"/>
              </a:ext>
            </a:extLst>
          </p:cNvPr>
          <p:cNvSpPr>
            <a:spLocks noGrp="1"/>
          </p:cNvSpPr>
          <p:nvPr>
            <p:ph idx="1"/>
          </p:nvPr>
        </p:nvSpPr>
        <p:spPr>
          <a:xfrm>
            <a:off x="6095999" y="713313"/>
            <a:ext cx="5257801" cy="5431376"/>
          </a:xfrm>
        </p:spPr>
        <p:txBody>
          <a:bodyPr anchor="ctr">
            <a:normAutofit/>
          </a:bodyPr>
          <a:lstStyle/>
          <a:p>
            <a:r>
              <a:rPr lang="en-US" sz="2000" dirty="0"/>
              <a:t>We can use this in the weather program too</a:t>
            </a:r>
          </a:p>
          <a:p>
            <a:r>
              <a:rPr lang="en-US" sz="2000" dirty="0"/>
              <a:t>Ex:</a:t>
            </a:r>
          </a:p>
          <a:p>
            <a:pPr marL="457200" lvl="1" indent="0">
              <a:buNone/>
            </a:pPr>
            <a:r>
              <a:rPr lang="en-US" sz="2000" dirty="0"/>
              <a:t>temperature = 47</a:t>
            </a:r>
          </a:p>
          <a:p>
            <a:pPr marL="457200" lvl="1" indent="0">
              <a:buNone/>
            </a:pPr>
            <a:r>
              <a:rPr lang="en-US" sz="2000" dirty="0" err="1"/>
              <a:t>is_raining</a:t>
            </a:r>
            <a:r>
              <a:rPr lang="en-US" sz="2000" dirty="0"/>
              <a:t> = True</a:t>
            </a:r>
          </a:p>
          <a:p>
            <a:pPr marL="457200" lvl="1" indent="0">
              <a:buNone/>
            </a:pPr>
            <a:r>
              <a:rPr lang="en-US" sz="2000" dirty="0" err="1"/>
              <a:t>is_sunny</a:t>
            </a:r>
            <a:r>
              <a:rPr lang="en-US" sz="2000" dirty="0"/>
              <a:t> = False</a:t>
            </a:r>
          </a:p>
          <a:p>
            <a:pPr marL="457200" lvl="1" indent="0">
              <a:buNone/>
            </a:pPr>
            <a:endParaRPr lang="en-US" sz="2000" dirty="0"/>
          </a:p>
          <a:p>
            <a:pPr marL="457200" lvl="1" indent="0">
              <a:buNone/>
            </a:pPr>
            <a:r>
              <a:rPr lang="en-US" sz="2000" dirty="0"/>
              <a:t>if </a:t>
            </a:r>
            <a:r>
              <a:rPr lang="en-US" sz="2000" dirty="0" err="1"/>
              <a:t>is_raining</a:t>
            </a:r>
            <a:r>
              <a:rPr lang="en-US" sz="2000" dirty="0"/>
              <a:t>:</a:t>
            </a:r>
          </a:p>
          <a:p>
            <a:pPr marL="457200" lvl="1" indent="0">
              <a:buNone/>
            </a:pPr>
            <a:r>
              <a:rPr lang="en-US" sz="2000" dirty="0"/>
              <a:t>	print(“bring an umbrella”)</a:t>
            </a:r>
          </a:p>
          <a:p>
            <a:pPr marL="457200" lvl="1" indent="0">
              <a:buNone/>
            </a:pPr>
            <a:r>
              <a:rPr lang="en-US" sz="2000" dirty="0"/>
              <a:t>if temperature &lt; 60:</a:t>
            </a:r>
          </a:p>
          <a:p>
            <a:pPr marL="457200" lvl="1" indent="0">
              <a:buNone/>
            </a:pPr>
            <a:r>
              <a:rPr lang="en-US" sz="2000" dirty="0"/>
              <a:t>	print(“wear a coat”)</a:t>
            </a:r>
          </a:p>
          <a:p>
            <a:pPr marL="457200" lvl="1" indent="0">
              <a:buNone/>
            </a:pPr>
            <a:r>
              <a:rPr lang="en-US" sz="2000" dirty="0"/>
              <a:t>if temperature &gt; 60:</a:t>
            </a:r>
          </a:p>
          <a:p>
            <a:pPr marL="457200" lvl="1" indent="0">
              <a:buNone/>
            </a:pPr>
            <a:r>
              <a:rPr lang="en-US" sz="2000" dirty="0"/>
              <a:t>	print(“drink water”)</a:t>
            </a:r>
          </a:p>
          <a:p>
            <a:pPr marL="457200" lvl="1" indent="0">
              <a:buNone/>
            </a:pPr>
            <a:r>
              <a:rPr lang="en-US" sz="2000" dirty="0"/>
              <a:t>if </a:t>
            </a:r>
            <a:r>
              <a:rPr lang="en-US" sz="2000" dirty="0" err="1"/>
              <a:t>is_sunny</a:t>
            </a:r>
            <a:r>
              <a:rPr lang="en-US" sz="2000" dirty="0"/>
              <a:t>:</a:t>
            </a:r>
          </a:p>
          <a:p>
            <a:pPr marL="457200" lvl="1" indent="0">
              <a:buNone/>
            </a:pPr>
            <a:r>
              <a:rPr lang="en-US" sz="2000" dirty="0"/>
              <a:t>	print(“wear sunscreen”)</a:t>
            </a:r>
          </a:p>
        </p:txBody>
      </p:sp>
    </p:spTree>
    <p:extLst>
      <p:ext uri="{BB962C8B-B14F-4D97-AF65-F5344CB8AC3E}">
        <p14:creationId xmlns:p14="http://schemas.microsoft.com/office/powerpoint/2010/main" val="1271581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301D4-352C-2CF6-D7D6-C2139F5D5A1C}"/>
              </a:ext>
            </a:extLst>
          </p:cNvPr>
          <p:cNvSpPr>
            <a:spLocks noGrp="1"/>
          </p:cNvSpPr>
          <p:nvPr>
            <p:ph idx="1"/>
          </p:nvPr>
        </p:nvSpPr>
        <p:spPr>
          <a:xfrm>
            <a:off x="630936" y="2660904"/>
            <a:ext cx="4818888" cy="3547872"/>
          </a:xfrm>
        </p:spPr>
        <p:txBody>
          <a:bodyPr anchor="t">
            <a:normAutofit/>
          </a:bodyPr>
          <a:lstStyle/>
          <a:p>
            <a:r>
              <a:rPr lang="en-US" sz="1200" dirty="0"/>
              <a:t>Then, if we use the input() function, we can create a useful weather program</a:t>
            </a:r>
          </a:p>
          <a:p>
            <a:r>
              <a:rPr lang="en-US" sz="1200" dirty="0"/>
              <a:t>Ex:</a:t>
            </a:r>
          </a:p>
          <a:p>
            <a:pPr marL="457200" lvl="1" indent="0">
              <a:buNone/>
            </a:pPr>
            <a:r>
              <a:rPr lang="en-US" sz="1200" dirty="0"/>
              <a:t>temperature = int(input(“What is the temperature? “))</a:t>
            </a:r>
          </a:p>
          <a:p>
            <a:pPr marL="457200" lvl="1" indent="0">
              <a:buNone/>
            </a:pPr>
            <a:r>
              <a:rPr lang="en-US" sz="1200" dirty="0" err="1"/>
              <a:t>is_raining</a:t>
            </a:r>
            <a:r>
              <a:rPr lang="en-US" sz="1200" dirty="0"/>
              <a:t> = input(“is it raining? (y/n) “)</a:t>
            </a:r>
          </a:p>
          <a:p>
            <a:pPr marL="457200" lvl="1" indent="0">
              <a:buNone/>
            </a:pPr>
            <a:r>
              <a:rPr lang="en-US" sz="1200" dirty="0" err="1"/>
              <a:t>is_sunny</a:t>
            </a:r>
            <a:r>
              <a:rPr lang="en-US" sz="1200" dirty="0"/>
              <a:t> = input(“is it sunny? (y/n) “)</a:t>
            </a:r>
          </a:p>
          <a:p>
            <a:pPr marL="457200" lvl="1" indent="0">
              <a:buNone/>
            </a:pPr>
            <a:endParaRPr lang="en-US" sz="1200" dirty="0"/>
          </a:p>
          <a:p>
            <a:pPr marL="457200" lvl="1" indent="0">
              <a:buNone/>
            </a:pPr>
            <a:r>
              <a:rPr lang="en-US" sz="1200" dirty="0"/>
              <a:t>if </a:t>
            </a:r>
            <a:r>
              <a:rPr lang="en-US" sz="1200" dirty="0" err="1"/>
              <a:t>is_raining</a:t>
            </a:r>
            <a:r>
              <a:rPr lang="en-US" sz="1200" dirty="0"/>
              <a:t> == “y”:</a:t>
            </a:r>
          </a:p>
          <a:p>
            <a:pPr marL="457200" lvl="1" indent="0">
              <a:buNone/>
            </a:pPr>
            <a:r>
              <a:rPr lang="en-US" sz="1200" dirty="0"/>
              <a:t>	print(“bring an umbrella”)</a:t>
            </a:r>
          </a:p>
          <a:p>
            <a:pPr marL="457200" lvl="1" indent="0">
              <a:buNone/>
            </a:pPr>
            <a:r>
              <a:rPr lang="en-US" sz="1200" dirty="0"/>
              <a:t>if temperature &lt; 60:</a:t>
            </a:r>
          </a:p>
          <a:p>
            <a:pPr marL="457200" lvl="1" indent="0">
              <a:buNone/>
            </a:pPr>
            <a:r>
              <a:rPr lang="en-US" sz="1200" dirty="0"/>
              <a:t>	print(“wear a coat”)</a:t>
            </a:r>
          </a:p>
          <a:p>
            <a:pPr marL="457200" lvl="1" indent="0">
              <a:buNone/>
            </a:pPr>
            <a:r>
              <a:rPr lang="en-US" sz="1200" dirty="0"/>
              <a:t>if temperature &gt; 60:</a:t>
            </a:r>
          </a:p>
          <a:p>
            <a:pPr marL="457200" lvl="1" indent="0">
              <a:buNone/>
            </a:pPr>
            <a:r>
              <a:rPr lang="en-US" sz="1200" dirty="0"/>
              <a:t>	print(“drink water”)</a:t>
            </a:r>
          </a:p>
          <a:p>
            <a:pPr marL="457200" lvl="1" indent="0">
              <a:buNone/>
            </a:pPr>
            <a:r>
              <a:rPr lang="en-US" sz="1200" dirty="0"/>
              <a:t>if </a:t>
            </a:r>
            <a:r>
              <a:rPr lang="en-US" sz="1200" dirty="0" err="1"/>
              <a:t>is_sunny</a:t>
            </a:r>
            <a:r>
              <a:rPr lang="en-US" sz="1200" dirty="0"/>
              <a:t> == “y”:</a:t>
            </a:r>
          </a:p>
          <a:p>
            <a:pPr marL="457200" lvl="1" indent="0">
              <a:buNone/>
            </a:pPr>
            <a:r>
              <a:rPr lang="en-US" sz="1200" dirty="0"/>
              <a:t>	print(“wear sunscreen”)</a:t>
            </a:r>
          </a:p>
          <a:p>
            <a:pPr marL="457200" lvl="1" indent="0">
              <a:buNone/>
            </a:pPr>
            <a:endParaRPr lang="en-US" sz="1200" dirty="0"/>
          </a:p>
        </p:txBody>
      </p:sp>
      <p:pic>
        <p:nvPicPr>
          <p:cNvPr id="7" name="Graphic 6" descr="Umbrella">
            <a:extLst>
              <a:ext uri="{FF2B5EF4-FFF2-40B4-BE49-F238E27FC236}">
                <a16:creationId xmlns:a16="http://schemas.microsoft.com/office/drawing/2014/main" id="{59590DDA-5933-DF6B-E304-9DC6226ECD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985270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B9C4-57BC-DC5C-8192-AE05861C0245}"/>
              </a:ext>
            </a:extLst>
          </p:cNvPr>
          <p:cNvSpPr>
            <a:spLocks noGrp="1"/>
          </p:cNvSpPr>
          <p:nvPr>
            <p:ph type="title"/>
          </p:nvPr>
        </p:nvSpPr>
        <p:spPr>
          <a:xfrm>
            <a:off x="841246" y="673770"/>
            <a:ext cx="3644489" cy="2414488"/>
          </a:xfrm>
        </p:spPr>
        <p:txBody>
          <a:bodyPr anchor="t">
            <a:normAutofit/>
          </a:bodyPr>
          <a:lstStyle/>
          <a:p>
            <a:r>
              <a:rPr lang="en-US" sz="5000">
                <a:solidFill>
                  <a:srgbClr val="FFFFFF"/>
                </a:solidFill>
              </a:rPr>
              <a:t>If Statements and Indentation</a:t>
            </a:r>
          </a:p>
        </p:txBody>
      </p:sp>
      <p:sp>
        <p:nvSpPr>
          <p:cNvPr id="3" name="Content Placeholder 2">
            <a:extLst>
              <a:ext uri="{FF2B5EF4-FFF2-40B4-BE49-F238E27FC236}">
                <a16:creationId xmlns:a16="http://schemas.microsoft.com/office/drawing/2014/main" id="{4C3F43CE-82AA-118E-633D-F5366C9E8AAB}"/>
              </a:ext>
            </a:extLst>
          </p:cNvPr>
          <p:cNvSpPr>
            <a:spLocks noGrp="1"/>
          </p:cNvSpPr>
          <p:nvPr>
            <p:ph idx="1"/>
          </p:nvPr>
        </p:nvSpPr>
        <p:spPr>
          <a:xfrm>
            <a:off x="6095999" y="882315"/>
            <a:ext cx="5254754" cy="5294647"/>
          </a:xfrm>
        </p:spPr>
        <p:txBody>
          <a:bodyPr>
            <a:normAutofit/>
          </a:bodyPr>
          <a:lstStyle/>
          <a:p>
            <a:r>
              <a:rPr lang="en-US" sz="2200" dirty="0"/>
              <a:t>You might have noticed that whenever we create an if statement, the thing that the program does if the if statement is true is indented</a:t>
            </a:r>
          </a:p>
          <a:p>
            <a:r>
              <a:rPr lang="en-US" sz="2200" dirty="0"/>
              <a:t>This is how the program knows what is inside the if statement and what is not (similar to functions) </a:t>
            </a:r>
          </a:p>
          <a:p>
            <a:r>
              <a:rPr lang="en-US" sz="2200" dirty="0"/>
              <a:t>Using indentation, we can write multiple lines of code in a single if statement</a:t>
            </a:r>
          </a:p>
          <a:p>
            <a:r>
              <a:rPr lang="en-US" sz="2200" dirty="0"/>
              <a:t>Try it out:</a:t>
            </a:r>
          </a:p>
          <a:p>
            <a:pPr marL="457200" lvl="1" indent="0">
              <a:buNone/>
            </a:pPr>
            <a:r>
              <a:rPr lang="en-US" sz="2200" dirty="0"/>
              <a:t>if </a:t>
            </a:r>
            <a:r>
              <a:rPr lang="en-US" sz="2200" dirty="0" err="1"/>
              <a:t>is_raining</a:t>
            </a:r>
            <a:r>
              <a:rPr lang="en-US" sz="2200" dirty="0"/>
              <a:t> == “y”:</a:t>
            </a:r>
          </a:p>
          <a:p>
            <a:pPr marL="457200" lvl="1" indent="0">
              <a:buNone/>
            </a:pPr>
            <a:r>
              <a:rPr lang="en-US" sz="2200" dirty="0"/>
              <a:t>	print(“bring an umbrella”)</a:t>
            </a:r>
          </a:p>
          <a:p>
            <a:pPr marL="457200" lvl="1" indent="0">
              <a:buNone/>
            </a:pPr>
            <a:r>
              <a:rPr lang="en-US" sz="2200" dirty="0"/>
              <a:t>	print(“wear rainboots and a raincoat”)</a:t>
            </a:r>
          </a:p>
        </p:txBody>
      </p:sp>
    </p:spTree>
    <p:extLst>
      <p:ext uri="{BB962C8B-B14F-4D97-AF65-F5344CB8AC3E}">
        <p14:creationId xmlns:p14="http://schemas.microsoft.com/office/powerpoint/2010/main" val="542135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9652-905C-71F5-7680-1CD72E2B4AEC}"/>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Else Statements</a:t>
            </a:r>
          </a:p>
        </p:txBody>
      </p:sp>
      <p:sp>
        <p:nvSpPr>
          <p:cNvPr id="3" name="Content Placeholder 2">
            <a:extLst>
              <a:ext uri="{FF2B5EF4-FFF2-40B4-BE49-F238E27FC236}">
                <a16:creationId xmlns:a16="http://schemas.microsoft.com/office/drawing/2014/main" id="{9FCB95AD-A6A8-0E8A-F8D1-F33CA32FEAFC}"/>
              </a:ext>
            </a:extLst>
          </p:cNvPr>
          <p:cNvSpPr>
            <a:spLocks noGrp="1"/>
          </p:cNvSpPr>
          <p:nvPr>
            <p:ph idx="1"/>
          </p:nvPr>
        </p:nvSpPr>
        <p:spPr>
          <a:xfrm>
            <a:off x="6095999" y="882315"/>
            <a:ext cx="5254754" cy="5294647"/>
          </a:xfrm>
        </p:spPr>
        <p:txBody>
          <a:bodyPr>
            <a:normAutofit lnSpcReduction="10000"/>
          </a:bodyPr>
          <a:lstStyle/>
          <a:p>
            <a:r>
              <a:rPr lang="en-US" sz="2200" dirty="0"/>
              <a:t>Else statements are things that happen if the condition in the if statement is false</a:t>
            </a:r>
          </a:p>
          <a:p>
            <a:r>
              <a:rPr lang="en-US" sz="2200" dirty="0"/>
              <a:t>We write else statements like this:</a:t>
            </a:r>
          </a:p>
          <a:p>
            <a:pPr marL="457200" lvl="1" indent="0">
              <a:buNone/>
            </a:pPr>
            <a:r>
              <a:rPr lang="en-US" sz="2200" dirty="0"/>
              <a:t>if condition:</a:t>
            </a:r>
          </a:p>
          <a:p>
            <a:pPr marL="457200" lvl="1" indent="0">
              <a:buNone/>
            </a:pPr>
            <a:r>
              <a:rPr lang="en-US" sz="2200" dirty="0"/>
              <a:t>	do this</a:t>
            </a:r>
          </a:p>
          <a:p>
            <a:pPr marL="457200" lvl="1" indent="0">
              <a:buNone/>
            </a:pPr>
            <a:r>
              <a:rPr lang="en-US" sz="2200" dirty="0"/>
              <a:t>else:</a:t>
            </a:r>
          </a:p>
          <a:p>
            <a:pPr marL="457200" lvl="1" indent="0">
              <a:buNone/>
            </a:pPr>
            <a:r>
              <a:rPr lang="en-US" sz="2200" dirty="0"/>
              <a:t>	do this</a:t>
            </a:r>
          </a:p>
          <a:p>
            <a:r>
              <a:rPr lang="en-US" sz="2200" dirty="0"/>
              <a:t>Ex:</a:t>
            </a:r>
          </a:p>
          <a:p>
            <a:pPr marL="457200" lvl="1" indent="0">
              <a:buNone/>
            </a:pPr>
            <a:r>
              <a:rPr lang="en-US" sz="2200" dirty="0"/>
              <a:t>if temperature &gt; 60:</a:t>
            </a:r>
          </a:p>
          <a:p>
            <a:pPr marL="457200" lvl="1" indent="0">
              <a:buNone/>
            </a:pPr>
            <a:r>
              <a:rPr lang="en-US" sz="2200" dirty="0"/>
              <a:t>	print(“drink water”)</a:t>
            </a:r>
          </a:p>
          <a:p>
            <a:pPr marL="457200" lvl="1" indent="0">
              <a:buNone/>
            </a:pPr>
            <a:r>
              <a:rPr lang="en-US" sz="2200" dirty="0"/>
              <a:t>else: </a:t>
            </a:r>
          </a:p>
          <a:p>
            <a:pPr marL="457200" lvl="1" indent="0">
              <a:buNone/>
            </a:pPr>
            <a:r>
              <a:rPr lang="en-US" sz="2200" dirty="0"/>
              <a:t>	print(“wear a coat”)</a:t>
            </a:r>
          </a:p>
          <a:p>
            <a:r>
              <a:rPr lang="en-US" sz="2200" dirty="0"/>
              <a:t>This can help programmers save time when writing code</a:t>
            </a:r>
          </a:p>
        </p:txBody>
      </p:sp>
    </p:spTree>
    <p:extLst>
      <p:ext uri="{BB962C8B-B14F-4D97-AF65-F5344CB8AC3E}">
        <p14:creationId xmlns:p14="http://schemas.microsoft.com/office/powerpoint/2010/main" val="418891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BBC1-8CF0-3C78-09A8-5B7147C03F97}"/>
              </a:ext>
            </a:extLst>
          </p:cNvPr>
          <p:cNvSpPr>
            <a:spLocks noGrp="1"/>
          </p:cNvSpPr>
          <p:nvPr>
            <p:ph type="title"/>
          </p:nvPr>
        </p:nvSpPr>
        <p:spPr>
          <a:xfrm>
            <a:off x="841246" y="673770"/>
            <a:ext cx="3644489" cy="2414488"/>
          </a:xfrm>
        </p:spPr>
        <p:txBody>
          <a:bodyPr anchor="t">
            <a:normAutofit/>
          </a:bodyPr>
          <a:lstStyle/>
          <a:p>
            <a:r>
              <a:rPr lang="en-US" sz="5400" dirty="0" err="1">
                <a:solidFill>
                  <a:srgbClr val="FFFFFF"/>
                </a:solidFill>
              </a:rPr>
              <a:t>Elif</a:t>
            </a:r>
            <a:r>
              <a:rPr lang="en-US" sz="5400" dirty="0">
                <a:solidFill>
                  <a:srgbClr val="FFFFFF"/>
                </a:solidFill>
              </a:rPr>
              <a:t> Statements</a:t>
            </a:r>
          </a:p>
        </p:txBody>
      </p:sp>
      <p:sp>
        <p:nvSpPr>
          <p:cNvPr id="3" name="Content Placeholder 2">
            <a:extLst>
              <a:ext uri="{FF2B5EF4-FFF2-40B4-BE49-F238E27FC236}">
                <a16:creationId xmlns:a16="http://schemas.microsoft.com/office/drawing/2014/main" id="{731894AA-7C10-7342-C6F4-7F2723783619}"/>
              </a:ext>
            </a:extLst>
          </p:cNvPr>
          <p:cNvSpPr>
            <a:spLocks noGrp="1"/>
          </p:cNvSpPr>
          <p:nvPr>
            <p:ph idx="1"/>
          </p:nvPr>
        </p:nvSpPr>
        <p:spPr>
          <a:xfrm>
            <a:off x="6095999" y="882315"/>
            <a:ext cx="5254754" cy="5294647"/>
          </a:xfrm>
        </p:spPr>
        <p:txBody>
          <a:bodyPr>
            <a:normAutofit/>
          </a:bodyPr>
          <a:lstStyle/>
          <a:p>
            <a:r>
              <a:rPr lang="en-US" sz="2200" dirty="0" err="1"/>
              <a:t>Elif</a:t>
            </a:r>
            <a:r>
              <a:rPr lang="en-US" sz="2200" dirty="0"/>
              <a:t> statements have instructions that will happen if the condition for the if statement is false but a second condition on the </a:t>
            </a:r>
            <a:r>
              <a:rPr lang="en-US" sz="2200" dirty="0" err="1"/>
              <a:t>elif</a:t>
            </a:r>
            <a:r>
              <a:rPr lang="en-US" sz="2200" dirty="0"/>
              <a:t> statement is true</a:t>
            </a:r>
          </a:p>
          <a:p>
            <a:r>
              <a:rPr lang="en-US" sz="2200" dirty="0"/>
              <a:t>Ex:</a:t>
            </a:r>
          </a:p>
          <a:p>
            <a:pPr marL="457200" lvl="1" indent="0">
              <a:buNone/>
            </a:pPr>
            <a:r>
              <a:rPr lang="en-US" sz="2200" dirty="0"/>
              <a:t>if age &gt; 62:</a:t>
            </a:r>
          </a:p>
          <a:p>
            <a:pPr marL="457200" lvl="1" indent="0">
              <a:buNone/>
            </a:pPr>
            <a:r>
              <a:rPr lang="en-US" sz="2200" dirty="0"/>
              <a:t>	print(“You are a senior citizen”)</a:t>
            </a:r>
          </a:p>
          <a:p>
            <a:pPr marL="457200" lvl="1" indent="0">
              <a:buNone/>
            </a:pPr>
            <a:r>
              <a:rPr lang="en-US" sz="2200" dirty="0" err="1"/>
              <a:t>elif</a:t>
            </a:r>
            <a:r>
              <a:rPr lang="en-US" sz="2200" dirty="0"/>
              <a:t> age &gt;= 18:</a:t>
            </a:r>
          </a:p>
          <a:p>
            <a:pPr marL="457200" lvl="1" indent="0">
              <a:buNone/>
            </a:pPr>
            <a:r>
              <a:rPr lang="en-US" sz="2200" dirty="0"/>
              <a:t>	print(“You are an adult”)</a:t>
            </a:r>
          </a:p>
          <a:p>
            <a:pPr marL="457200" lvl="1" indent="0">
              <a:buNone/>
            </a:pPr>
            <a:r>
              <a:rPr lang="en-US" sz="2200" dirty="0"/>
              <a:t>else:</a:t>
            </a:r>
          </a:p>
          <a:p>
            <a:pPr marL="457200" lvl="1" indent="0">
              <a:buNone/>
            </a:pPr>
            <a:r>
              <a:rPr lang="en-US" sz="2200" dirty="0"/>
              <a:t>	print(“You are not an adult”)</a:t>
            </a:r>
          </a:p>
        </p:txBody>
      </p:sp>
    </p:spTree>
    <p:extLst>
      <p:ext uri="{BB962C8B-B14F-4D97-AF65-F5344CB8AC3E}">
        <p14:creationId xmlns:p14="http://schemas.microsoft.com/office/powerpoint/2010/main" val="2925815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99E4-5788-79A2-C63E-6D93B8C90F5D}"/>
              </a:ext>
            </a:extLst>
          </p:cNvPr>
          <p:cNvSpPr>
            <a:spLocks noGrp="1"/>
          </p:cNvSpPr>
          <p:nvPr>
            <p:ph type="title"/>
          </p:nvPr>
        </p:nvSpPr>
        <p:spPr>
          <a:xfrm>
            <a:off x="841248" y="548640"/>
            <a:ext cx="3600860" cy="5431536"/>
          </a:xfrm>
        </p:spPr>
        <p:txBody>
          <a:bodyPr>
            <a:normAutofit/>
          </a:bodyPr>
          <a:lstStyle/>
          <a:p>
            <a:r>
              <a:rPr lang="en-US" sz="5400" dirty="0"/>
              <a:t>AND </a:t>
            </a:r>
            <a:r>
              <a:rPr lang="en-US" sz="5400" dirty="0" err="1"/>
              <a:t>and</a:t>
            </a:r>
            <a:r>
              <a:rPr lang="en-US" sz="5400" dirty="0"/>
              <a:t> OR Operators</a:t>
            </a:r>
          </a:p>
        </p:txBody>
      </p:sp>
      <p:sp>
        <p:nvSpPr>
          <p:cNvPr id="3" name="Content Placeholder 2">
            <a:extLst>
              <a:ext uri="{FF2B5EF4-FFF2-40B4-BE49-F238E27FC236}">
                <a16:creationId xmlns:a16="http://schemas.microsoft.com/office/drawing/2014/main" id="{F90CDDB8-1225-21D0-1AE0-9F8C95D548E4}"/>
              </a:ext>
            </a:extLst>
          </p:cNvPr>
          <p:cNvSpPr>
            <a:spLocks noGrp="1"/>
          </p:cNvSpPr>
          <p:nvPr>
            <p:ph idx="1"/>
          </p:nvPr>
        </p:nvSpPr>
        <p:spPr>
          <a:xfrm>
            <a:off x="5126418" y="552091"/>
            <a:ext cx="6224335" cy="5431536"/>
          </a:xfrm>
        </p:spPr>
        <p:txBody>
          <a:bodyPr anchor="ctr">
            <a:normAutofit/>
          </a:bodyPr>
          <a:lstStyle/>
          <a:p>
            <a:r>
              <a:rPr lang="en-US" sz="2200" dirty="0"/>
              <a:t>What if we want our if statements to test for 2 conditions instead of just one</a:t>
            </a:r>
          </a:p>
          <a:p>
            <a:r>
              <a:rPr lang="en-US" sz="2200" dirty="0"/>
              <a:t>For example, if we want to know the ticket price for a person going to the museum and the ticket price is $5 for kids or adults with a discount, we could write it 2 ways:</a:t>
            </a:r>
          </a:p>
          <a:p>
            <a:r>
              <a:rPr lang="en-US" sz="2200" dirty="0"/>
              <a:t>Way 1:</a:t>
            </a:r>
          </a:p>
          <a:p>
            <a:pPr marL="457200" lvl="1" indent="0">
              <a:buNone/>
            </a:pPr>
            <a:r>
              <a:rPr lang="en-US" sz="2200" dirty="0"/>
              <a:t>if </a:t>
            </a:r>
            <a:r>
              <a:rPr lang="en-US" sz="2200" dirty="0" err="1"/>
              <a:t>is_a_kid</a:t>
            </a:r>
            <a:r>
              <a:rPr lang="en-US" sz="2200" dirty="0"/>
              <a:t>:</a:t>
            </a:r>
          </a:p>
          <a:p>
            <a:pPr marL="457200" lvl="1" indent="0">
              <a:buNone/>
            </a:pPr>
            <a:r>
              <a:rPr lang="en-US" sz="2200" dirty="0"/>
              <a:t>	print(“Your ticket costs $5”)</a:t>
            </a:r>
          </a:p>
          <a:p>
            <a:pPr marL="457200" lvl="1" indent="0">
              <a:buNone/>
            </a:pPr>
            <a:r>
              <a:rPr lang="en-US" sz="2200" dirty="0" err="1"/>
              <a:t>elif</a:t>
            </a:r>
            <a:r>
              <a:rPr lang="en-US" sz="2200" dirty="0"/>
              <a:t> </a:t>
            </a:r>
            <a:r>
              <a:rPr lang="en-US" sz="2200" dirty="0" err="1"/>
              <a:t>is_an_adult_with_discount</a:t>
            </a:r>
            <a:r>
              <a:rPr lang="en-US" sz="2200" dirty="0"/>
              <a:t>:</a:t>
            </a:r>
          </a:p>
          <a:p>
            <a:pPr marL="457200" lvl="1" indent="0">
              <a:buNone/>
            </a:pPr>
            <a:r>
              <a:rPr lang="en-US" sz="2200" dirty="0"/>
              <a:t>	print(“Your ticket costs $5”)</a:t>
            </a:r>
          </a:p>
          <a:p>
            <a:r>
              <a:rPr lang="en-US" sz="2200" dirty="0"/>
              <a:t>Way 2:</a:t>
            </a:r>
          </a:p>
          <a:p>
            <a:pPr marL="457200" lvl="1" indent="0">
              <a:buNone/>
            </a:pPr>
            <a:r>
              <a:rPr lang="en-US" sz="2200" dirty="0"/>
              <a:t>if </a:t>
            </a:r>
            <a:r>
              <a:rPr lang="en-US" sz="2200" dirty="0" err="1"/>
              <a:t>is_a_kid</a:t>
            </a:r>
            <a:r>
              <a:rPr lang="en-US" sz="2200" dirty="0"/>
              <a:t> or </a:t>
            </a:r>
            <a:r>
              <a:rPr lang="en-US" sz="2200" dirty="0" err="1"/>
              <a:t>is_an_adult_with_discount</a:t>
            </a:r>
            <a:r>
              <a:rPr lang="en-US" sz="2200" dirty="0"/>
              <a:t>:</a:t>
            </a:r>
          </a:p>
          <a:p>
            <a:pPr marL="457200" lvl="1" indent="0">
              <a:buNone/>
            </a:pPr>
            <a:r>
              <a:rPr lang="en-US" sz="2200" dirty="0"/>
              <a:t>	print(“Your ticket costs $5”)</a:t>
            </a:r>
          </a:p>
        </p:txBody>
      </p:sp>
    </p:spTree>
    <p:extLst>
      <p:ext uri="{BB962C8B-B14F-4D97-AF65-F5344CB8AC3E}">
        <p14:creationId xmlns:p14="http://schemas.microsoft.com/office/powerpoint/2010/main" val="9588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5EB0B9-219C-A2E0-6C2B-CEEF987F7BCA}"/>
              </a:ext>
            </a:extLst>
          </p:cNvPr>
          <p:cNvSpPr>
            <a:spLocks noGrp="1"/>
          </p:cNvSpPr>
          <p:nvPr>
            <p:ph idx="1"/>
          </p:nvPr>
        </p:nvSpPr>
        <p:spPr>
          <a:xfrm>
            <a:off x="838200" y="1929384"/>
            <a:ext cx="10515600" cy="4251960"/>
          </a:xfrm>
        </p:spPr>
        <p:txBody>
          <a:bodyPr>
            <a:normAutofit/>
          </a:bodyPr>
          <a:lstStyle/>
          <a:p>
            <a:r>
              <a:rPr lang="en-US" sz="2200" dirty="0"/>
              <a:t>The and operator works in the same way as the or operator, except the or operator tests if one of the multiple conditions is true while the and operator tests if all of the conditions are true</a:t>
            </a:r>
          </a:p>
          <a:p>
            <a:r>
              <a:rPr lang="en-US" sz="2200" dirty="0"/>
              <a:t>For example:</a:t>
            </a:r>
          </a:p>
          <a:p>
            <a:pPr marL="457200" lvl="1" indent="0">
              <a:buNone/>
            </a:pPr>
            <a:r>
              <a:rPr lang="en-US" sz="2200" dirty="0"/>
              <a:t>if </a:t>
            </a:r>
            <a:r>
              <a:rPr lang="en-US" sz="2200" dirty="0" err="1"/>
              <a:t>is_an_adult</a:t>
            </a:r>
            <a:r>
              <a:rPr lang="en-US" sz="2200" dirty="0"/>
              <a:t> and </a:t>
            </a:r>
            <a:r>
              <a:rPr lang="en-US" sz="2200" dirty="0" err="1"/>
              <a:t>has_discount</a:t>
            </a:r>
            <a:r>
              <a:rPr lang="en-US" sz="2200" dirty="0"/>
              <a:t>:</a:t>
            </a:r>
          </a:p>
          <a:p>
            <a:pPr marL="457200" lvl="1" indent="0">
              <a:buNone/>
            </a:pPr>
            <a:r>
              <a:rPr lang="en-US" sz="2200" dirty="0"/>
              <a:t>	</a:t>
            </a:r>
            <a:r>
              <a:rPr lang="en-US" sz="2200" dirty="0" err="1"/>
              <a:t>is_an_adult_with_discount</a:t>
            </a:r>
            <a:r>
              <a:rPr lang="en-US" sz="2200" dirty="0"/>
              <a:t> = True</a:t>
            </a:r>
          </a:p>
          <a:p>
            <a:r>
              <a:rPr lang="en-US" sz="2200" dirty="0"/>
              <a:t>Try out these operators</a:t>
            </a:r>
          </a:p>
          <a:p>
            <a:pPr lvl="1"/>
            <a:r>
              <a:rPr lang="en-US" sz="2200" dirty="0"/>
              <a:t>Ex:</a:t>
            </a:r>
          </a:p>
          <a:p>
            <a:pPr marL="914400" lvl="2" indent="0">
              <a:buNone/>
            </a:pPr>
            <a:r>
              <a:rPr lang="en-US" sz="2200" dirty="0"/>
              <a:t>if </a:t>
            </a:r>
            <a:r>
              <a:rPr lang="en-US" sz="2200" dirty="0" err="1"/>
              <a:t>is_raining</a:t>
            </a:r>
            <a:r>
              <a:rPr lang="en-US" sz="2200" dirty="0"/>
              <a:t> == “y” and </a:t>
            </a:r>
            <a:r>
              <a:rPr lang="en-US" sz="2200" dirty="0" err="1"/>
              <a:t>is_sunny</a:t>
            </a:r>
            <a:r>
              <a:rPr lang="en-US" sz="2200" dirty="0"/>
              <a:t> == “y”:</a:t>
            </a:r>
          </a:p>
          <a:p>
            <a:pPr marL="914400" lvl="2" indent="0">
              <a:buNone/>
            </a:pPr>
            <a:r>
              <a:rPr lang="en-US" sz="2200" dirty="0"/>
              <a:t>         print(“Look for a rainbow”)</a:t>
            </a:r>
          </a:p>
        </p:txBody>
      </p:sp>
    </p:spTree>
    <p:extLst>
      <p:ext uri="{BB962C8B-B14F-4D97-AF65-F5344CB8AC3E}">
        <p14:creationId xmlns:p14="http://schemas.microsoft.com/office/powerpoint/2010/main" val="236297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FF3F-F371-7AFB-EC89-6709ABE8637F}"/>
              </a:ext>
            </a:extLst>
          </p:cNvPr>
          <p:cNvSpPr>
            <a:spLocks noGrp="1"/>
          </p:cNvSpPr>
          <p:nvPr>
            <p:ph type="title"/>
          </p:nvPr>
        </p:nvSpPr>
        <p:spPr>
          <a:xfrm>
            <a:off x="1285240" y="1050595"/>
            <a:ext cx="8074815" cy="1618489"/>
          </a:xfrm>
        </p:spPr>
        <p:txBody>
          <a:bodyPr anchor="ctr">
            <a:normAutofit/>
          </a:bodyPr>
          <a:lstStyle/>
          <a:p>
            <a:r>
              <a:rPr lang="en-US" sz="7200"/>
              <a:t>Warm up</a:t>
            </a:r>
          </a:p>
        </p:txBody>
      </p:sp>
      <p:sp>
        <p:nvSpPr>
          <p:cNvPr id="3" name="Content Placeholder 2">
            <a:extLst>
              <a:ext uri="{FF2B5EF4-FFF2-40B4-BE49-F238E27FC236}">
                <a16:creationId xmlns:a16="http://schemas.microsoft.com/office/drawing/2014/main" id="{76A7C1F1-2B4E-5DA4-C6F8-61D08DA50EFA}"/>
              </a:ext>
            </a:extLst>
          </p:cNvPr>
          <p:cNvSpPr>
            <a:spLocks noGrp="1"/>
          </p:cNvSpPr>
          <p:nvPr>
            <p:ph idx="1"/>
          </p:nvPr>
        </p:nvSpPr>
        <p:spPr>
          <a:xfrm>
            <a:off x="1285240" y="2969469"/>
            <a:ext cx="8074815" cy="2800395"/>
          </a:xfrm>
        </p:spPr>
        <p:txBody>
          <a:bodyPr anchor="t">
            <a:normAutofit/>
          </a:bodyPr>
          <a:lstStyle/>
          <a:p>
            <a:r>
              <a:rPr lang="en-US" sz="2400" dirty="0"/>
              <a:t>Write a program that asks a user how old they are and then prints how old they will be in 5 years</a:t>
            </a:r>
          </a:p>
          <a:p>
            <a:pPr lvl="1"/>
            <a:r>
              <a:rPr lang="en-US" dirty="0"/>
              <a:t>Ex: If the user is 15 years old, then the program should print</a:t>
            </a:r>
          </a:p>
          <a:p>
            <a:pPr marL="457200" lvl="1" indent="0">
              <a:buNone/>
            </a:pPr>
            <a:r>
              <a:rPr lang="en-US" dirty="0"/>
              <a:t>“In 5 years, you will be 20 years old”</a:t>
            </a:r>
          </a:p>
          <a:p>
            <a:pPr lvl="1"/>
            <a:r>
              <a:rPr lang="en-US" dirty="0"/>
              <a:t>Hint: use the input(), print(), int(), and str() functions</a:t>
            </a:r>
          </a:p>
        </p:txBody>
      </p:sp>
    </p:spTree>
    <p:extLst>
      <p:ext uri="{BB962C8B-B14F-4D97-AF65-F5344CB8AC3E}">
        <p14:creationId xmlns:p14="http://schemas.microsoft.com/office/powerpoint/2010/main" val="2037061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B57B-A3F5-CBF1-CF52-E23C6CC0D43E}"/>
              </a:ext>
            </a:extLst>
          </p:cNvPr>
          <p:cNvSpPr>
            <a:spLocks noGrp="1"/>
          </p:cNvSpPr>
          <p:nvPr>
            <p:ph type="title"/>
          </p:nvPr>
        </p:nvSpPr>
        <p:spPr>
          <a:xfrm>
            <a:off x="1285240" y="1050595"/>
            <a:ext cx="8074815" cy="1618489"/>
          </a:xfrm>
        </p:spPr>
        <p:txBody>
          <a:bodyPr anchor="ctr">
            <a:normAutofit/>
          </a:bodyPr>
          <a:lstStyle/>
          <a:p>
            <a:r>
              <a:rPr lang="en-US" sz="5000"/>
              <a:t>Project: Chose Your Own Adventure Video Game</a:t>
            </a:r>
          </a:p>
        </p:txBody>
      </p:sp>
      <p:sp>
        <p:nvSpPr>
          <p:cNvPr id="3" name="Content Placeholder 2">
            <a:extLst>
              <a:ext uri="{FF2B5EF4-FFF2-40B4-BE49-F238E27FC236}">
                <a16:creationId xmlns:a16="http://schemas.microsoft.com/office/drawing/2014/main" id="{30FEE368-8E2C-C6CC-33AB-1D07A8282621}"/>
              </a:ext>
            </a:extLst>
          </p:cNvPr>
          <p:cNvSpPr>
            <a:spLocks noGrp="1"/>
          </p:cNvSpPr>
          <p:nvPr>
            <p:ph idx="1"/>
          </p:nvPr>
        </p:nvSpPr>
        <p:spPr>
          <a:xfrm>
            <a:off x="1285240" y="2969469"/>
            <a:ext cx="8074815" cy="2800395"/>
          </a:xfrm>
        </p:spPr>
        <p:txBody>
          <a:bodyPr anchor="t">
            <a:normAutofit/>
          </a:bodyPr>
          <a:lstStyle/>
          <a:p>
            <a:r>
              <a:rPr lang="en-US" sz="2000" dirty="0"/>
              <a:t>After we put our weather program in its own function, let’s create a new function for our first video game</a:t>
            </a:r>
          </a:p>
          <a:p>
            <a:r>
              <a:rPr lang="en-US" sz="2000" dirty="0"/>
              <a:t>This video game will be a choose-your-own-adventure video game (which was the first type of video game ever created)</a:t>
            </a:r>
          </a:p>
          <a:p>
            <a:r>
              <a:rPr lang="en-US" sz="2000" dirty="0"/>
              <a:t>Let’s say the user is on a deserted island looking for treasure</a:t>
            </a:r>
          </a:p>
          <a:p>
            <a:pPr lvl="1"/>
            <a:r>
              <a:rPr lang="en-US" sz="2000" dirty="0"/>
              <a:t>We’ll start by asking if the player wants to go North, East, South, or West</a:t>
            </a:r>
          </a:p>
          <a:p>
            <a:r>
              <a:rPr lang="en-US" sz="2000" dirty="0"/>
              <a:t>Hint: we can write if statements inside of other if statements</a:t>
            </a:r>
          </a:p>
        </p:txBody>
      </p:sp>
    </p:spTree>
    <p:extLst>
      <p:ext uri="{BB962C8B-B14F-4D97-AF65-F5344CB8AC3E}">
        <p14:creationId xmlns:p14="http://schemas.microsoft.com/office/powerpoint/2010/main" val="1405489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1F34-A8DB-B2DA-9082-414C01B50178}"/>
              </a:ext>
            </a:extLst>
          </p:cNvPr>
          <p:cNvSpPr>
            <a:spLocks noGrp="1"/>
          </p:cNvSpPr>
          <p:nvPr>
            <p:ph type="title"/>
          </p:nvPr>
        </p:nvSpPr>
        <p:spPr>
          <a:xfrm>
            <a:off x="841248" y="548640"/>
            <a:ext cx="3600860" cy="5431536"/>
          </a:xfrm>
        </p:spPr>
        <p:txBody>
          <a:bodyPr>
            <a:normAutofit/>
          </a:bodyPr>
          <a:lstStyle/>
          <a:p>
            <a:r>
              <a:rPr lang="en-US" sz="5400"/>
              <a:t>Boolean Review</a:t>
            </a:r>
          </a:p>
        </p:txBody>
      </p:sp>
      <p:sp>
        <p:nvSpPr>
          <p:cNvPr id="23" name="Content Placeholder 2">
            <a:extLst>
              <a:ext uri="{FF2B5EF4-FFF2-40B4-BE49-F238E27FC236}">
                <a16:creationId xmlns:a16="http://schemas.microsoft.com/office/drawing/2014/main" id="{1B2AF6CB-4EAC-B0A3-DC20-356FD9127B8C}"/>
              </a:ext>
            </a:extLst>
          </p:cNvPr>
          <p:cNvSpPr>
            <a:spLocks noGrp="1"/>
          </p:cNvSpPr>
          <p:nvPr>
            <p:ph idx="1"/>
          </p:nvPr>
        </p:nvSpPr>
        <p:spPr>
          <a:xfrm>
            <a:off x="5126418" y="552091"/>
            <a:ext cx="6224335" cy="5431536"/>
          </a:xfrm>
        </p:spPr>
        <p:txBody>
          <a:bodyPr anchor="ctr">
            <a:normAutofit lnSpcReduction="10000"/>
          </a:bodyPr>
          <a:lstStyle/>
          <a:p>
            <a:r>
              <a:rPr lang="en-US" sz="2200" dirty="0"/>
              <a:t>Last class we learned about how to use int, string, and float variables but we didn’t use Boolean variables very much</a:t>
            </a:r>
          </a:p>
          <a:p>
            <a:r>
              <a:rPr lang="en-US" sz="2200" dirty="0"/>
              <a:t>Booleans are something that is either true or false </a:t>
            </a:r>
          </a:p>
          <a:p>
            <a:r>
              <a:rPr lang="en-US" sz="2200" dirty="0"/>
              <a:t>Ex: itsTuesday = true</a:t>
            </a:r>
          </a:p>
          <a:p>
            <a:pPr lvl="1"/>
            <a:r>
              <a:rPr lang="en-US" sz="2200" dirty="0"/>
              <a:t>This makes sense because it is true that today is Tuesday</a:t>
            </a:r>
          </a:p>
          <a:p>
            <a:r>
              <a:rPr lang="en-US" sz="2200" dirty="0"/>
              <a:t>Ex: </a:t>
            </a:r>
            <a:r>
              <a:rPr lang="en-US" sz="2200" dirty="0" err="1"/>
              <a:t>itsWednesday</a:t>
            </a:r>
            <a:r>
              <a:rPr lang="en-US" sz="2200" dirty="0"/>
              <a:t> = false</a:t>
            </a:r>
          </a:p>
          <a:p>
            <a:pPr lvl="1"/>
            <a:r>
              <a:rPr lang="en-US" sz="2200" dirty="0"/>
              <a:t>This makes sense because today is not Wednesday</a:t>
            </a:r>
          </a:p>
          <a:p>
            <a:r>
              <a:rPr lang="en-US" sz="2200" dirty="0"/>
              <a:t>This is useful if we want a program to do something only if something is true</a:t>
            </a:r>
          </a:p>
          <a:p>
            <a:r>
              <a:rPr lang="en-US" sz="2200" dirty="0"/>
              <a:t>For example: If </a:t>
            </a:r>
            <a:r>
              <a:rPr lang="en-US" sz="2200" dirty="0" err="1"/>
              <a:t>itsRaining</a:t>
            </a:r>
            <a:r>
              <a:rPr lang="en-US" sz="2200" dirty="0"/>
              <a:t> = true, that means it is raining so maybe the program could tell the user to bring an umbrella</a:t>
            </a:r>
          </a:p>
          <a:p>
            <a:endParaRPr lang="en-US" sz="2200" dirty="0"/>
          </a:p>
        </p:txBody>
      </p:sp>
    </p:spTree>
    <p:extLst>
      <p:ext uri="{BB962C8B-B14F-4D97-AF65-F5344CB8AC3E}">
        <p14:creationId xmlns:p14="http://schemas.microsoft.com/office/powerpoint/2010/main" val="1505081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85F5E-6A72-B034-E38A-48B5A89FDA02}"/>
              </a:ext>
            </a:extLst>
          </p:cNvPr>
          <p:cNvSpPr>
            <a:spLocks noGrp="1"/>
          </p:cNvSpPr>
          <p:nvPr>
            <p:ph idx="1"/>
          </p:nvPr>
        </p:nvSpPr>
        <p:spPr>
          <a:xfrm>
            <a:off x="838200" y="1929384"/>
            <a:ext cx="10515600" cy="4251960"/>
          </a:xfrm>
        </p:spPr>
        <p:txBody>
          <a:bodyPr>
            <a:normAutofit lnSpcReduction="10000"/>
          </a:bodyPr>
          <a:lstStyle/>
          <a:p>
            <a:r>
              <a:rPr lang="en-US" sz="2200" dirty="0"/>
              <a:t>We can create Boolean variables by directly making them equal to either true or false</a:t>
            </a:r>
          </a:p>
          <a:p>
            <a:pPr lvl="1"/>
            <a:r>
              <a:rPr lang="en-US" sz="2200" dirty="0"/>
              <a:t>Ex: </a:t>
            </a:r>
            <a:r>
              <a:rPr lang="en-US" sz="2200" dirty="0" err="1"/>
              <a:t>is_raining</a:t>
            </a:r>
            <a:r>
              <a:rPr lang="en-US" sz="2200" dirty="0"/>
              <a:t> = True or </a:t>
            </a:r>
            <a:r>
              <a:rPr lang="en-US" sz="2200" dirty="0" err="1"/>
              <a:t>is_Wednesday</a:t>
            </a:r>
            <a:r>
              <a:rPr lang="en-US" sz="2200" dirty="0"/>
              <a:t> = False</a:t>
            </a:r>
          </a:p>
          <a:p>
            <a:pPr lvl="1"/>
            <a:r>
              <a:rPr lang="en-US" sz="2200" dirty="0"/>
              <a:t>Try writing:</a:t>
            </a:r>
          </a:p>
          <a:p>
            <a:pPr marL="457200" lvl="1" indent="0">
              <a:buNone/>
            </a:pPr>
            <a:r>
              <a:rPr lang="en-US" sz="2200" dirty="0" err="1"/>
              <a:t>is_Tuesday</a:t>
            </a:r>
            <a:r>
              <a:rPr lang="en-US" sz="2200" dirty="0"/>
              <a:t> = True</a:t>
            </a:r>
          </a:p>
          <a:p>
            <a:pPr marL="457200" lvl="1" indent="0">
              <a:buNone/>
            </a:pPr>
            <a:r>
              <a:rPr lang="en-US" sz="2200" dirty="0"/>
              <a:t>print(</a:t>
            </a:r>
            <a:r>
              <a:rPr lang="en-US" sz="2200" dirty="0" err="1"/>
              <a:t>is_Tuesday</a:t>
            </a:r>
            <a:r>
              <a:rPr lang="en-US" sz="2200" dirty="0"/>
              <a:t>)</a:t>
            </a:r>
          </a:p>
          <a:p>
            <a:r>
              <a:rPr lang="en-US" sz="2200" dirty="0"/>
              <a:t>We can also create Boolean variables by comparing 2 things</a:t>
            </a:r>
          </a:p>
          <a:p>
            <a:pPr lvl="1"/>
            <a:r>
              <a:rPr lang="en-US" sz="2200" dirty="0"/>
              <a:t>Ex: 4 &gt; 1 is True and 279 &lt; 18 is False</a:t>
            </a:r>
          </a:p>
          <a:p>
            <a:pPr lvl="1"/>
            <a:r>
              <a:rPr lang="en-US" sz="2200" dirty="0"/>
              <a:t>In Python we can do this by saying </a:t>
            </a:r>
            <a:r>
              <a:rPr lang="en-US" sz="2200" dirty="0" err="1"/>
              <a:t>true_or_false</a:t>
            </a:r>
            <a:r>
              <a:rPr lang="en-US" sz="2200" dirty="0"/>
              <a:t> = 3 &lt; 8</a:t>
            </a:r>
          </a:p>
          <a:p>
            <a:pPr lvl="1"/>
            <a:r>
              <a:rPr lang="en-US" sz="2200" dirty="0"/>
              <a:t>Try writing:</a:t>
            </a:r>
          </a:p>
          <a:p>
            <a:pPr marL="457200" lvl="1" indent="0">
              <a:buNone/>
            </a:pPr>
            <a:r>
              <a:rPr lang="en-US" sz="2200" dirty="0" err="1"/>
              <a:t>math_comparison</a:t>
            </a:r>
            <a:r>
              <a:rPr lang="en-US" sz="2200" dirty="0"/>
              <a:t> = 5 &gt; 9</a:t>
            </a:r>
          </a:p>
          <a:p>
            <a:pPr marL="457200" lvl="1" indent="0">
              <a:buNone/>
            </a:pPr>
            <a:r>
              <a:rPr lang="en-US" sz="2200" dirty="0"/>
              <a:t>print(</a:t>
            </a:r>
            <a:r>
              <a:rPr lang="en-US" sz="2200" dirty="0" err="1"/>
              <a:t>math_comparison</a:t>
            </a:r>
            <a:r>
              <a:rPr lang="en-US" sz="2200" dirty="0"/>
              <a:t>)</a:t>
            </a:r>
          </a:p>
        </p:txBody>
      </p:sp>
    </p:spTree>
    <p:extLst>
      <p:ext uri="{BB962C8B-B14F-4D97-AF65-F5344CB8AC3E}">
        <p14:creationId xmlns:p14="http://schemas.microsoft.com/office/powerpoint/2010/main" val="378213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0107-A89E-FFA3-1FA9-9BBC88BCEB4A}"/>
              </a:ext>
            </a:extLst>
          </p:cNvPr>
          <p:cNvSpPr>
            <a:spLocks noGrp="1"/>
          </p:cNvSpPr>
          <p:nvPr>
            <p:ph type="title"/>
          </p:nvPr>
        </p:nvSpPr>
        <p:spPr>
          <a:xfrm>
            <a:off x="838200" y="365125"/>
            <a:ext cx="10515600" cy="1325563"/>
          </a:xfrm>
        </p:spPr>
        <p:txBody>
          <a:bodyPr>
            <a:normAutofit/>
          </a:bodyPr>
          <a:lstStyle/>
          <a:p>
            <a:r>
              <a:rPr lang="en-US" sz="5400"/>
              <a:t>Comparison Operators</a:t>
            </a:r>
          </a:p>
        </p:txBody>
      </p:sp>
      <p:sp>
        <p:nvSpPr>
          <p:cNvPr id="3" name="Content Placeholder 2">
            <a:extLst>
              <a:ext uri="{FF2B5EF4-FFF2-40B4-BE49-F238E27FC236}">
                <a16:creationId xmlns:a16="http://schemas.microsoft.com/office/drawing/2014/main" id="{AF97016F-EC34-0F23-8AF1-DA28A69D93D2}"/>
              </a:ext>
            </a:extLst>
          </p:cNvPr>
          <p:cNvSpPr>
            <a:spLocks noGrp="1"/>
          </p:cNvSpPr>
          <p:nvPr>
            <p:ph idx="1"/>
          </p:nvPr>
        </p:nvSpPr>
        <p:spPr>
          <a:xfrm>
            <a:off x="838200" y="1929384"/>
            <a:ext cx="10515600" cy="4251960"/>
          </a:xfrm>
        </p:spPr>
        <p:txBody>
          <a:bodyPr>
            <a:normAutofit lnSpcReduction="10000"/>
          </a:bodyPr>
          <a:lstStyle/>
          <a:p>
            <a:r>
              <a:rPr lang="en-US" sz="1900" dirty="0"/>
              <a:t>Equal to: == </a:t>
            </a:r>
          </a:p>
          <a:p>
            <a:pPr lvl="1"/>
            <a:r>
              <a:rPr lang="en-US" sz="1900" dirty="0"/>
              <a:t>Ex: 4 == 4</a:t>
            </a:r>
          </a:p>
          <a:p>
            <a:r>
              <a:rPr lang="en-US" sz="2300" dirty="0"/>
              <a:t>Greater than: &gt;</a:t>
            </a:r>
          </a:p>
          <a:p>
            <a:pPr lvl="1"/>
            <a:r>
              <a:rPr lang="en-US" sz="1900" dirty="0"/>
              <a:t>Ex: 5 &gt; 4</a:t>
            </a:r>
          </a:p>
          <a:p>
            <a:r>
              <a:rPr lang="en-US" sz="1900" dirty="0"/>
              <a:t>Less than: &lt;</a:t>
            </a:r>
          </a:p>
          <a:p>
            <a:pPr lvl="1"/>
            <a:r>
              <a:rPr lang="en-US" sz="1900" dirty="0"/>
              <a:t>Ex: 3 &lt; 4</a:t>
            </a:r>
          </a:p>
          <a:p>
            <a:r>
              <a:rPr lang="en-US" sz="1900" dirty="0"/>
              <a:t>Greater than or equal to: &gt;=</a:t>
            </a:r>
          </a:p>
          <a:p>
            <a:pPr lvl="1"/>
            <a:r>
              <a:rPr lang="en-US" sz="1900" dirty="0"/>
              <a:t>Ex: 5 &gt;= 4 or 4 &gt;= 4</a:t>
            </a:r>
          </a:p>
          <a:p>
            <a:r>
              <a:rPr lang="en-US" sz="1900" dirty="0"/>
              <a:t>Less than or equal to: &lt;=</a:t>
            </a:r>
          </a:p>
          <a:p>
            <a:pPr lvl="1"/>
            <a:r>
              <a:rPr lang="en-US" sz="1900" dirty="0"/>
              <a:t>Ex: 3 &lt;= 4 or 4 &lt;= 4</a:t>
            </a:r>
          </a:p>
          <a:p>
            <a:r>
              <a:rPr lang="en-US" sz="1900" dirty="0"/>
              <a:t>Not equal to: !=</a:t>
            </a:r>
          </a:p>
          <a:p>
            <a:pPr lvl="1"/>
            <a:r>
              <a:rPr lang="en-US" sz="1900" dirty="0"/>
              <a:t>Ex: 4 != 9</a:t>
            </a:r>
          </a:p>
        </p:txBody>
      </p:sp>
      <p:grpSp>
        <p:nvGrpSpPr>
          <p:cNvPr id="12" name="Group 11">
            <a:extLst>
              <a:ext uri="{FF2B5EF4-FFF2-40B4-BE49-F238E27FC236}">
                <a16:creationId xmlns:a16="http://schemas.microsoft.com/office/drawing/2014/main" id="{A8C5606B-8213-AA14-0421-52ED1606EA05}"/>
              </a:ext>
            </a:extLst>
          </p:cNvPr>
          <p:cNvGrpSpPr/>
          <p:nvPr/>
        </p:nvGrpSpPr>
        <p:grpSpPr>
          <a:xfrm>
            <a:off x="4557589" y="3293145"/>
            <a:ext cx="696960" cy="843480"/>
            <a:chOff x="4557589" y="3293145"/>
            <a:chExt cx="696960" cy="84348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D34BEAAD-95EB-2ABA-1938-351664D44D48}"/>
                    </a:ext>
                  </a:extLst>
                </p14:cNvPr>
                <p14:cNvContentPartPr/>
                <p14:nvPr/>
              </p14:nvContentPartPr>
              <p14:xfrm>
                <a:off x="4557589" y="3293145"/>
                <a:ext cx="633240" cy="703080"/>
              </p14:xfrm>
            </p:contentPart>
          </mc:Choice>
          <mc:Fallback xmlns="">
            <p:pic>
              <p:nvPicPr>
                <p:cNvPr id="6" name="Ink 5">
                  <a:extLst>
                    <a:ext uri="{FF2B5EF4-FFF2-40B4-BE49-F238E27FC236}">
                      <a16:creationId xmlns:a16="http://schemas.microsoft.com/office/drawing/2014/main" id="{D34BEAAD-95EB-2ABA-1938-351664D44D48}"/>
                    </a:ext>
                  </a:extLst>
                </p:cNvPr>
                <p:cNvPicPr/>
                <p:nvPr/>
              </p:nvPicPr>
              <p:blipFill>
                <a:blip r:embed="rId3"/>
                <a:stretch>
                  <a:fillRect/>
                </a:stretch>
              </p:blipFill>
              <p:spPr>
                <a:xfrm>
                  <a:off x="4548589" y="3284505"/>
                  <a:ext cx="650880" cy="720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D4858DE1-8CCF-C290-F995-17E148762CC8}"/>
                    </a:ext>
                  </a:extLst>
                </p14:cNvPr>
                <p14:cNvContentPartPr/>
                <p14:nvPr/>
              </p14:nvContentPartPr>
              <p14:xfrm>
                <a:off x="4600429" y="4114305"/>
                <a:ext cx="654120" cy="22320"/>
              </p14:xfrm>
            </p:contentPart>
          </mc:Choice>
          <mc:Fallback xmlns="">
            <p:pic>
              <p:nvPicPr>
                <p:cNvPr id="7" name="Ink 6">
                  <a:extLst>
                    <a:ext uri="{FF2B5EF4-FFF2-40B4-BE49-F238E27FC236}">
                      <a16:creationId xmlns:a16="http://schemas.microsoft.com/office/drawing/2014/main" id="{D4858DE1-8CCF-C290-F995-17E148762CC8}"/>
                    </a:ext>
                  </a:extLst>
                </p:cNvPr>
                <p:cNvPicPr/>
                <p:nvPr/>
              </p:nvPicPr>
              <p:blipFill>
                <a:blip r:embed="rId5"/>
                <a:stretch>
                  <a:fillRect/>
                </a:stretch>
              </p:blipFill>
              <p:spPr>
                <a:xfrm>
                  <a:off x="4591429" y="4105665"/>
                  <a:ext cx="671760" cy="39960"/>
                </a:xfrm>
                <a:prstGeom prst="rect">
                  <a:avLst/>
                </a:prstGeom>
              </p:spPr>
            </p:pic>
          </mc:Fallback>
        </mc:AlternateContent>
      </p:grpSp>
      <p:grpSp>
        <p:nvGrpSpPr>
          <p:cNvPr id="15" name="Group 14">
            <a:extLst>
              <a:ext uri="{FF2B5EF4-FFF2-40B4-BE49-F238E27FC236}">
                <a16:creationId xmlns:a16="http://schemas.microsoft.com/office/drawing/2014/main" id="{361B2748-9DA6-B471-AAE4-276FE46E4C0A}"/>
              </a:ext>
            </a:extLst>
          </p:cNvPr>
          <p:cNvGrpSpPr/>
          <p:nvPr/>
        </p:nvGrpSpPr>
        <p:grpSpPr>
          <a:xfrm>
            <a:off x="4156549" y="4507425"/>
            <a:ext cx="658080" cy="633960"/>
            <a:chOff x="4156549" y="4507425"/>
            <a:chExt cx="658080" cy="633960"/>
          </a:xfrm>
        </p:grpSpPr>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F61B8F76-841F-4A4F-E115-4D167993E639}"/>
                    </a:ext>
                  </a:extLst>
                </p14:cNvPr>
                <p14:cNvContentPartPr/>
                <p14:nvPr/>
              </p14:nvContentPartPr>
              <p14:xfrm>
                <a:off x="4156549" y="4507425"/>
                <a:ext cx="649440" cy="485280"/>
              </p14:xfrm>
            </p:contentPart>
          </mc:Choice>
          <mc:Fallback xmlns="">
            <p:pic>
              <p:nvPicPr>
                <p:cNvPr id="13" name="Ink 12">
                  <a:extLst>
                    <a:ext uri="{FF2B5EF4-FFF2-40B4-BE49-F238E27FC236}">
                      <a16:creationId xmlns:a16="http://schemas.microsoft.com/office/drawing/2014/main" id="{F61B8F76-841F-4A4F-E115-4D167993E639}"/>
                    </a:ext>
                  </a:extLst>
                </p:cNvPr>
                <p:cNvPicPr/>
                <p:nvPr/>
              </p:nvPicPr>
              <p:blipFill>
                <a:blip r:embed="rId7"/>
                <a:stretch>
                  <a:fillRect/>
                </a:stretch>
              </p:blipFill>
              <p:spPr>
                <a:xfrm>
                  <a:off x="4147909" y="4498425"/>
                  <a:ext cx="66708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EB111574-EAC1-4482-A866-8F51616B724B}"/>
                    </a:ext>
                  </a:extLst>
                </p14:cNvPr>
                <p14:cNvContentPartPr/>
                <p14:nvPr/>
              </p14:nvContentPartPr>
              <p14:xfrm>
                <a:off x="4243309" y="5114385"/>
                <a:ext cx="571320" cy="27000"/>
              </p14:xfrm>
            </p:contentPart>
          </mc:Choice>
          <mc:Fallback xmlns="">
            <p:pic>
              <p:nvPicPr>
                <p:cNvPr id="14" name="Ink 13">
                  <a:extLst>
                    <a:ext uri="{FF2B5EF4-FFF2-40B4-BE49-F238E27FC236}">
                      <a16:creationId xmlns:a16="http://schemas.microsoft.com/office/drawing/2014/main" id="{EB111574-EAC1-4482-A866-8F51616B724B}"/>
                    </a:ext>
                  </a:extLst>
                </p:cNvPr>
                <p:cNvPicPr/>
                <p:nvPr/>
              </p:nvPicPr>
              <p:blipFill>
                <a:blip r:embed="rId9"/>
                <a:stretch>
                  <a:fillRect/>
                </a:stretch>
              </p:blipFill>
              <p:spPr>
                <a:xfrm>
                  <a:off x="4234309" y="5105385"/>
                  <a:ext cx="588960" cy="44640"/>
                </a:xfrm>
                <a:prstGeom prst="rect">
                  <a:avLst/>
                </a:prstGeom>
              </p:spPr>
            </p:pic>
          </mc:Fallback>
        </mc:AlternateContent>
      </p:grpSp>
    </p:spTree>
    <p:extLst>
      <p:ext uri="{BB962C8B-B14F-4D97-AF65-F5344CB8AC3E}">
        <p14:creationId xmlns:p14="http://schemas.microsoft.com/office/powerpoint/2010/main" val="267672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1B42-7E95-55AF-5305-21F2B8D546CC}"/>
              </a:ext>
            </a:extLst>
          </p:cNvPr>
          <p:cNvSpPr>
            <a:spLocks noGrp="1"/>
          </p:cNvSpPr>
          <p:nvPr>
            <p:ph type="title"/>
          </p:nvPr>
        </p:nvSpPr>
        <p:spPr>
          <a:xfrm>
            <a:off x="4654296" y="329184"/>
            <a:ext cx="6894576" cy="1783080"/>
          </a:xfrm>
        </p:spPr>
        <p:txBody>
          <a:bodyPr anchor="b">
            <a:normAutofit/>
          </a:bodyPr>
          <a:lstStyle/>
          <a:p>
            <a:r>
              <a:rPr lang="en-US" sz="5400"/>
              <a:t>Comparison Operators with Variables</a:t>
            </a:r>
          </a:p>
        </p:txBody>
      </p:sp>
      <p:pic>
        <p:nvPicPr>
          <p:cNvPr id="5" name="Picture 4" descr="A calculus formula">
            <a:extLst>
              <a:ext uri="{FF2B5EF4-FFF2-40B4-BE49-F238E27FC236}">
                <a16:creationId xmlns:a16="http://schemas.microsoft.com/office/drawing/2014/main" id="{D0381976-56FC-329F-19B2-CF8352D6C42F}"/>
              </a:ext>
            </a:extLst>
          </p:cNvPr>
          <p:cNvPicPr>
            <a:picLocks noChangeAspect="1"/>
          </p:cNvPicPr>
          <p:nvPr/>
        </p:nvPicPr>
        <p:blipFill rotWithShape="1">
          <a:blip r:embed="rId2"/>
          <a:srcRect l="27256" r="33299"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 name="Content Placeholder 2">
            <a:extLst>
              <a:ext uri="{FF2B5EF4-FFF2-40B4-BE49-F238E27FC236}">
                <a16:creationId xmlns:a16="http://schemas.microsoft.com/office/drawing/2014/main" id="{0874843D-2C3D-1F5D-F146-70B1FCAD6644}"/>
              </a:ext>
            </a:extLst>
          </p:cNvPr>
          <p:cNvSpPr>
            <a:spLocks noGrp="1"/>
          </p:cNvSpPr>
          <p:nvPr>
            <p:ph idx="1"/>
          </p:nvPr>
        </p:nvSpPr>
        <p:spPr>
          <a:xfrm>
            <a:off x="4654296" y="2706624"/>
            <a:ext cx="6894576" cy="3483864"/>
          </a:xfrm>
        </p:spPr>
        <p:txBody>
          <a:bodyPr>
            <a:normAutofit lnSpcReduction="10000"/>
          </a:bodyPr>
          <a:lstStyle/>
          <a:p>
            <a:r>
              <a:rPr lang="en-US" sz="2000" dirty="0"/>
              <a:t>Writing “</a:t>
            </a:r>
            <a:r>
              <a:rPr lang="en-US" sz="2000" dirty="0" err="1"/>
              <a:t>math_comparison</a:t>
            </a:r>
            <a:r>
              <a:rPr lang="en-US" sz="2000" dirty="0"/>
              <a:t> = 4 &lt; 5” is not very useful because we know that 4 &lt; 5 is always true, so we should just write </a:t>
            </a:r>
            <a:r>
              <a:rPr lang="en-US" sz="2000" dirty="0" err="1"/>
              <a:t>math_comparison</a:t>
            </a:r>
            <a:r>
              <a:rPr lang="en-US" sz="2000" dirty="0"/>
              <a:t> = true</a:t>
            </a:r>
          </a:p>
          <a:p>
            <a:r>
              <a:rPr lang="en-US" sz="2000" dirty="0"/>
              <a:t>But comparisons are very useful when comparing variables because we may not know what the variables are</a:t>
            </a:r>
          </a:p>
          <a:p>
            <a:r>
              <a:rPr lang="en-US" sz="2000" dirty="0"/>
              <a:t>We write comparisons for variables in the same way as we do for numbers</a:t>
            </a:r>
          </a:p>
          <a:p>
            <a:pPr lvl="1"/>
            <a:r>
              <a:rPr lang="en-US" sz="2000" dirty="0"/>
              <a:t>Ex: </a:t>
            </a:r>
            <a:r>
              <a:rPr lang="en-US" sz="2000" dirty="0" err="1"/>
              <a:t>math_comparison</a:t>
            </a:r>
            <a:r>
              <a:rPr lang="en-US" sz="2000" dirty="0"/>
              <a:t> = </a:t>
            </a:r>
            <a:r>
              <a:rPr lang="en-US" sz="2000" dirty="0" err="1"/>
              <a:t>first_number</a:t>
            </a:r>
            <a:r>
              <a:rPr lang="en-US" sz="2000" dirty="0"/>
              <a:t> &gt; </a:t>
            </a:r>
            <a:r>
              <a:rPr lang="en-US" sz="2000" dirty="0" err="1"/>
              <a:t>second_number</a:t>
            </a:r>
            <a:endParaRPr lang="en-US" sz="2000" dirty="0"/>
          </a:p>
          <a:p>
            <a:r>
              <a:rPr lang="en-US" sz="2000" dirty="0"/>
              <a:t>Try writing a program that asks the user for 2 numbers, then prints if the first number is greater than the second number</a:t>
            </a:r>
          </a:p>
        </p:txBody>
      </p:sp>
    </p:spTree>
    <p:extLst>
      <p:ext uri="{BB962C8B-B14F-4D97-AF65-F5344CB8AC3E}">
        <p14:creationId xmlns:p14="http://schemas.microsoft.com/office/powerpoint/2010/main" val="319321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B97B-3E47-8ACD-AD43-12A4A4B7921D}"/>
              </a:ext>
            </a:extLst>
          </p:cNvPr>
          <p:cNvSpPr>
            <a:spLocks noGrp="1"/>
          </p:cNvSpPr>
          <p:nvPr>
            <p:ph type="title"/>
          </p:nvPr>
        </p:nvSpPr>
        <p:spPr>
          <a:xfrm>
            <a:off x="838200" y="365125"/>
            <a:ext cx="10515600" cy="1325563"/>
          </a:xfrm>
        </p:spPr>
        <p:txBody>
          <a:bodyPr>
            <a:normAutofit/>
          </a:bodyPr>
          <a:lstStyle/>
          <a:p>
            <a:r>
              <a:rPr lang="en-US"/>
              <a:t>Comparison Operators with the Calculator</a:t>
            </a:r>
            <a:endParaRPr lang="en-US" dirty="0"/>
          </a:p>
        </p:txBody>
      </p:sp>
      <p:sp>
        <p:nvSpPr>
          <p:cNvPr id="3" name="Content Placeholder 2">
            <a:extLst>
              <a:ext uri="{FF2B5EF4-FFF2-40B4-BE49-F238E27FC236}">
                <a16:creationId xmlns:a16="http://schemas.microsoft.com/office/drawing/2014/main" id="{E72E43F9-7ED7-2BEE-B24C-5B65F3917EBB}"/>
              </a:ext>
            </a:extLst>
          </p:cNvPr>
          <p:cNvSpPr>
            <a:spLocks noGrp="1"/>
          </p:cNvSpPr>
          <p:nvPr>
            <p:ph idx="1"/>
          </p:nvPr>
        </p:nvSpPr>
        <p:spPr>
          <a:xfrm>
            <a:off x="1068386" y="2001902"/>
            <a:ext cx="10055228" cy="4160837"/>
          </a:xfrm>
        </p:spPr>
        <p:txBody>
          <a:bodyPr/>
          <a:lstStyle/>
          <a:p>
            <a:pPr marL="217170" indent="-217170" defTabSz="868680">
              <a:spcBef>
                <a:spcPts val="950"/>
              </a:spcBef>
            </a:pPr>
            <a:r>
              <a:rPr lang="en-US" sz="2660" kern="1200">
                <a:solidFill>
                  <a:schemeClr val="tx1"/>
                </a:solidFill>
                <a:latin typeface="+mn-lt"/>
                <a:ea typeface="+mn-ea"/>
                <a:cs typeface="+mn-cs"/>
              </a:rPr>
              <a:t> Let’s go to our calculator program</a:t>
            </a:r>
          </a:p>
          <a:p>
            <a:pPr marL="217170" indent="-217170" defTabSz="868680">
              <a:spcBef>
                <a:spcPts val="950"/>
              </a:spcBef>
            </a:pPr>
            <a:r>
              <a:rPr lang="en-US" sz="2660" kern="1200">
                <a:solidFill>
                  <a:schemeClr val="tx1"/>
                </a:solidFill>
                <a:latin typeface="+mn-lt"/>
                <a:ea typeface="+mn-ea"/>
                <a:cs typeface="+mn-cs"/>
              </a:rPr>
              <a:t>In our calculator program, let’s print whether </a:t>
            </a:r>
            <a:r>
              <a:rPr lang="en-US" sz="2660" kern="1200" err="1">
                <a:solidFill>
                  <a:schemeClr val="tx1"/>
                </a:solidFill>
                <a:latin typeface="+mn-lt"/>
                <a:ea typeface="+mn-ea"/>
                <a:cs typeface="+mn-cs"/>
              </a:rPr>
              <a:t>number_a</a:t>
            </a:r>
            <a:r>
              <a:rPr lang="en-US" sz="2660" kern="1200">
                <a:solidFill>
                  <a:schemeClr val="tx1"/>
                </a:solidFill>
                <a:latin typeface="+mn-lt"/>
                <a:ea typeface="+mn-ea"/>
                <a:cs typeface="+mn-cs"/>
              </a:rPr>
              <a:t> is greater than </a:t>
            </a:r>
            <a:r>
              <a:rPr lang="en-US" sz="2660" kern="1200" err="1">
                <a:solidFill>
                  <a:schemeClr val="tx1"/>
                </a:solidFill>
                <a:latin typeface="+mn-lt"/>
                <a:ea typeface="+mn-ea"/>
                <a:cs typeface="+mn-cs"/>
              </a:rPr>
              <a:t>number_b</a:t>
            </a:r>
            <a:r>
              <a:rPr lang="en-US" sz="2660" kern="1200">
                <a:solidFill>
                  <a:schemeClr val="tx1"/>
                </a:solidFill>
                <a:latin typeface="+mn-lt"/>
                <a:ea typeface="+mn-ea"/>
                <a:cs typeface="+mn-cs"/>
              </a:rPr>
              <a:t> </a:t>
            </a:r>
          </a:p>
          <a:p>
            <a:pPr marL="651510" lvl="1" indent="-217170" defTabSz="868680">
              <a:spcBef>
                <a:spcPts val="475"/>
              </a:spcBef>
            </a:pPr>
            <a:r>
              <a:rPr lang="en-US" sz="2280" kern="1200">
                <a:solidFill>
                  <a:schemeClr val="tx1"/>
                </a:solidFill>
                <a:latin typeface="+mn-lt"/>
                <a:ea typeface="+mn-ea"/>
                <a:cs typeface="+mn-cs"/>
              </a:rPr>
              <a:t>Hint: we can convert Booleans into strings in the same way we change numbers into strings</a:t>
            </a:r>
          </a:p>
          <a:p>
            <a:pPr marL="651510" lvl="1" indent="-217170" defTabSz="868680">
              <a:spcBef>
                <a:spcPts val="475"/>
              </a:spcBef>
            </a:pPr>
            <a:r>
              <a:rPr lang="en-US" sz="2280" kern="1200">
                <a:solidFill>
                  <a:schemeClr val="tx1"/>
                </a:solidFill>
                <a:latin typeface="+mn-lt"/>
                <a:ea typeface="+mn-ea"/>
                <a:cs typeface="+mn-cs"/>
              </a:rPr>
              <a:t>Ex: </a:t>
            </a:r>
          </a:p>
          <a:p>
            <a:endParaRPr lang="en-US" dirty="0"/>
          </a:p>
        </p:txBody>
      </p:sp>
      <p:sp>
        <p:nvSpPr>
          <p:cNvPr id="4" name="Rectangle 1">
            <a:extLst>
              <a:ext uri="{FF2B5EF4-FFF2-40B4-BE49-F238E27FC236}">
                <a16:creationId xmlns:a16="http://schemas.microsoft.com/office/drawing/2014/main" id="{0E1F9A0E-05C3-29FB-AF99-886ED9832D79}"/>
              </a:ext>
            </a:extLst>
          </p:cNvPr>
          <p:cNvSpPr>
            <a:spLocks noChangeArrowheads="1"/>
          </p:cNvSpPr>
          <p:nvPr/>
        </p:nvSpPr>
        <p:spPr bwMode="auto">
          <a:xfrm>
            <a:off x="2280334" y="4080731"/>
            <a:ext cx="2454647" cy="223907"/>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868680" eaLnBrk="0" fontAlgn="base" hangingPunct="0">
              <a:spcBef>
                <a:spcPct val="0"/>
              </a:spcBef>
              <a:spcAft>
                <a:spcPts val="600"/>
              </a:spcAft>
            </a:pPr>
            <a:r>
              <a:rPr lang="en-US" altLang="en-US" sz="855" kern="1200">
                <a:solidFill>
                  <a:srgbClr val="8888C6"/>
                </a:solidFill>
                <a:latin typeface="JetBrains Mono"/>
                <a:ea typeface="+mn-ea"/>
                <a:cs typeface="+mn-cs"/>
              </a:rPr>
              <a:t>print</a:t>
            </a:r>
            <a:r>
              <a:rPr lang="en-US" altLang="en-US" sz="855" kern="1200">
                <a:solidFill>
                  <a:srgbClr val="BCBEC4"/>
                </a:solidFill>
                <a:latin typeface="JetBrains Mono"/>
                <a:ea typeface="+mn-ea"/>
                <a:cs typeface="+mn-cs"/>
              </a:rPr>
              <a:t>(</a:t>
            </a:r>
            <a:r>
              <a:rPr lang="en-US" altLang="en-US" sz="855" kern="1200">
                <a:solidFill>
                  <a:srgbClr val="6AAB73"/>
                </a:solidFill>
                <a:latin typeface="JetBrains Mono"/>
                <a:ea typeface="+mn-ea"/>
                <a:cs typeface="+mn-cs"/>
              </a:rPr>
              <a:t>"Is a &gt; b?: " </a:t>
            </a:r>
            <a:r>
              <a:rPr lang="en-US" altLang="en-US" sz="855" kern="1200">
                <a:solidFill>
                  <a:srgbClr val="BCBEC4"/>
                </a:solidFill>
                <a:latin typeface="JetBrains Mono"/>
                <a:ea typeface="+mn-ea"/>
                <a:cs typeface="+mn-cs"/>
              </a:rPr>
              <a:t>+ </a:t>
            </a:r>
            <a:r>
              <a:rPr lang="en-US" altLang="en-US" sz="855" kern="1200">
                <a:solidFill>
                  <a:srgbClr val="8888C6"/>
                </a:solidFill>
                <a:latin typeface="JetBrains Mono"/>
                <a:ea typeface="+mn-ea"/>
                <a:cs typeface="+mn-cs"/>
              </a:rPr>
              <a:t>str</a:t>
            </a:r>
            <a:r>
              <a:rPr lang="en-US" altLang="en-US" sz="855" kern="1200">
                <a:solidFill>
                  <a:srgbClr val="BCBEC4"/>
                </a:solidFill>
                <a:latin typeface="JetBrains Mono"/>
                <a:ea typeface="+mn-ea"/>
                <a:cs typeface="+mn-cs"/>
              </a:rPr>
              <a:t>(number_a &gt; number_b))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458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59DF-FCA5-7304-E9C9-75D224497C35}"/>
              </a:ext>
            </a:extLst>
          </p:cNvPr>
          <p:cNvSpPr>
            <a:spLocks noGrp="1"/>
          </p:cNvSpPr>
          <p:nvPr>
            <p:ph type="title"/>
          </p:nvPr>
        </p:nvSpPr>
        <p:spPr>
          <a:xfrm>
            <a:off x="1285240" y="1050595"/>
            <a:ext cx="8074815" cy="1618489"/>
          </a:xfrm>
        </p:spPr>
        <p:txBody>
          <a:bodyPr anchor="ctr">
            <a:normAutofit/>
          </a:bodyPr>
          <a:lstStyle/>
          <a:p>
            <a:r>
              <a:rPr lang="en-US" sz="5000"/>
              <a:t>Comparison Operators with Strings</a:t>
            </a:r>
          </a:p>
        </p:txBody>
      </p:sp>
      <p:sp>
        <p:nvSpPr>
          <p:cNvPr id="3" name="Content Placeholder 2">
            <a:extLst>
              <a:ext uri="{FF2B5EF4-FFF2-40B4-BE49-F238E27FC236}">
                <a16:creationId xmlns:a16="http://schemas.microsoft.com/office/drawing/2014/main" id="{446D2A7F-2E6C-D7FB-FA70-EE2610D9E041}"/>
              </a:ext>
            </a:extLst>
          </p:cNvPr>
          <p:cNvSpPr>
            <a:spLocks noGrp="1"/>
          </p:cNvSpPr>
          <p:nvPr>
            <p:ph idx="1"/>
          </p:nvPr>
        </p:nvSpPr>
        <p:spPr>
          <a:xfrm>
            <a:off x="1285240" y="2969469"/>
            <a:ext cx="8074815" cy="2800395"/>
          </a:xfrm>
        </p:spPr>
        <p:txBody>
          <a:bodyPr anchor="t">
            <a:normAutofit/>
          </a:bodyPr>
          <a:lstStyle/>
          <a:p>
            <a:r>
              <a:rPr lang="en-US" sz="1500" dirty="0"/>
              <a:t>We can also get Boolean values by comparing words instead of numbers</a:t>
            </a:r>
          </a:p>
          <a:p>
            <a:r>
              <a:rPr lang="en-US" sz="1500" dirty="0"/>
              <a:t>When comparing words, we can only use == and !=</a:t>
            </a:r>
          </a:p>
          <a:p>
            <a:r>
              <a:rPr lang="en-US" sz="1500" dirty="0"/>
              <a:t>Ex:</a:t>
            </a:r>
          </a:p>
          <a:p>
            <a:pPr lvl="1"/>
            <a:r>
              <a:rPr lang="en-US" sz="1500" dirty="0" err="1"/>
              <a:t>words_are_the_same</a:t>
            </a:r>
            <a:r>
              <a:rPr lang="en-US" sz="1500" dirty="0"/>
              <a:t> = “hi” == “hi” (</a:t>
            </a:r>
            <a:r>
              <a:rPr lang="en-US" sz="1500" dirty="0" err="1"/>
              <a:t>words_are_the_same</a:t>
            </a:r>
            <a:r>
              <a:rPr lang="en-US" sz="1500" dirty="0"/>
              <a:t> is true)</a:t>
            </a:r>
          </a:p>
          <a:p>
            <a:pPr lvl="2"/>
            <a:r>
              <a:rPr lang="en-US" sz="1500" dirty="0"/>
              <a:t>Note “Hi” == “hi” is false because the H is capitalized</a:t>
            </a:r>
          </a:p>
          <a:p>
            <a:pPr lvl="1"/>
            <a:r>
              <a:rPr lang="en-US" sz="1500" dirty="0" err="1"/>
              <a:t>words_are_different</a:t>
            </a:r>
            <a:r>
              <a:rPr lang="en-US" sz="1500" dirty="0"/>
              <a:t> = “hi” != “bye” (</a:t>
            </a:r>
            <a:r>
              <a:rPr lang="en-US" sz="1500" dirty="0" err="1"/>
              <a:t>words_are_different</a:t>
            </a:r>
            <a:r>
              <a:rPr lang="en-US" sz="1500" dirty="0"/>
              <a:t> is true)</a:t>
            </a:r>
          </a:p>
          <a:p>
            <a:r>
              <a:rPr lang="en-US" sz="1500" dirty="0"/>
              <a:t>This can also be done with string variables</a:t>
            </a:r>
          </a:p>
          <a:p>
            <a:r>
              <a:rPr lang="en-US" sz="1500" dirty="0"/>
              <a:t>Ex:</a:t>
            </a:r>
          </a:p>
          <a:p>
            <a:pPr lvl="1"/>
            <a:r>
              <a:rPr lang="en-US" sz="1500" dirty="0" err="1"/>
              <a:t>words_are_the_same</a:t>
            </a:r>
            <a:r>
              <a:rPr lang="en-US" sz="1500" dirty="0"/>
              <a:t> = word_1 == word_2</a:t>
            </a:r>
          </a:p>
        </p:txBody>
      </p:sp>
    </p:spTree>
    <p:extLst>
      <p:ext uri="{BB962C8B-B14F-4D97-AF65-F5344CB8AC3E}">
        <p14:creationId xmlns:p14="http://schemas.microsoft.com/office/powerpoint/2010/main" val="169555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4754E6-CDD7-B596-0FB4-4C92C4904E8B}"/>
              </a:ext>
            </a:extLst>
          </p:cNvPr>
          <p:cNvSpPr>
            <a:spLocks noGrp="1"/>
          </p:cNvSpPr>
          <p:nvPr>
            <p:ph idx="1"/>
          </p:nvPr>
        </p:nvSpPr>
        <p:spPr>
          <a:xfrm>
            <a:off x="838200" y="1929384"/>
            <a:ext cx="10515600" cy="4251960"/>
          </a:xfrm>
        </p:spPr>
        <p:txBody>
          <a:bodyPr>
            <a:normAutofit/>
          </a:bodyPr>
          <a:lstStyle/>
          <a:p>
            <a:r>
              <a:rPr lang="en-US" sz="2200" dirty="0"/>
              <a:t>We could also use Booleans to improve the program we created for the warm-up </a:t>
            </a:r>
          </a:p>
          <a:p>
            <a:pPr lvl="1"/>
            <a:r>
              <a:rPr lang="en-US" sz="2200" dirty="0"/>
              <a:t>For example: If we want to program to tell the user if they will be an adult in 5 years, then we could create a variable called </a:t>
            </a:r>
            <a:r>
              <a:rPr lang="en-US" sz="2200" dirty="0" err="1"/>
              <a:t>is_an_adult</a:t>
            </a:r>
            <a:r>
              <a:rPr lang="en-US" sz="2200" dirty="0"/>
              <a:t>, and if the user’s age in 5 years is at least 18, the </a:t>
            </a:r>
            <a:r>
              <a:rPr lang="en-US" sz="2200" dirty="0" err="1"/>
              <a:t>is_an_adult</a:t>
            </a:r>
            <a:r>
              <a:rPr lang="en-US" sz="2200" dirty="0"/>
              <a:t> would equal true.</a:t>
            </a:r>
          </a:p>
          <a:p>
            <a:pPr lvl="1"/>
            <a:r>
              <a:rPr lang="en-US" sz="2200" dirty="0"/>
              <a:t>Then if </a:t>
            </a:r>
            <a:r>
              <a:rPr lang="en-US" sz="2200" dirty="0" err="1"/>
              <a:t>is_an_adult</a:t>
            </a:r>
            <a:r>
              <a:rPr lang="en-US" sz="2200" dirty="0"/>
              <a:t> is true, the program could tell the user</a:t>
            </a:r>
          </a:p>
          <a:p>
            <a:pPr marL="457200" lvl="1" indent="0">
              <a:buNone/>
            </a:pPr>
            <a:r>
              <a:rPr lang="en-US" sz="2200" dirty="0"/>
              <a:t>    “You will be an adult in 5 years”</a:t>
            </a:r>
          </a:p>
          <a:p>
            <a:pPr marL="457200" lvl="1" indent="0">
              <a:buNone/>
            </a:pPr>
            <a:r>
              <a:rPr lang="en-US" sz="2200" dirty="0"/>
              <a:t>     otherwise, the program could tell the user</a:t>
            </a:r>
          </a:p>
          <a:p>
            <a:pPr marL="457200" lvl="1" indent="0">
              <a:buNone/>
            </a:pPr>
            <a:r>
              <a:rPr lang="en-US" sz="2200" dirty="0"/>
              <a:t>     “You will not be an adult in 5 years”</a:t>
            </a:r>
          </a:p>
          <a:p>
            <a:r>
              <a:rPr lang="en-US" sz="2200" dirty="0"/>
              <a:t>To do this we will need to know how to use if statements</a:t>
            </a:r>
          </a:p>
        </p:txBody>
      </p:sp>
    </p:spTree>
    <p:extLst>
      <p:ext uri="{BB962C8B-B14F-4D97-AF65-F5344CB8AC3E}">
        <p14:creationId xmlns:p14="http://schemas.microsoft.com/office/powerpoint/2010/main" val="2760190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1813</Words>
  <Application>Microsoft Office PowerPoint</Application>
  <PresentationFormat>Widescreen</PresentationFormat>
  <Paragraphs>199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JetBrains Mono</vt:lpstr>
      <vt:lpstr>Office Theme</vt:lpstr>
      <vt:lpstr>Python! Day 3</vt:lpstr>
      <vt:lpstr>Warm up</vt:lpstr>
      <vt:lpstr>Boolean Review</vt:lpstr>
      <vt:lpstr>PowerPoint Presentation</vt:lpstr>
      <vt:lpstr>Comparison Operators</vt:lpstr>
      <vt:lpstr>Comparison Operators with Variables</vt:lpstr>
      <vt:lpstr>Comparison Operators with the Calculator</vt:lpstr>
      <vt:lpstr>Comparison Operators with Strings</vt:lpstr>
      <vt:lpstr>PowerPoint Presentation</vt:lpstr>
      <vt:lpstr>If Statements</vt:lpstr>
      <vt:lpstr>PowerPoint Presentation</vt:lpstr>
      <vt:lpstr>If Statements with Comparison Operators</vt:lpstr>
      <vt:lpstr>PowerPoint Presentation</vt:lpstr>
      <vt:lpstr>PowerPoint Presentation</vt:lpstr>
      <vt:lpstr>If Statements and Indentation</vt:lpstr>
      <vt:lpstr>Else Statements</vt:lpstr>
      <vt:lpstr>Elif Statements</vt:lpstr>
      <vt:lpstr>AND and OR Operators</vt:lpstr>
      <vt:lpstr>PowerPoint Presentation</vt:lpstr>
      <vt:lpstr>Project: Chose Your Own Adventure Video Game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Day 3</dc:title>
  <dc:creator>Tavishi Bhatia</dc:creator>
  <cp:lastModifiedBy>Tavishi Bhatia</cp:lastModifiedBy>
  <cp:revision>1</cp:revision>
  <dcterms:created xsi:type="dcterms:W3CDTF">2024-05-08T00:47:48Z</dcterms:created>
  <dcterms:modified xsi:type="dcterms:W3CDTF">2024-05-08T00:47:53Z</dcterms:modified>
</cp:coreProperties>
</file>