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" r:id="rId2"/>
    <p:sldId id="339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4" r:id="rId14"/>
    <p:sldId id="333" r:id="rId15"/>
    <p:sldId id="335" r:id="rId16"/>
    <p:sldId id="341" r:id="rId17"/>
    <p:sldId id="336" r:id="rId18"/>
    <p:sldId id="337" r:id="rId19"/>
    <p:sldId id="342" r:id="rId20"/>
    <p:sldId id="343" r:id="rId21"/>
    <p:sldId id="340" r:id="rId22"/>
    <p:sldId id="34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6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57D0-6931-1F85-13AC-CF6C2AC5B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58395-B2BD-7091-E1D5-974BE7C34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581B8-A630-B21A-0337-323D4B41F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E503-E7C8-4BC8-8E05-92970861C8F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7C626-A24D-309B-5B24-A6739D11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FB319-5D9D-EF7B-B877-2E4E8047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EBE4-55AB-4A85-825E-A52E0897E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4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71A4A-CF35-8A92-DB6A-5C134D78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6CBF2-EC7C-83DD-6526-32754B45B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6E6E5-EB6C-D5C3-7816-09735FF9F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E503-E7C8-4BC8-8E05-92970861C8F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E44C8-0339-9416-E8B4-71F57ED2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3D6F7-60BC-A09D-5CE4-3EBDBD4DB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EBE4-55AB-4A85-825E-A52E0897E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3E1F1A-3B50-8257-E941-A093942D2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E36FF-18DB-E12B-8EAF-A341BF6BE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565AD-402A-5750-FF65-8ABF29A4D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E503-E7C8-4BC8-8E05-92970861C8F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CF227-1E75-DEB5-DEF9-C0040AA0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2995D-A591-A2F6-EE6E-921FC2D7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EBE4-55AB-4A85-825E-A52E0897E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93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F3537-D0E3-DFC1-A217-060540AB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4A69D-B8E3-B14A-6269-5B5740944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9F0EB-8218-B084-9118-156DA0616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E503-E7C8-4BC8-8E05-92970861C8F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E995C-C9AB-E722-CDC6-8BA0D5CD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9B1AD-74EB-0A23-55C9-A997C932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EBE4-55AB-4A85-825E-A52E0897E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04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967D5-FD08-9F47-3E1F-A653B8B64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4A0D9-26E4-4CEC-B754-581A3C0B0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CC7C5-3B3E-ED71-7686-D05E9ABFE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E503-E7C8-4BC8-8E05-92970861C8F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3F2A3-06F1-EA6F-6A45-3C551D220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499A3-71BD-B41A-D9F2-C45F50111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EBE4-55AB-4A85-825E-A52E0897E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9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615C-79D9-89DF-BEE3-78E7B8854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AD3C6-E695-E211-6A30-2558A12D3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2E07A-4366-DC17-E930-97CFE1D29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A663C-BF38-7A9A-45CA-9DBB446E1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E503-E7C8-4BC8-8E05-92970861C8F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3CC3E-2DD9-FBA7-4AA2-79CAAF87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44383-FB6D-32AE-96C3-B4E289F0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EBE4-55AB-4A85-825E-A52E0897E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9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23753-3BF6-1EFC-45D2-A810BFBBF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66DE4-8BCC-D5CC-36DC-E6A153BBE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0E8D1-0C0C-B373-98A2-39BE64DD9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47DEF5-A125-8D9D-024E-B430C02A1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3781F-58DE-166E-F64C-ECD71D524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E2E6C8-4CD8-E232-3CC5-62BE77361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E503-E7C8-4BC8-8E05-92970861C8F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E9040C-1277-4B85-E26E-32DBD320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45593-672D-89BB-5A68-12A63E863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EBE4-55AB-4A85-825E-A52E0897E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2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E8FC6-A6CF-C2C6-465E-46AE5BB2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09DBE-FD51-6EB7-D7E5-89D32E022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E503-E7C8-4BC8-8E05-92970861C8F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60400-B02D-9F95-EDF4-78E122DDB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800742-7621-7BB7-3484-B6E117AE4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EBE4-55AB-4A85-825E-A52E0897E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5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1EA4E6-FD59-8EF9-1155-F31171B88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E503-E7C8-4BC8-8E05-92970861C8F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B0EE5-984B-494B-E781-33DD10605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41F66-4844-5167-CF6A-359001D1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EBE4-55AB-4A85-825E-A52E0897E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7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4EC8F-5905-B158-6309-18A1FC003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791E9-0C17-380B-281D-E62B8459A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57B71-4C91-8340-F074-F3AD7358D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CEF32-7CF4-569C-DA8D-49ABAC61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E503-E7C8-4BC8-8E05-92970861C8F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85D34-1968-8999-8BEA-9702FBF0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0AC21-1DBA-AC4C-1734-C8FBA710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EBE4-55AB-4A85-825E-A52E0897E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27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6B76-3FF6-56B0-DB79-1EB2393C5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D59E6F-07CD-4C8A-D59B-618C15C72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FC8FA-0679-1069-879E-B3607880E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068A2-6200-3A59-6B57-9DED99E96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E503-E7C8-4BC8-8E05-92970861C8F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73C85-D92B-DD63-19C1-9BDF35C86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CB08E-97E1-3DBF-90EF-71D764ADA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EBE4-55AB-4A85-825E-A52E0897E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8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F8D64F-3874-9324-EAC5-F44F418C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279B7-4FB2-E4D1-970B-A1BB0D31E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AFB3A-255F-343F-0244-0AE13B0DA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E2E503-E7C8-4BC8-8E05-92970861C8F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F8C80-F44E-73B2-4C07-777FC42E9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F6D0D-F510-8CD5-48CF-37EAA5944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73EBE4-55AB-4A85-825E-A52E0897E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7BE0C-3A12-69DC-4E3C-BE77B85E2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458" y="2212258"/>
            <a:ext cx="9808067" cy="1113503"/>
          </a:xfrm>
        </p:spPr>
        <p:txBody>
          <a:bodyPr anchor="b">
            <a:normAutofit/>
          </a:bodyPr>
          <a:lstStyle/>
          <a:p>
            <a:pPr algn="ctr"/>
            <a:r>
              <a:rPr lang="en-US" sz="4000"/>
              <a:t>Day 5</a:t>
            </a:r>
          </a:p>
        </p:txBody>
      </p:sp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9C38A60E-C026-4606-7D6F-B71743C83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8389" y="1122553"/>
            <a:ext cx="995221" cy="9952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3A5FC-4AB9-CC35-B628-2F7EE79B2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459" y="3532240"/>
            <a:ext cx="9804575" cy="2596847"/>
          </a:xfrm>
        </p:spPr>
        <p:txBody>
          <a:bodyPr anchor="t">
            <a:normAutofit/>
          </a:bodyPr>
          <a:lstStyle/>
          <a:p>
            <a:pPr algn="ctr"/>
            <a:r>
              <a:rPr lang="en-US" sz="2000" dirty="0"/>
              <a:t>Finish up create your own adventure video game</a:t>
            </a:r>
          </a:p>
          <a:p>
            <a:pPr algn="ctr"/>
            <a:r>
              <a:rPr lang="en-US" sz="2000" dirty="0"/>
              <a:t>Talk more about random numbers</a:t>
            </a:r>
          </a:p>
          <a:p>
            <a:pPr algn="ctr"/>
            <a:r>
              <a:rPr lang="en-US" sz="2000" dirty="0"/>
              <a:t>Introduce lists</a:t>
            </a:r>
          </a:p>
        </p:txBody>
      </p:sp>
    </p:spTree>
    <p:extLst>
      <p:ext uri="{BB962C8B-B14F-4D97-AF65-F5344CB8AC3E}">
        <p14:creationId xmlns:p14="http://schemas.microsoft.com/office/powerpoint/2010/main" val="361124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5C191-21A3-4C18-5DB9-1C88A9FF5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112" y="811924"/>
            <a:ext cx="7781259" cy="5357813"/>
          </a:xfrm>
        </p:spPr>
        <p:txBody>
          <a:bodyPr>
            <a:normAutofit fontScale="92500"/>
          </a:bodyPr>
          <a:lstStyle/>
          <a:p>
            <a:r>
              <a:rPr lang="en-US" dirty="0"/>
              <a:t>We can make this easier using something in Python called a List</a:t>
            </a:r>
          </a:p>
          <a:p>
            <a:r>
              <a:rPr lang="en-US" dirty="0"/>
              <a:t>Lists can hold a bunch of variables like Strings, </a:t>
            </a:r>
            <a:r>
              <a:rPr lang="en-US" dirty="0" err="1"/>
              <a:t>Ints</a:t>
            </a:r>
            <a:r>
              <a:rPr lang="en-US" dirty="0"/>
              <a:t>, Floats, and even other Lists</a:t>
            </a:r>
          </a:p>
          <a:p>
            <a:r>
              <a:rPr lang="en-US" dirty="0"/>
              <a:t>We create a list like this:</a:t>
            </a:r>
          </a:p>
          <a:p>
            <a:pPr marL="0" indent="0">
              <a:buNone/>
            </a:pPr>
            <a:r>
              <a:rPr lang="en-US" dirty="0"/>
              <a:t>list = [item1, item2, item3 …]</a:t>
            </a:r>
          </a:p>
          <a:p>
            <a:r>
              <a:rPr lang="en-US" dirty="0"/>
              <a:t>list = [] creates an empty list</a:t>
            </a:r>
          </a:p>
          <a:p>
            <a:r>
              <a:rPr lang="en-US" dirty="0"/>
              <a:t>Let’s try creating another shopping list</a:t>
            </a:r>
          </a:p>
          <a:p>
            <a:pPr marL="0" indent="0">
              <a:buNone/>
            </a:pPr>
            <a:r>
              <a:rPr lang="en-US" dirty="0" err="1"/>
              <a:t>shopping_list</a:t>
            </a:r>
            <a:r>
              <a:rPr lang="en-US" dirty="0"/>
              <a:t> = [“apples”, “oranges”, “93 bags of ice”]</a:t>
            </a:r>
          </a:p>
          <a:p>
            <a:r>
              <a:rPr lang="en-US" dirty="0"/>
              <a:t>Try printing the shopping list and see what happens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shopping_list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3675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BF87D-246B-A00F-0EF4-90DD49E8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Accessing an Element of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8C8BA-6BE8-1E48-E151-BDD302355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1700"/>
              <a:t>What if we just want the 3</a:t>
            </a:r>
            <a:r>
              <a:rPr lang="en-US" sz="1700" baseline="30000"/>
              <a:t>rd</a:t>
            </a:r>
            <a:r>
              <a:rPr lang="en-US" sz="1700"/>
              <a:t> element in the list?</a:t>
            </a:r>
          </a:p>
          <a:p>
            <a:r>
              <a:rPr lang="en-US" sz="1700"/>
              <a:t>We can try writing:</a:t>
            </a:r>
          </a:p>
          <a:p>
            <a:pPr marL="0" indent="0">
              <a:buNone/>
            </a:pPr>
            <a:r>
              <a:rPr lang="en-US" sz="1700"/>
              <a:t>shopping_list[3]</a:t>
            </a:r>
          </a:p>
          <a:p>
            <a:r>
              <a:rPr lang="en-US" sz="1700"/>
              <a:t>Now, you might notice that if we write print(shopping_list[3]), it actually prints the 4</a:t>
            </a:r>
            <a:r>
              <a:rPr lang="en-US" sz="1700" baseline="30000"/>
              <a:t>th</a:t>
            </a:r>
            <a:r>
              <a:rPr lang="en-US" sz="1700"/>
              <a:t> item in the list</a:t>
            </a:r>
          </a:p>
          <a:p>
            <a:r>
              <a:rPr lang="en-US" sz="1700"/>
              <a:t>This happens because programmers count the index (placement) of items in lists starting from zero</a:t>
            </a:r>
          </a:p>
          <a:p>
            <a:r>
              <a:rPr lang="en-US" sz="1700"/>
              <a:t>So, if we pant to get the third item in the list, we need to write:</a:t>
            </a:r>
          </a:p>
          <a:p>
            <a:pPr marL="0" indent="0">
              <a:buNone/>
            </a:pPr>
            <a:r>
              <a:rPr lang="en-US" sz="1700"/>
              <a:t>shopping_list[2]</a:t>
            </a:r>
          </a:p>
          <a:p>
            <a:endParaRPr lang="en-US" sz="1700"/>
          </a:p>
        </p:txBody>
      </p:sp>
      <p:pic>
        <p:nvPicPr>
          <p:cNvPr id="15" name="Picture 14" descr="Wall of advesive notes with one standing out">
            <a:extLst>
              <a:ext uri="{FF2B5EF4-FFF2-40B4-BE49-F238E27FC236}">
                <a16:creationId xmlns:a16="http://schemas.microsoft.com/office/drawing/2014/main" id="{7B42B178-CF21-27FF-5FA8-8C549744C9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49" r="32514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0218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rrays Start at Zero: What's up with that? | by Jonathan Bluks | Medium">
            <a:extLst>
              <a:ext uri="{FF2B5EF4-FFF2-40B4-BE49-F238E27FC236}">
                <a16:creationId xmlns:a16="http://schemas.microsoft.com/office/drawing/2014/main" id="{80295CEC-FE0F-0B8D-4787-3918E7B7E4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2237" y="1514570"/>
            <a:ext cx="10337975" cy="3825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587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FC0B-C936-84D2-1ECA-DEF97856D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Index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DF4FC-9771-4ED6-9982-F6037CCA5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lnSpcReduction="10000"/>
          </a:bodyPr>
          <a:lstStyle/>
          <a:p>
            <a:r>
              <a:rPr lang="en-US" sz="2400"/>
              <a:t>What if we try accessing an element that does not exist?</a:t>
            </a:r>
          </a:p>
          <a:p>
            <a:r>
              <a:rPr lang="en-US" sz="2400"/>
              <a:t>Like trying to access item 200 of a 10-item long list</a:t>
            </a:r>
          </a:p>
          <a:p>
            <a:r>
              <a:rPr lang="en-US" sz="2400"/>
              <a:t>Try writing:</a:t>
            </a:r>
          </a:p>
          <a:p>
            <a:pPr marL="0" indent="0">
              <a:buNone/>
            </a:pPr>
            <a:r>
              <a:rPr lang="en-US" sz="2400" err="1"/>
              <a:t>shopping_list</a:t>
            </a:r>
            <a:r>
              <a:rPr lang="en-US" sz="2400"/>
              <a:t>[199]</a:t>
            </a:r>
          </a:p>
          <a:p>
            <a:r>
              <a:rPr lang="en-US" sz="2400"/>
              <a:t>In this case we get an error.</a:t>
            </a:r>
          </a:p>
          <a:p>
            <a:r>
              <a:rPr lang="en-US" sz="2400"/>
              <a:t>A more normal situation where we get this error is when we are trying to access the last item in a list</a:t>
            </a:r>
          </a:p>
          <a:p>
            <a:r>
              <a:rPr lang="en-US" sz="2400"/>
              <a:t>Like trying to access item 10 of a 10-item list</a:t>
            </a:r>
          </a:p>
          <a:p>
            <a:r>
              <a:rPr lang="en-US" sz="2400"/>
              <a:t>If we write list[10] we get an error because indexes are counted starting from 0, so the 10</a:t>
            </a:r>
            <a:r>
              <a:rPr lang="en-US" sz="2400" baseline="30000"/>
              <a:t>th</a:t>
            </a:r>
            <a:r>
              <a:rPr lang="en-US" sz="2400"/>
              <a:t> index doesn’t exist. Instead, we need to write list[9]</a:t>
            </a:r>
          </a:p>
        </p:txBody>
      </p:sp>
    </p:spTree>
    <p:extLst>
      <p:ext uri="{BB962C8B-B14F-4D97-AF65-F5344CB8AC3E}">
        <p14:creationId xmlns:p14="http://schemas.microsoft.com/office/powerpoint/2010/main" val="4155220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3B5F9-CFAF-3A47-2DF3-31FE355C3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Append, insert, and remove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05826-F2B3-7353-F152-68AC375B0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What if we want to change what’s in a list after it’s been created?</a:t>
            </a:r>
          </a:p>
          <a:p>
            <a:r>
              <a:rPr lang="en-US" sz="2000" dirty="0"/>
              <a:t>Then we can use the append(), insert(), and remove() methods</a:t>
            </a:r>
          </a:p>
          <a:p>
            <a:r>
              <a:rPr lang="en-US" sz="2000" dirty="0"/>
              <a:t>For example:</a:t>
            </a:r>
          </a:p>
          <a:p>
            <a:pPr lvl="1"/>
            <a:r>
              <a:rPr lang="en-US" sz="2000" dirty="0"/>
              <a:t>To add grapes to the end of the shopping list:</a:t>
            </a:r>
          </a:p>
          <a:p>
            <a:pPr marL="457200" lvl="1" indent="0">
              <a:buNone/>
            </a:pPr>
            <a:r>
              <a:rPr lang="en-US" sz="2000" dirty="0" err="1"/>
              <a:t>shopping_list.append</a:t>
            </a:r>
            <a:r>
              <a:rPr lang="en-US" sz="2000" dirty="0"/>
              <a:t>(“grapes”)</a:t>
            </a:r>
          </a:p>
          <a:p>
            <a:pPr lvl="1"/>
            <a:r>
              <a:rPr lang="en-US" sz="2000" dirty="0"/>
              <a:t>To add strawberries at the first item (at index 0) in the list</a:t>
            </a:r>
          </a:p>
          <a:p>
            <a:pPr marL="457200" lvl="1" indent="0">
              <a:buNone/>
            </a:pPr>
            <a:r>
              <a:rPr lang="en-US" sz="2000" dirty="0" err="1"/>
              <a:t>shopping_list.insert</a:t>
            </a:r>
            <a:r>
              <a:rPr lang="en-US" sz="2000" dirty="0"/>
              <a:t>(0, “strawberries”)</a:t>
            </a:r>
          </a:p>
          <a:p>
            <a:pPr lvl="1"/>
            <a:r>
              <a:rPr lang="en-US" sz="2000" dirty="0"/>
              <a:t>To remove apples from the list:</a:t>
            </a:r>
          </a:p>
          <a:p>
            <a:pPr marL="457200" lvl="1" indent="0">
              <a:buNone/>
            </a:pPr>
            <a:r>
              <a:rPr lang="en-US" sz="2000" dirty="0" err="1"/>
              <a:t>shopping_list.remove</a:t>
            </a:r>
            <a:r>
              <a:rPr lang="en-US" sz="2000" dirty="0"/>
              <a:t>(“apples”)</a:t>
            </a:r>
          </a:p>
          <a:p>
            <a:pPr lvl="2"/>
            <a:r>
              <a:rPr lang="en-US" dirty="0"/>
              <a:t>Notice what happens if we try to remove something that doesn’t exist</a:t>
            </a:r>
          </a:p>
          <a:p>
            <a:pPr marL="914400" lvl="2" indent="0">
              <a:buNone/>
            </a:pPr>
            <a:r>
              <a:rPr lang="en-US" dirty="0" err="1"/>
              <a:t>shopping_list.remove</a:t>
            </a:r>
            <a:r>
              <a:rPr lang="en-US" dirty="0"/>
              <a:t>(“beets”)</a:t>
            </a:r>
          </a:p>
          <a:p>
            <a:pPr lvl="2"/>
            <a:r>
              <a:rPr lang="en-US" dirty="0"/>
              <a:t>We get an error</a:t>
            </a:r>
          </a:p>
          <a:p>
            <a:pPr lvl="1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858330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C785B-8ABF-552E-C7EE-F46733B4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3961" y="584790"/>
            <a:ext cx="5175450" cy="1634525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F1092-05FD-AAAA-5FCA-D7873F928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724" y="2562584"/>
            <a:ext cx="5194252" cy="3507523"/>
          </a:xfrm>
        </p:spPr>
        <p:txBody>
          <a:bodyPr anchor="ctr">
            <a:normAutofit lnSpcReduction="10000"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We can get the length of the list using the </a:t>
            </a:r>
            <a:r>
              <a:rPr lang="en-US" sz="2400" dirty="0" err="1">
                <a:solidFill>
                  <a:schemeClr val="tx2"/>
                </a:solidFill>
              </a:rPr>
              <a:t>len</a:t>
            </a:r>
            <a:r>
              <a:rPr lang="en-US" sz="2400" dirty="0">
                <a:solidFill>
                  <a:schemeClr val="tx2"/>
                </a:solidFill>
              </a:rPr>
              <a:t>() method</a:t>
            </a:r>
          </a:p>
          <a:p>
            <a:pPr marL="0" indent="0" algn="ctr">
              <a:buNone/>
            </a:pPr>
            <a:r>
              <a:rPr lang="en-US" sz="2400" dirty="0" err="1">
                <a:solidFill>
                  <a:schemeClr val="tx2"/>
                </a:solidFill>
              </a:rPr>
              <a:t>len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 err="1">
                <a:solidFill>
                  <a:schemeClr val="tx2"/>
                </a:solidFill>
              </a:rPr>
              <a:t>shopping_list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</a:rPr>
              <a:t>We can use this to always get the last item in the shopping list like this:</a:t>
            </a:r>
          </a:p>
          <a:p>
            <a:pPr marL="0" indent="0" algn="ctr">
              <a:buNone/>
            </a:pPr>
            <a:r>
              <a:rPr lang="en-US" sz="2400" dirty="0" err="1">
                <a:solidFill>
                  <a:schemeClr val="tx2"/>
                </a:solidFill>
              </a:rPr>
              <a:t>last_item</a:t>
            </a:r>
            <a:r>
              <a:rPr lang="en-US" sz="2400" dirty="0">
                <a:solidFill>
                  <a:schemeClr val="tx2"/>
                </a:solidFill>
              </a:rPr>
              <a:t> = </a:t>
            </a:r>
            <a:r>
              <a:rPr lang="en-US" sz="2400" dirty="0" err="1">
                <a:solidFill>
                  <a:schemeClr val="tx2"/>
                </a:solidFill>
              </a:rPr>
              <a:t>shopping_list</a:t>
            </a:r>
            <a:r>
              <a:rPr lang="en-US" sz="2400" dirty="0">
                <a:solidFill>
                  <a:schemeClr val="tx2"/>
                </a:solidFill>
              </a:rPr>
              <a:t>[</a:t>
            </a:r>
            <a:r>
              <a:rPr lang="en-US" sz="2400" dirty="0" err="1">
                <a:solidFill>
                  <a:schemeClr val="tx2"/>
                </a:solidFill>
              </a:rPr>
              <a:t>len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 err="1">
                <a:solidFill>
                  <a:schemeClr val="tx2"/>
                </a:solidFill>
              </a:rPr>
              <a:t>shopping_list</a:t>
            </a:r>
            <a:r>
              <a:rPr lang="en-US" sz="2400" dirty="0">
                <a:solidFill>
                  <a:schemeClr val="tx2"/>
                </a:solidFill>
              </a:rPr>
              <a:t>) – 1]</a:t>
            </a:r>
          </a:p>
          <a:p>
            <a:pPr lvl="1" algn="ctr"/>
            <a:r>
              <a:rPr lang="en-US" dirty="0">
                <a:solidFill>
                  <a:schemeClr val="tx2"/>
                </a:solidFill>
              </a:rPr>
              <a:t>Remember to add the -1 because lists start from 0</a:t>
            </a:r>
          </a:p>
        </p:txBody>
      </p:sp>
    </p:spTree>
    <p:extLst>
      <p:ext uri="{BB962C8B-B14F-4D97-AF65-F5344CB8AC3E}">
        <p14:creationId xmlns:p14="http://schemas.microsoft.com/office/powerpoint/2010/main" val="3564294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055F6-4FAE-5BC6-E503-82FC542A0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88" y="891540"/>
            <a:ext cx="5224523" cy="1578308"/>
          </a:xfrm>
        </p:spPr>
        <p:txBody>
          <a:bodyPr>
            <a:normAutofit/>
          </a:bodyPr>
          <a:lstStyle/>
          <a:p>
            <a:r>
              <a:rPr lang="en-US" sz="4000"/>
              <a:t>How to Change an Element of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BDE4D-0FCC-EFD9-C454-961029F97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90" y="2630161"/>
            <a:ext cx="5224521" cy="3332489"/>
          </a:xfrm>
        </p:spPr>
        <p:txBody>
          <a:bodyPr>
            <a:normAutofit/>
          </a:bodyPr>
          <a:lstStyle/>
          <a:p>
            <a:r>
              <a:rPr lang="en-US" sz="2000"/>
              <a:t>What if we want to change the first item of the shopping list to socks?</a:t>
            </a:r>
          </a:p>
          <a:p>
            <a:r>
              <a:rPr lang="en-US" sz="2000"/>
              <a:t>Then we would “reassign” the first item of the list</a:t>
            </a:r>
          </a:p>
          <a:p>
            <a:r>
              <a:rPr lang="en-US" sz="2000"/>
              <a:t>Like this:</a:t>
            </a:r>
          </a:p>
          <a:p>
            <a:pPr marL="0" indent="0">
              <a:buNone/>
            </a:pPr>
            <a:r>
              <a:rPr lang="en-US" sz="2000"/>
              <a:t>shopping_list[0] = “socks”</a:t>
            </a:r>
          </a:p>
          <a:p>
            <a:r>
              <a:rPr lang="en-US" sz="2000"/>
              <a:t>Try it out</a:t>
            </a:r>
          </a:p>
        </p:txBody>
      </p:sp>
      <p:pic>
        <p:nvPicPr>
          <p:cNvPr id="5" name="Picture 4" descr="Wall of advesive notes with one standing out">
            <a:extLst>
              <a:ext uri="{FF2B5EF4-FFF2-40B4-BE49-F238E27FC236}">
                <a16:creationId xmlns:a16="http://schemas.microsoft.com/office/drawing/2014/main" id="{25B59BDE-AE34-B608-30AA-AE46011D6A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2" r="20419"/>
          <a:stretch/>
        </p:blipFill>
        <p:spPr>
          <a:xfrm>
            <a:off x="6415922" y="891540"/>
            <a:ext cx="5776079" cy="5071110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6213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43373-CA46-DD56-4500-EA5334283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Project: User’s Shopping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2D712-426E-690B-DD71-4FE909AFE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Let’s turn our shopping list code into a function and let’s fill up the shopping list using user input</a:t>
            </a:r>
          </a:p>
          <a:p>
            <a:r>
              <a:rPr lang="en-US" sz="2000" dirty="0"/>
              <a:t>First, create an empty list:</a:t>
            </a:r>
          </a:p>
          <a:p>
            <a:pPr marL="0" indent="0">
              <a:buNone/>
            </a:pPr>
            <a:r>
              <a:rPr lang="en-US" sz="2000" dirty="0" err="1"/>
              <a:t>shopping_list</a:t>
            </a:r>
            <a:r>
              <a:rPr lang="en-US" sz="2000" dirty="0"/>
              <a:t> = []</a:t>
            </a:r>
          </a:p>
          <a:p>
            <a:r>
              <a:rPr lang="en-US" sz="2000" dirty="0"/>
              <a:t>Then ask the user what the first item of their list is and put their answer in the shopping list</a:t>
            </a:r>
          </a:p>
          <a:p>
            <a:pPr marL="0" indent="0">
              <a:buNone/>
            </a:pPr>
            <a:r>
              <a:rPr lang="en-US" sz="2000" dirty="0" err="1"/>
              <a:t>shopping_list.append</a:t>
            </a:r>
            <a:r>
              <a:rPr lang="en-US" sz="2000" dirty="0"/>
              <a:t>(input(“What’s the first item in the list? “))</a:t>
            </a:r>
          </a:p>
          <a:p>
            <a:pPr lvl="1"/>
            <a:r>
              <a:rPr lang="en-US" sz="2000" dirty="0"/>
              <a:t>Repeat this 3 times </a:t>
            </a:r>
          </a:p>
        </p:txBody>
      </p:sp>
      <p:pic>
        <p:nvPicPr>
          <p:cNvPr id="5" name="Picture 4" descr="Shopping cart">
            <a:extLst>
              <a:ext uri="{FF2B5EF4-FFF2-40B4-BE49-F238E27FC236}">
                <a16:creationId xmlns:a16="http://schemas.microsoft.com/office/drawing/2014/main" id="{836ED2F9-B485-8CAB-35D7-ADF59530AA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4" r="45855" b="2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8452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3B6F9-0095-0A51-3381-2CA7EAFEE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112" y="2596244"/>
            <a:ext cx="7781259" cy="3573493"/>
          </a:xfrm>
        </p:spPr>
        <p:txBody>
          <a:bodyPr>
            <a:normAutofit/>
          </a:bodyPr>
          <a:lstStyle/>
          <a:p>
            <a:r>
              <a:rPr lang="en-US" sz="1600"/>
              <a:t>Then print out how long the shopping list is and what the first and last items of the list are</a:t>
            </a:r>
          </a:p>
          <a:p>
            <a:pPr lvl="1"/>
            <a:r>
              <a:rPr lang="en-US" sz="1600"/>
              <a:t>Hint: use the len() function and list[index] to get this information</a:t>
            </a:r>
          </a:p>
        </p:txBody>
      </p:sp>
    </p:spTree>
    <p:extLst>
      <p:ext uri="{BB962C8B-B14F-4D97-AF65-F5344CB8AC3E}">
        <p14:creationId xmlns:p14="http://schemas.microsoft.com/office/powerpoint/2010/main" val="3592410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A8343-6F29-D6EA-B3F6-0DDD14452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Project: User’s Shopping List with Random Numbers</a:t>
            </a:r>
          </a:p>
        </p:txBody>
      </p:sp>
      <p:pic>
        <p:nvPicPr>
          <p:cNvPr id="5" name="Picture 4" descr="Sticky notes with question marks">
            <a:extLst>
              <a:ext uri="{FF2B5EF4-FFF2-40B4-BE49-F238E27FC236}">
                <a16:creationId xmlns:a16="http://schemas.microsoft.com/office/drawing/2014/main" id="{4B8B6C3B-5071-DAAB-401D-87C69E355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53" r="23709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F1751-CEBF-12E8-78C1-BA39089F8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US" sz="2000" dirty="0"/>
              <a:t>What if we then want to tell the user which items to buy in which order</a:t>
            </a:r>
          </a:p>
          <a:p>
            <a:r>
              <a:rPr lang="en-US" sz="2000" dirty="0"/>
              <a:t>Let’s make this order random </a:t>
            </a:r>
          </a:p>
          <a:p>
            <a:r>
              <a:rPr lang="en-US" sz="2000" dirty="0"/>
              <a:t>For this we’ll have to use the random.randint() method</a:t>
            </a:r>
          </a:p>
        </p:txBody>
      </p:sp>
    </p:spTree>
    <p:extLst>
      <p:ext uri="{BB962C8B-B14F-4D97-AF65-F5344CB8AC3E}">
        <p14:creationId xmlns:p14="http://schemas.microsoft.com/office/powerpoint/2010/main" val="2913461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D872D5-6B57-385D-9D74-3EFC63A486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86" r="32711"/>
          <a:stretch/>
        </p:blipFill>
        <p:spPr>
          <a:xfrm>
            <a:off x="-9527" y="3725"/>
            <a:ext cx="5846165" cy="68505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796521-8988-9B04-BE5E-DF2CDCCB9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anchor="b">
            <a:normAutofit/>
          </a:bodyPr>
          <a:lstStyle/>
          <a:p>
            <a:r>
              <a:rPr lang="en-US" sz="3300">
                <a:solidFill>
                  <a:schemeClr val="tx2"/>
                </a:solidFill>
              </a:rPr>
              <a:t>Choose Your Own Adventure Video Game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D480B-CCB2-7E97-1035-3C73D103A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15756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This video game will be a choose-your-own-adventure video game (which was the first type of video game ever created)</a:t>
            </a:r>
          </a:p>
          <a:p>
            <a:r>
              <a:rPr lang="en-US" sz="1800" dirty="0">
                <a:solidFill>
                  <a:schemeClr val="tx2"/>
                </a:solidFill>
              </a:rPr>
              <a:t>Let’s say the user is on a deserted island looking for treasure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We’ll start by asking if the player wants to go North, East, South, or West</a:t>
            </a:r>
          </a:p>
          <a:p>
            <a:r>
              <a:rPr lang="en-US" sz="1800" dirty="0">
                <a:solidFill>
                  <a:schemeClr val="tx2"/>
                </a:solidFill>
              </a:rPr>
              <a:t>Hint: we can write if statements inside of other if statements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45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AC529-91D3-228F-B940-0C2BE92E6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random_index</a:t>
            </a:r>
            <a:r>
              <a:rPr lang="en-US" sz="2400" dirty="0"/>
              <a:t> = random.randint(0, 2)</a:t>
            </a:r>
          </a:p>
          <a:p>
            <a:pPr marL="0" indent="0">
              <a:buNone/>
            </a:pPr>
            <a:r>
              <a:rPr lang="en-US" sz="2400" dirty="0"/>
              <a:t>item = </a:t>
            </a:r>
            <a:r>
              <a:rPr lang="en-US" sz="2400" dirty="0" err="1"/>
              <a:t>shopping_list</a:t>
            </a:r>
            <a:r>
              <a:rPr lang="en-US" sz="2400" dirty="0"/>
              <a:t>[</a:t>
            </a:r>
            <a:r>
              <a:rPr lang="en-US" sz="2400" dirty="0" err="1"/>
              <a:t>random_index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dirty="0"/>
              <a:t>print(“First, you should buy “ + item)</a:t>
            </a:r>
          </a:p>
          <a:p>
            <a:pPr marL="0" indent="0">
              <a:buNone/>
            </a:pPr>
            <a:r>
              <a:rPr lang="en-US" sz="2400" dirty="0" err="1"/>
              <a:t>shopping_list.remove</a:t>
            </a:r>
            <a:r>
              <a:rPr lang="en-US" sz="2400" dirty="0"/>
              <a:t>(item)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random_index</a:t>
            </a:r>
            <a:r>
              <a:rPr lang="en-US" sz="2400" dirty="0"/>
              <a:t> = random.randint(0, 1)</a:t>
            </a:r>
          </a:p>
          <a:p>
            <a:pPr marL="0" indent="0">
              <a:buNone/>
            </a:pPr>
            <a:r>
              <a:rPr lang="en-US" sz="2400" dirty="0"/>
              <a:t>item = </a:t>
            </a:r>
            <a:r>
              <a:rPr lang="en-US" sz="2400" dirty="0" err="1"/>
              <a:t>shopping_list</a:t>
            </a:r>
            <a:r>
              <a:rPr lang="en-US" sz="2400" dirty="0"/>
              <a:t>[</a:t>
            </a:r>
            <a:r>
              <a:rPr lang="en-US" sz="2400" dirty="0" err="1"/>
              <a:t>random_index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dirty="0"/>
              <a:t>print(“Next, you should buy “ + item)</a:t>
            </a:r>
          </a:p>
          <a:p>
            <a:pPr marL="0" indent="0">
              <a:buNone/>
            </a:pPr>
            <a:r>
              <a:rPr lang="en-US" sz="2400" dirty="0" err="1"/>
              <a:t>shopping_list.remove</a:t>
            </a:r>
            <a:r>
              <a:rPr lang="en-US" sz="2400" dirty="0"/>
              <a:t>(item)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item = </a:t>
            </a:r>
            <a:r>
              <a:rPr lang="en-US" sz="2400" dirty="0" err="1"/>
              <a:t>shopping_list</a:t>
            </a:r>
            <a:r>
              <a:rPr lang="en-US" sz="2400" dirty="0"/>
              <a:t>[0]</a:t>
            </a:r>
          </a:p>
          <a:p>
            <a:pPr marL="0" indent="0">
              <a:buNone/>
            </a:pPr>
            <a:r>
              <a:rPr lang="en-US" sz="2400" dirty="0"/>
              <a:t>print(“Finally, you should buy “ + item)</a:t>
            </a: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67695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5AE85-BCD0-3843-6942-0FAFACBA6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/>
              <a:t>Nested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39FEE-E90E-C104-D6E6-479573248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We can even create lists of lists (these are called nested lists)</a:t>
            </a:r>
          </a:p>
          <a:p>
            <a:r>
              <a:rPr lang="en-US" sz="2000" dirty="0"/>
              <a:t>Ex:</a:t>
            </a:r>
          </a:p>
          <a:p>
            <a:pPr marL="0" indent="0">
              <a:buNone/>
            </a:pPr>
            <a:r>
              <a:rPr lang="en-US" sz="2000" dirty="0" err="1"/>
              <a:t>safeway_shopping_list</a:t>
            </a:r>
            <a:r>
              <a:rPr lang="en-US" sz="2000" dirty="0"/>
              <a:t> = [“apples”, “oranges”, “17 chocolate bars”]</a:t>
            </a:r>
          </a:p>
          <a:p>
            <a:pPr marL="0" indent="0">
              <a:buNone/>
            </a:pPr>
            <a:r>
              <a:rPr lang="en-US" sz="2000" dirty="0" err="1"/>
              <a:t>target_shopping_list</a:t>
            </a:r>
            <a:r>
              <a:rPr lang="en-US" sz="2000" dirty="0"/>
              <a:t> = [“shirts”, “Pokémon cards”]</a:t>
            </a:r>
          </a:p>
          <a:p>
            <a:pPr marL="0" indent="0">
              <a:buNone/>
            </a:pPr>
            <a:r>
              <a:rPr lang="en-US" sz="2000" dirty="0" err="1"/>
              <a:t>best_buy_shopping_list</a:t>
            </a:r>
            <a:r>
              <a:rPr lang="en-US" sz="2000" dirty="0"/>
              <a:t> = [“computer”, “keyboard”, “Xbox”]</a:t>
            </a:r>
          </a:p>
          <a:p>
            <a:pPr marL="0" indent="0">
              <a:buNone/>
            </a:pPr>
            <a:r>
              <a:rPr lang="en-US" sz="2000" dirty="0" err="1"/>
              <a:t>final_shopping_list</a:t>
            </a:r>
            <a:r>
              <a:rPr lang="en-US" sz="2000" dirty="0"/>
              <a:t> = [</a:t>
            </a:r>
            <a:r>
              <a:rPr lang="en-US" sz="2000" dirty="0" err="1"/>
              <a:t>safeway_shopping_list</a:t>
            </a:r>
            <a:r>
              <a:rPr lang="en-US" sz="2000" dirty="0"/>
              <a:t>, </a:t>
            </a:r>
            <a:r>
              <a:rPr lang="en-US" sz="2000" dirty="0" err="1"/>
              <a:t>target_shopping_list</a:t>
            </a:r>
            <a:r>
              <a:rPr lang="en-US" sz="2000" dirty="0"/>
              <a:t>, 				    </a:t>
            </a:r>
            <a:r>
              <a:rPr lang="en-US" sz="2000" dirty="0" err="1"/>
              <a:t>best_buy_shopping_list</a:t>
            </a:r>
            <a:r>
              <a:rPr lang="en-US" sz="2000" dirty="0"/>
              <a:t>]</a:t>
            </a:r>
          </a:p>
          <a:p>
            <a:r>
              <a:rPr lang="en-US" sz="2000" dirty="0"/>
              <a:t>Try making a list of lists and then try printing it</a:t>
            </a:r>
          </a:p>
        </p:txBody>
      </p:sp>
    </p:spTree>
    <p:extLst>
      <p:ext uri="{BB962C8B-B14F-4D97-AF65-F5344CB8AC3E}">
        <p14:creationId xmlns:p14="http://schemas.microsoft.com/office/powerpoint/2010/main" val="2392251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033F9-B6AB-42CA-754B-BA3FA6BA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/>
              <a:t>Nested Lists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42852-D883-B348-DBD8-E382505C4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US" dirty="0"/>
              <a:t>We can access one item of a nested list like this:</a:t>
            </a:r>
          </a:p>
          <a:p>
            <a:pPr marL="0" indent="0">
              <a:buNone/>
            </a:pPr>
            <a:r>
              <a:rPr lang="en-US" dirty="0"/>
              <a:t>item = </a:t>
            </a:r>
            <a:r>
              <a:rPr lang="en-US" dirty="0" err="1"/>
              <a:t>final_shopping_list</a:t>
            </a:r>
            <a:r>
              <a:rPr lang="en-US" dirty="0"/>
              <a:t>[0][0]</a:t>
            </a:r>
          </a:p>
          <a:p>
            <a:r>
              <a:rPr lang="en-US" dirty="0"/>
              <a:t>This gets the 1</a:t>
            </a:r>
            <a:r>
              <a:rPr lang="en-US" baseline="30000" dirty="0"/>
              <a:t>st</a:t>
            </a:r>
            <a:r>
              <a:rPr lang="en-US" dirty="0"/>
              <a:t> item of the 1</a:t>
            </a:r>
            <a:r>
              <a:rPr lang="en-US" baseline="30000" dirty="0"/>
              <a:t>st</a:t>
            </a:r>
            <a:r>
              <a:rPr lang="en-US" dirty="0"/>
              <a:t> list</a:t>
            </a:r>
          </a:p>
          <a:p>
            <a:pPr marL="0" indent="0">
              <a:buNone/>
            </a:pPr>
            <a:r>
              <a:rPr lang="en-US" dirty="0"/>
              <a:t>item = </a:t>
            </a:r>
            <a:r>
              <a:rPr lang="en-US" dirty="0" err="1"/>
              <a:t>final_shopping_list</a:t>
            </a:r>
            <a:r>
              <a:rPr lang="en-US" dirty="0"/>
              <a:t>[1][0]</a:t>
            </a:r>
          </a:p>
          <a:p>
            <a:r>
              <a:rPr lang="en-US" dirty="0"/>
              <a:t>This gets the 1</a:t>
            </a:r>
            <a:r>
              <a:rPr lang="en-US" baseline="30000" dirty="0"/>
              <a:t>st</a:t>
            </a:r>
            <a:r>
              <a:rPr lang="en-US" dirty="0"/>
              <a:t> item of the 2</a:t>
            </a:r>
            <a:r>
              <a:rPr lang="en-US" baseline="30000" dirty="0"/>
              <a:t>nd</a:t>
            </a:r>
            <a:r>
              <a:rPr lang="en-US" dirty="0"/>
              <a:t> list</a:t>
            </a:r>
          </a:p>
          <a:p>
            <a:r>
              <a:rPr lang="en-US" dirty="0"/>
              <a:t>The first number is which list the item is in and the second number is where in that list the item is</a:t>
            </a:r>
          </a:p>
        </p:txBody>
      </p:sp>
    </p:spTree>
    <p:extLst>
      <p:ext uri="{BB962C8B-B14F-4D97-AF65-F5344CB8AC3E}">
        <p14:creationId xmlns:p14="http://schemas.microsoft.com/office/powerpoint/2010/main" val="2997768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E7309-2A83-A784-10D2-7B4127D82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A438F-6B52-F16C-A637-5A37A7F8B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1900" dirty="0"/>
              <a:t>Now we’ve created one type of video game, but other types of video games might need some aspect of randomness to them</a:t>
            </a:r>
          </a:p>
          <a:p>
            <a:pPr lvl="1"/>
            <a:r>
              <a:rPr lang="en-US" sz="1900" dirty="0"/>
              <a:t>Like what loot a monster will drop when defeated or what's in a chest</a:t>
            </a:r>
          </a:p>
          <a:p>
            <a:r>
              <a:rPr lang="en-US" sz="1900" dirty="0"/>
              <a:t>To add randomness to our games and programs, we will need to create random numbers</a:t>
            </a:r>
          </a:p>
          <a:p>
            <a:pPr lvl="1"/>
            <a:r>
              <a:rPr lang="en-US" sz="1900" dirty="0"/>
              <a:t>There are two types of random numbers in Python: </a:t>
            </a:r>
            <a:r>
              <a:rPr lang="en-US" sz="1900" dirty="0" err="1"/>
              <a:t>randint</a:t>
            </a:r>
            <a:r>
              <a:rPr lang="en-US" sz="1900" dirty="0"/>
              <a:t> (random whole numbers) and random (random decimal numbers)</a:t>
            </a:r>
          </a:p>
        </p:txBody>
      </p:sp>
      <p:pic>
        <p:nvPicPr>
          <p:cNvPr id="5" name="Picture 4" descr="A stack of dice on a boardgame">
            <a:extLst>
              <a:ext uri="{FF2B5EF4-FFF2-40B4-BE49-F238E27FC236}">
                <a16:creationId xmlns:a16="http://schemas.microsoft.com/office/drawing/2014/main" id="{100540DF-50F1-8D21-7215-32E44C517E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2" r="1238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03667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AFEC-6075-4C7E-A3A4-10D29A22F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283714"/>
            <a:ext cx="9906799" cy="1161688"/>
          </a:xfrm>
        </p:spPr>
        <p:txBody>
          <a:bodyPr anchor="ctr">
            <a:normAutofit/>
          </a:bodyPr>
          <a:lstStyle/>
          <a:p>
            <a:r>
              <a:rPr lang="en-US" sz="4000"/>
              <a:t>Import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7FE61-F5D4-65A7-E751-D3E71089A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3561" y="2217761"/>
            <a:ext cx="7680959" cy="4034116"/>
          </a:xfrm>
        </p:spPr>
        <p:txBody>
          <a:bodyPr anchor="ctr">
            <a:normAutofit/>
          </a:bodyPr>
          <a:lstStyle/>
          <a:p>
            <a:r>
              <a:rPr lang="en-US" sz="2000"/>
              <a:t>Before we tell Python to give us a random number, we need to tell Python how to create a random number because Python doesn’t know how to do that</a:t>
            </a:r>
          </a:p>
          <a:p>
            <a:r>
              <a:rPr lang="en-US" sz="2000"/>
              <a:t>We can give Python the instructions to generate random numbers using an import statement. </a:t>
            </a:r>
          </a:p>
          <a:p>
            <a:pPr lvl="1"/>
            <a:r>
              <a:rPr lang="en-US" sz="2000"/>
              <a:t>This imports the instructions on how to get a random number into our program</a:t>
            </a:r>
          </a:p>
          <a:p>
            <a:pPr lvl="1"/>
            <a:r>
              <a:rPr lang="en-US" sz="2000"/>
              <a:t>We will need to do this in every program where we use random numbers</a:t>
            </a:r>
          </a:p>
          <a:p>
            <a:r>
              <a:rPr lang="en-US" sz="2000"/>
              <a:t>We can do this by typing</a:t>
            </a:r>
          </a:p>
          <a:p>
            <a:pPr marL="0" indent="0">
              <a:buNone/>
            </a:pPr>
            <a:r>
              <a:rPr lang="en-US" sz="2000"/>
              <a:t>import random</a:t>
            </a:r>
          </a:p>
        </p:txBody>
      </p:sp>
    </p:spTree>
    <p:extLst>
      <p:ext uri="{BB962C8B-B14F-4D97-AF65-F5344CB8AC3E}">
        <p14:creationId xmlns:p14="http://schemas.microsoft.com/office/powerpoint/2010/main" val="2219761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y plastic numbers">
            <a:extLst>
              <a:ext uri="{FF2B5EF4-FFF2-40B4-BE49-F238E27FC236}">
                <a16:creationId xmlns:a16="http://schemas.microsoft.com/office/drawing/2014/main" id="{37C30739-AEDC-C1A6-CEBF-C6D42ABEFB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91" r="26750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1E6512-4F1C-FED6-1031-7722C7C6A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 dirty="0" err="1"/>
              <a:t>RandInt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E6771-571F-33CB-0B9A-20A2800AB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We can generate a random whole number like this:</a:t>
            </a:r>
          </a:p>
          <a:p>
            <a:pPr marL="0" indent="0">
              <a:buNone/>
            </a:pPr>
            <a:r>
              <a:rPr lang="en-US" sz="1700" dirty="0"/>
              <a:t>random_number = random.randint(min, max)</a:t>
            </a:r>
          </a:p>
          <a:p>
            <a:r>
              <a:rPr lang="en-US" sz="1700" dirty="0"/>
              <a:t>This will give us a random number between 1 and 5:</a:t>
            </a:r>
          </a:p>
          <a:p>
            <a:pPr marL="0" indent="0">
              <a:buNone/>
            </a:pPr>
            <a:r>
              <a:rPr lang="en-US" sz="1700" dirty="0"/>
              <a:t>random_number = random.randint(1, 5)</a:t>
            </a:r>
          </a:p>
          <a:p>
            <a:r>
              <a:rPr lang="en-US" sz="1700" dirty="0"/>
              <a:t>We can use the type() function to check what type of number </a:t>
            </a:r>
            <a:r>
              <a:rPr lang="en-US" sz="1700" dirty="0" err="1"/>
              <a:t>randint</a:t>
            </a:r>
            <a:r>
              <a:rPr lang="en-US" sz="1700" dirty="0"/>
              <a:t> gives us (whole number or decimal number)</a:t>
            </a:r>
          </a:p>
          <a:p>
            <a:pPr marL="0" indent="0">
              <a:buNone/>
            </a:pPr>
            <a:r>
              <a:rPr lang="en-US" sz="1700" dirty="0"/>
              <a:t>print(type(random_number))</a:t>
            </a:r>
          </a:p>
          <a:p>
            <a:r>
              <a:rPr lang="en-US" sz="1700" dirty="0"/>
              <a:t>This will sow us that the number is an integer (whole number)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937364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CBB2D-C820-8461-C014-B84E88A04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Random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C2EEB-8991-5818-D417-64889AC9C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47041"/>
            <a:ext cx="4085665" cy="4195343"/>
          </a:xfrm>
        </p:spPr>
        <p:txBody>
          <a:bodyPr>
            <a:normAutofit fontScale="92500"/>
          </a:bodyPr>
          <a:lstStyle/>
          <a:p>
            <a:r>
              <a:rPr lang="en-US" sz="1800" dirty="0"/>
              <a:t>We can generate a random decimal number like this</a:t>
            </a:r>
          </a:p>
          <a:p>
            <a:pPr marL="0" indent="0">
              <a:buNone/>
            </a:pPr>
            <a:r>
              <a:rPr lang="en-US" sz="1800" dirty="0" err="1"/>
              <a:t>random.random</a:t>
            </a:r>
            <a:r>
              <a:rPr lang="en-US" sz="1800" dirty="0"/>
              <a:t>()</a:t>
            </a:r>
          </a:p>
          <a:p>
            <a:r>
              <a:rPr lang="en-US" sz="1800" dirty="0"/>
              <a:t>This will give us a random decimal (float) number between 0 and 1</a:t>
            </a:r>
          </a:p>
          <a:p>
            <a:r>
              <a:rPr lang="en-US" sz="1800" dirty="0"/>
              <a:t>But what if we want a random decimal number that’s not between 0 and 1?</a:t>
            </a:r>
          </a:p>
          <a:p>
            <a:r>
              <a:rPr lang="en-US" sz="1800" dirty="0"/>
              <a:t>Then we can do this:</a:t>
            </a:r>
          </a:p>
          <a:p>
            <a:pPr marL="0" indent="0">
              <a:buNone/>
            </a:pPr>
            <a:r>
              <a:rPr lang="en-US" sz="1800" dirty="0" err="1"/>
              <a:t>random.random</a:t>
            </a:r>
            <a:r>
              <a:rPr lang="en-US" sz="1800" dirty="0"/>
              <a:t>() * (max - min) + min</a:t>
            </a:r>
          </a:p>
          <a:p>
            <a:r>
              <a:rPr lang="en-US" sz="1800" dirty="0"/>
              <a:t>For example, this will give us a random decimal number between 1 and 5:</a:t>
            </a:r>
          </a:p>
          <a:p>
            <a:pPr marL="0" indent="0">
              <a:buNone/>
            </a:pPr>
            <a:r>
              <a:rPr lang="en-US" sz="1800" dirty="0" err="1"/>
              <a:t>random.random</a:t>
            </a:r>
            <a:r>
              <a:rPr lang="en-US" sz="1800" dirty="0"/>
              <a:t>() * (5 – 1) + 1</a:t>
            </a:r>
          </a:p>
          <a:p>
            <a:pPr lvl="1"/>
            <a:r>
              <a:rPr lang="en-US" sz="1800" dirty="0"/>
              <a:t>Try it out</a:t>
            </a:r>
          </a:p>
        </p:txBody>
      </p:sp>
      <p:pic>
        <p:nvPicPr>
          <p:cNvPr id="21" name="Picture 20" descr="Programming data on computer monitor">
            <a:extLst>
              <a:ext uri="{FF2B5EF4-FFF2-40B4-BE49-F238E27FC236}">
                <a16:creationId xmlns:a16="http://schemas.microsoft.com/office/drawing/2014/main" id="{CB1E1921-C6E9-5503-F29A-21DDE8A5C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40" r="13195" b="-1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316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F01E3-6623-AB63-F6D4-A7C7804D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265"/>
            <a:ext cx="5791199" cy="1401183"/>
          </a:xfrm>
        </p:spPr>
        <p:txBody>
          <a:bodyPr anchor="t">
            <a:normAutofit/>
          </a:bodyPr>
          <a:lstStyle/>
          <a:p>
            <a:r>
              <a:rPr lang="en-US" sz="3200"/>
              <a:t>Random Numbers in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4F4EC-722F-2862-3A4C-13C0FD12F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5791199" cy="3602935"/>
          </a:xfrm>
        </p:spPr>
        <p:txBody>
          <a:bodyPr>
            <a:normAutofit/>
          </a:bodyPr>
          <a:lstStyle/>
          <a:p>
            <a:r>
              <a:rPr lang="en-US" sz="1600"/>
              <a:t>Let’s try writing a program that flips a coin and tells the user if they got heads or tails based on a random result.</a:t>
            </a:r>
          </a:p>
          <a:p>
            <a:r>
              <a:rPr lang="en-US" sz="1600"/>
              <a:t>First, we need to get a random number</a:t>
            </a:r>
          </a:p>
          <a:p>
            <a:pPr marL="0" indent="0">
              <a:buNone/>
            </a:pPr>
            <a:r>
              <a:rPr lang="en-US" sz="1600"/>
              <a:t>result = random.randint(0, 1)</a:t>
            </a:r>
          </a:p>
          <a:p>
            <a:r>
              <a:rPr lang="en-US" sz="1600"/>
              <a:t>Then we need to check what the number is to find if its heads or tails</a:t>
            </a:r>
          </a:p>
          <a:p>
            <a:pPr lvl="1"/>
            <a:r>
              <a:rPr lang="en-US" sz="1600"/>
              <a:t>(0 is heads, 1 is tails)</a:t>
            </a:r>
          </a:p>
          <a:p>
            <a:pPr marL="0" indent="0">
              <a:buNone/>
            </a:pPr>
            <a:r>
              <a:rPr lang="en-US" sz="1600"/>
              <a:t>if result == 0:</a:t>
            </a:r>
          </a:p>
          <a:p>
            <a:pPr marL="0" indent="0">
              <a:buNone/>
            </a:pPr>
            <a:r>
              <a:rPr lang="en-US" sz="1600"/>
              <a:t>	print(“Heads”)</a:t>
            </a:r>
          </a:p>
          <a:p>
            <a:pPr marL="0" indent="0">
              <a:buNone/>
            </a:pPr>
            <a:r>
              <a:rPr lang="en-US" sz="1600"/>
              <a:t>else:</a:t>
            </a:r>
          </a:p>
          <a:p>
            <a:pPr marL="0" indent="0">
              <a:buNone/>
            </a:pPr>
            <a:r>
              <a:rPr lang="en-US" sz="1600"/>
              <a:t>	print(“Tails”)</a:t>
            </a:r>
          </a:p>
        </p:txBody>
      </p:sp>
      <p:pic>
        <p:nvPicPr>
          <p:cNvPr id="3074" name="Picture 2" descr="Uncirculated coin - Wikipedia">
            <a:extLst>
              <a:ext uri="{FF2B5EF4-FFF2-40B4-BE49-F238E27FC236}">
                <a16:creationId xmlns:a16="http://schemas.microsoft.com/office/drawing/2014/main" id="{4A0DDBCA-3768-75FD-9B77-AC06ACAAA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4191" y="1775294"/>
            <a:ext cx="3452192" cy="330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989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B9CDB-6BEB-4ABA-EF3F-EA7E36B38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Project: Rock Paper Scissors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76E2A-5056-872B-6BF2-90FACEF80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We can make a more fun version of our coin flip program by turning it into a rock-paper-scissors game where the user competes against the computer</a:t>
            </a:r>
          </a:p>
          <a:p>
            <a:r>
              <a:rPr lang="en-US" sz="1800">
                <a:solidFill>
                  <a:schemeClr val="tx2"/>
                </a:solidFill>
              </a:rPr>
              <a:t>The user would enter “rock” “paper” or “scissors” and the program would also choose “rock” “paper” or “scissors” based on a random number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Hint: use random.randint(1, 3) and if, elif, and else statements</a:t>
            </a:r>
          </a:p>
        </p:txBody>
      </p:sp>
      <p:pic>
        <p:nvPicPr>
          <p:cNvPr id="4098" name="Picture 2" descr="Rock paper scissors - Wikipedia">
            <a:extLst>
              <a:ext uri="{FF2B5EF4-FFF2-40B4-BE49-F238E27FC236}">
                <a16:creationId xmlns:a16="http://schemas.microsoft.com/office/drawing/2014/main" id="{2CC35950-D8AE-CC35-CBC7-D9AEE3484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8392" y="1907679"/>
            <a:ext cx="4142232" cy="396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888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1BB2-2A2D-6170-8345-241408AE7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626721"/>
            <a:ext cx="4669410" cy="1588803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Lists</a:t>
            </a:r>
          </a:p>
        </p:txBody>
      </p:sp>
      <p:pic>
        <p:nvPicPr>
          <p:cNvPr id="5122" name="Picture 2" descr="How to Set Up Twitter Lists and Regain Some Sanity | WIRED">
            <a:extLst>
              <a:ext uri="{FF2B5EF4-FFF2-40B4-BE49-F238E27FC236}">
                <a16:creationId xmlns:a16="http://schemas.microsoft.com/office/drawing/2014/main" id="{4C96A18C-662F-225F-23D5-44B875DD3D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8" r="18932" b="1"/>
          <a:stretch/>
        </p:blipFill>
        <p:spPr bwMode="auto">
          <a:xfrm>
            <a:off x="612518" y="608141"/>
            <a:ext cx="4793644" cy="564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A7D16-858B-8360-9140-1EA0D2B18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596243"/>
            <a:ext cx="4953000" cy="3573493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Do you remember in our first class when we printed out a shopping list?</a:t>
            </a:r>
          </a:p>
          <a:p>
            <a:r>
              <a:rPr lang="en-US" sz="1600" dirty="0">
                <a:solidFill>
                  <a:schemeClr val="tx2"/>
                </a:solidFill>
              </a:rPr>
              <a:t>We had to write many lines of code to write the list</a:t>
            </a:r>
          </a:p>
          <a:p>
            <a:r>
              <a:rPr lang="en-US" sz="1600" dirty="0">
                <a:solidFill>
                  <a:schemeClr val="tx2"/>
                </a:solidFill>
              </a:rPr>
              <a:t>What if we wanted to store a whole bunch of related variables in one place?</a:t>
            </a:r>
          </a:p>
          <a:p>
            <a:r>
              <a:rPr lang="en-US" sz="1600" dirty="0">
                <a:solidFill>
                  <a:schemeClr val="tx2"/>
                </a:solidFill>
              </a:rPr>
              <a:t>It’d be difficult to write a variable for 10 or 100 different variables in a list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item_1 = “apples”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item_2 = “oranges”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item_3 = “93 bags of ice”</a:t>
            </a:r>
          </a:p>
        </p:txBody>
      </p:sp>
    </p:spTree>
    <p:extLst>
      <p:ext uri="{BB962C8B-B14F-4D97-AF65-F5344CB8AC3E}">
        <p14:creationId xmlns:p14="http://schemas.microsoft.com/office/powerpoint/2010/main" val="3036607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1670</Words>
  <Application>Microsoft Office PowerPoint</Application>
  <PresentationFormat>Widescreen</PresentationFormat>
  <Paragraphs>152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Day 5</vt:lpstr>
      <vt:lpstr>Choose Your Own Adventure Video Game Continued</vt:lpstr>
      <vt:lpstr>Random Numbers</vt:lpstr>
      <vt:lpstr>Import Statements</vt:lpstr>
      <vt:lpstr>RandInt</vt:lpstr>
      <vt:lpstr>Random</vt:lpstr>
      <vt:lpstr>Random Numbers in Programs</vt:lpstr>
      <vt:lpstr>Project: Rock Paper Scissors</vt:lpstr>
      <vt:lpstr>Lists</vt:lpstr>
      <vt:lpstr>PowerPoint Presentation</vt:lpstr>
      <vt:lpstr>Accessing an Element of a List</vt:lpstr>
      <vt:lpstr>PowerPoint Presentation</vt:lpstr>
      <vt:lpstr>Index Errors</vt:lpstr>
      <vt:lpstr>Append, insert, and remove</vt:lpstr>
      <vt:lpstr>Len</vt:lpstr>
      <vt:lpstr>How to Change an Element of a List</vt:lpstr>
      <vt:lpstr>Project: User’s Shopping List</vt:lpstr>
      <vt:lpstr>PowerPoint Presentation</vt:lpstr>
      <vt:lpstr>Project: User’s Shopping List with Random Numbers</vt:lpstr>
      <vt:lpstr>PowerPoint Presentation</vt:lpstr>
      <vt:lpstr>Nested Lists</vt:lpstr>
      <vt:lpstr>Nested Lists Continued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5</dc:title>
  <dc:creator>Tavishi Bhatia</dc:creator>
  <cp:lastModifiedBy>Tavishi Bhatia</cp:lastModifiedBy>
  <cp:revision>1</cp:revision>
  <dcterms:created xsi:type="dcterms:W3CDTF">2024-05-08T00:54:15Z</dcterms:created>
  <dcterms:modified xsi:type="dcterms:W3CDTF">2024-05-08T00:54:21Z</dcterms:modified>
</cp:coreProperties>
</file>