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5" r:id="rId2"/>
    <p:sldId id="366" r:id="rId3"/>
    <p:sldId id="367" r:id="rId4"/>
    <p:sldId id="368" r:id="rId5"/>
    <p:sldId id="369" r:id="rId6"/>
    <p:sldId id="370" r:id="rId7"/>
    <p:sldId id="371" r:id="rId8"/>
    <p:sldId id="372" r:id="rId9"/>
    <p:sldId id="37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8" y="1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F8BA1-B447-0CBC-4CD2-521A544E0F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043A44-2701-1A4F-446B-74378D28AE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BD1E3-74CD-035E-9C06-FF9D6E906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C694-EF44-4A10-945A-5F16998D08BD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F3BC12-993A-4B2F-D16F-F7B727041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79E31-2ACC-F259-7F9A-57D02377C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D331F-7639-4D82-82E7-AB2EA98B0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982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5ADE3-CBE9-0596-67F7-86FCFE4DB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D67569-F4B2-AB5B-88C4-1A8C0C7751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B8D2A-DEC1-FC5E-8ACE-2F929ADDA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C694-EF44-4A10-945A-5F16998D08BD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93C9DA-DF89-1D98-66CE-3A7AF8226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225DD-3C0A-A324-B6DE-7D5B8713B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D331F-7639-4D82-82E7-AB2EA98B0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577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19ABA3-24B0-823D-63D4-0F2F03A224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0572C8-CBAF-641F-4A7B-0CF8540332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07EAA-1CBB-93A3-022B-74228053A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C694-EF44-4A10-945A-5F16998D08BD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08C768-EE4A-ED5D-E192-189250757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F35A01-E833-FCCA-55A2-30A7FD5E7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D331F-7639-4D82-82E7-AB2EA98B0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554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3A9BD-E980-CD1D-43F0-C9D8466EC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4C88A-70F6-216E-50C3-49BCFD591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675AE-C233-CD80-A217-6AA260616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C694-EF44-4A10-945A-5F16998D08BD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6C004-096D-F2C6-E94E-923C5FBEC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16B44A-E135-E6E9-36AE-347AF68DE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D331F-7639-4D82-82E7-AB2EA98B0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847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04465-813C-23FC-E418-7560A164E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D7E0D5-2687-7C30-4966-CC53A04EB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EB928-1926-D48E-ED98-FFA4C338D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C694-EF44-4A10-945A-5F16998D08BD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EF6C4-C727-DFF1-7D11-4F1D001ED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191EE-7F03-9479-F7D9-2A099F345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D331F-7639-4D82-82E7-AB2EA98B0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631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F75D7-17B0-AD49-54C8-DE18797F1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0F456-9F9F-F4F5-B569-0290CCD5BF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9DE8F0-CAC5-596F-D571-DBFCC232A0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7AA8EB-D27F-FCEC-B416-1C0B9B556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C694-EF44-4A10-945A-5F16998D08BD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5182F7-5F2E-28E1-5526-DDA1560E3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73E94-EF6C-7951-4CBB-6F1747870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D331F-7639-4D82-82E7-AB2EA98B0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787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05383-6E8E-6EB9-C0CC-4D8FC66E3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D5CD5A-CB11-79E5-CA35-E066B7933B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64C67A-7CEF-9249-4CC3-8AF6F0927A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555E53-3DB6-B0B9-A928-A06747D781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9571E6-5AC4-0362-2934-37FDE4F3F8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505B14-1FEE-0360-F2A3-D8E5EAFB1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C694-EF44-4A10-945A-5F16998D08BD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E79020-B52E-7E39-BD6E-528359A51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9CA27C-D61D-985B-D3F6-A9DBAEF36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D331F-7639-4D82-82E7-AB2EA98B0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293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88FCA-DC03-7B15-FF14-C063264D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76F086-5528-7CD8-AF93-1FBBFED68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C694-EF44-4A10-945A-5F16998D08BD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29965B-FE91-7EB0-905D-1140A3EC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B4A50F-4A74-C2FA-4613-7D71BEC9B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D331F-7639-4D82-82E7-AB2EA98B0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587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9DFC7E-8D41-EF2C-0CB3-D4B85F034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C694-EF44-4A10-945A-5F16998D08BD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388CD6-A103-3348-2B8B-3C3D763E9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E26440-88C8-5FDA-B746-7BF1D916F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D331F-7639-4D82-82E7-AB2EA98B0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255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40EEA-67F5-A09A-D7B5-A7A67C396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2A26D-0570-1AE0-E326-1CB1718DD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515BF5-4933-E74A-CAD9-72D5B07ADB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98AFE1-2C93-AA9E-AC35-3AAAB8EC8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C694-EF44-4A10-945A-5F16998D08BD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A22181-9B29-A59F-9490-FDA79C623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D1B10F-22BC-28AC-85C3-9DBC7502D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D331F-7639-4D82-82E7-AB2EA98B0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742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D2D0A-08A4-4900-9743-BF48C41AD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C764B9-C462-7441-D6A4-C9A44DE749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5E1106-BE1A-19F0-B412-4EEFF2F7FD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01704B-8F66-6EE2-7879-8202D2D6D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C694-EF44-4A10-945A-5F16998D08BD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9E404-CFD4-9392-DAE0-A5B603218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3CF1BE-85BB-3F77-4A08-19257BA1E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D331F-7639-4D82-82E7-AB2EA98B0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054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EE00B1-D3F4-3703-9E40-54ACEADE1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3D5A4E-2299-B426-DB0E-65306B7602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68F5C7-D1A3-B272-9BEA-BCACE89758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7BC694-EF44-4A10-945A-5F16998D08BD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2EDE51-098E-0C60-65B8-3F415640FE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DF188C-8977-D67C-98FE-76176B1048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7D331F-7639-4D82-82E7-AB2EA98B0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774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clipboard-green-check-list-311168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2max.com/password_field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uperuser.com/questions/568747/laptop-is-asking-for-password-which-i-never-set-even-when-without-hard-drive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grammingsimplified.com/c/source-code/c-program-check-odd-even?fireglass_rsn=true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nd/3.0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7BA44-3F91-C2B5-9830-04CC1D1BE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5400"/>
              <a:t>Python! Day 7</a:t>
            </a:r>
          </a:p>
        </p:txBody>
      </p:sp>
      <p:pic>
        <p:nvPicPr>
          <p:cNvPr id="12" name="Picture 11" descr="Metal tic-tac-toe game pieces">
            <a:extLst>
              <a:ext uri="{FF2B5EF4-FFF2-40B4-BE49-F238E27FC236}">
                <a16:creationId xmlns:a16="http://schemas.microsoft.com/office/drawing/2014/main" id="{9A1AC5B5-F75C-64C2-94CA-349F642497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765" r="31302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BCD3434-7C03-1DF2-CF24-DBB07CE04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r>
              <a:rPr lang="en-US" sz="2200" dirty="0"/>
              <a:t>Rock paper scissors video game</a:t>
            </a:r>
          </a:p>
          <a:p>
            <a:r>
              <a:rPr lang="en-US" sz="2200" dirty="0"/>
              <a:t>For each loops and looping through lists</a:t>
            </a:r>
          </a:p>
          <a:p>
            <a:r>
              <a:rPr lang="en-US" sz="2200" dirty="0"/>
              <a:t>Modulo operator</a:t>
            </a:r>
          </a:p>
        </p:txBody>
      </p:sp>
    </p:spTree>
    <p:extLst>
      <p:ext uri="{BB962C8B-B14F-4D97-AF65-F5344CB8AC3E}">
        <p14:creationId xmlns:p14="http://schemas.microsoft.com/office/powerpoint/2010/main" val="933250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B9CDB-6BEB-4ABA-EF3F-EA7E36B38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Warm-Up Project: Rock Paper Scissors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76E2A-5056-872B-6BF2-90FACEF80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3"/>
            <a:ext cx="4765949" cy="3353476"/>
          </a:xfrm>
        </p:spPr>
        <p:txBody>
          <a:bodyPr anchor="t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We can make a more fun version of our coin flip program by turning it into a rock-paper-scissors game where the user competes against the computer</a:t>
            </a:r>
          </a:p>
          <a:p>
            <a:r>
              <a:rPr lang="en-US" sz="1800" dirty="0">
                <a:solidFill>
                  <a:schemeClr val="tx2"/>
                </a:solidFill>
              </a:rPr>
              <a:t>The user would enter “rock” “paper” or “scissors” and the program would also choose “rock” “paper” or “scissors” based on a random number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Hint: use random.randint(1, 3) and if, </a:t>
            </a:r>
            <a:r>
              <a:rPr lang="en-US" sz="1800" dirty="0" err="1">
                <a:solidFill>
                  <a:schemeClr val="tx2"/>
                </a:solidFill>
              </a:rPr>
              <a:t>elif</a:t>
            </a:r>
            <a:r>
              <a:rPr lang="en-US" sz="1800" dirty="0">
                <a:solidFill>
                  <a:schemeClr val="tx2"/>
                </a:solidFill>
              </a:rPr>
              <a:t>, and else statements</a:t>
            </a:r>
          </a:p>
        </p:txBody>
      </p:sp>
      <p:pic>
        <p:nvPicPr>
          <p:cNvPr id="4098" name="Picture 2" descr="Rock paper scissors - Wikipedia">
            <a:extLst>
              <a:ext uri="{FF2B5EF4-FFF2-40B4-BE49-F238E27FC236}">
                <a16:creationId xmlns:a16="http://schemas.microsoft.com/office/drawing/2014/main" id="{2CC35950-D8AE-CC35-CBC7-D9AEE34841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08392" y="1907679"/>
            <a:ext cx="4142232" cy="3966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1623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4BC80-1076-0BD5-2374-11AAD21F6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599" cy="1325563"/>
          </a:xfrm>
        </p:spPr>
        <p:txBody>
          <a:bodyPr>
            <a:normAutofit/>
          </a:bodyPr>
          <a:lstStyle/>
          <a:p>
            <a:r>
              <a:rPr lang="en-US" dirty="0"/>
              <a:t>For Each Loops – Looping Through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DABC5-E487-F4D4-D4FF-1B0D62A3F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r>
              <a:rPr lang="en-US" sz="1800" dirty="0"/>
              <a:t>What if we have a list of numbers like: [1, 2, 6, 8, 3, 0] and we want to print what every number is multiplied by three</a:t>
            </a:r>
          </a:p>
          <a:p>
            <a:r>
              <a:rPr lang="en-US" sz="1800" dirty="0"/>
              <a:t>For this we can use a for-each loop</a:t>
            </a:r>
          </a:p>
          <a:p>
            <a:r>
              <a:rPr lang="en-US" sz="1800" dirty="0"/>
              <a:t>For-each loops look like this: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for item in </a:t>
            </a:r>
            <a:r>
              <a:rPr lang="en-US" sz="1800" dirty="0" err="1">
                <a:latin typeface="Lucida Console" panose="020B0609040504020204" pitchFamily="49" charset="0"/>
              </a:rPr>
              <a:t>list_of_items</a:t>
            </a:r>
            <a:r>
              <a:rPr lang="en-US" sz="1800" dirty="0">
                <a:latin typeface="Lucida Console" panose="020B060904050402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	do this</a:t>
            </a:r>
          </a:p>
          <a:p>
            <a:r>
              <a:rPr lang="en-US" sz="1800" dirty="0"/>
              <a:t>To print every item in the number list multiplied by 3, we’d write: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for number in </a:t>
            </a:r>
            <a:r>
              <a:rPr lang="en-US" sz="1800" dirty="0" err="1">
                <a:latin typeface="Lucida Console" panose="020B0609040504020204" pitchFamily="49" charset="0"/>
              </a:rPr>
              <a:t>number_list</a:t>
            </a:r>
            <a:r>
              <a:rPr lang="en-US" sz="1800" dirty="0">
                <a:latin typeface="Lucida Console" panose="020B060904050402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	print(number * 3)</a:t>
            </a:r>
          </a:p>
        </p:txBody>
      </p:sp>
      <p:pic>
        <p:nvPicPr>
          <p:cNvPr id="5" name="Picture 4" descr="A clipboard with check marks&#10;&#10;Description automatically generated">
            <a:extLst>
              <a:ext uri="{FF2B5EF4-FFF2-40B4-BE49-F238E27FC236}">
                <a16:creationId xmlns:a16="http://schemas.microsoft.com/office/drawing/2014/main" id="{F91249F2-69A1-5EFD-8A7E-DC02870A91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383380" y="1847506"/>
            <a:ext cx="2948179" cy="4303912"/>
          </a:xfrm>
          <a:custGeom>
            <a:avLst/>
            <a:gdLst/>
            <a:ahLst/>
            <a:cxnLst/>
            <a:rect l="l" t="t" r="r" b="b"/>
            <a:pathLst>
              <a:path w="4221597" h="4303912">
                <a:moveTo>
                  <a:pt x="126986" y="0"/>
                </a:moveTo>
                <a:lnTo>
                  <a:pt x="4094611" y="0"/>
                </a:lnTo>
                <a:cubicBezTo>
                  <a:pt x="4164743" y="0"/>
                  <a:pt x="4221597" y="56854"/>
                  <a:pt x="4221597" y="126986"/>
                </a:cubicBezTo>
                <a:lnTo>
                  <a:pt x="4221597" y="4176926"/>
                </a:lnTo>
                <a:cubicBezTo>
                  <a:pt x="4221597" y="4247058"/>
                  <a:pt x="4164743" y="4303912"/>
                  <a:pt x="4094611" y="4303912"/>
                </a:cubicBezTo>
                <a:lnTo>
                  <a:pt x="126986" y="4303912"/>
                </a:lnTo>
                <a:cubicBezTo>
                  <a:pt x="56854" y="4303912"/>
                  <a:pt x="0" y="4247058"/>
                  <a:pt x="0" y="4176926"/>
                </a:cubicBezTo>
                <a:lnTo>
                  <a:pt x="0" y="126986"/>
                </a:lnTo>
                <a:cubicBezTo>
                  <a:pt x="0" y="56854"/>
                  <a:pt x="56854" y="0"/>
                  <a:pt x="126986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12296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8A270-6B28-BFB8-7BF0-D64109BC9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en-US"/>
              <a:t>Restrictions of For-Each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0982F-4B4F-6E31-1C78-6EBEC3037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r>
              <a:rPr lang="en-US" sz="1800" dirty="0"/>
              <a:t>Notice that if we do this:</a:t>
            </a:r>
          </a:p>
          <a:p>
            <a:pPr marL="0" indent="0">
              <a:buNone/>
            </a:pPr>
            <a:r>
              <a:rPr lang="en-US" sz="1800" dirty="0" err="1">
                <a:latin typeface="Lucida Console" panose="020B0609040504020204" pitchFamily="49" charset="0"/>
              </a:rPr>
              <a:t>num_list</a:t>
            </a:r>
            <a:r>
              <a:rPr lang="en-US" sz="1800" dirty="0">
                <a:latin typeface="Lucida Console" panose="020B0609040504020204" pitchFamily="49" charset="0"/>
              </a:rPr>
              <a:t> = [1, 2, 3, 4, 5]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for num in </a:t>
            </a:r>
            <a:r>
              <a:rPr lang="en-US" sz="1800" dirty="0" err="1">
                <a:latin typeface="Lucida Console" panose="020B0609040504020204" pitchFamily="49" charset="0"/>
              </a:rPr>
              <a:t>num_list</a:t>
            </a:r>
            <a:r>
              <a:rPr lang="en-US" sz="1800" dirty="0">
                <a:latin typeface="Lucida Console" panose="020B060904050402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	num *= 3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print(</a:t>
            </a:r>
            <a:r>
              <a:rPr lang="en-US" sz="1800" dirty="0" err="1">
                <a:latin typeface="Lucida Console" panose="020B0609040504020204" pitchFamily="49" charset="0"/>
              </a:rPr>
              <a:t>num_list</a:t>
            </a:r>
            <a:r>
              <a:rPr lang="en-US" sz="18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1800" dirty="0"/>
              <a:t>The num list doesn’t change after the for-each loop</a:t>
            </a:r>
          </a:p>
          <a:p>
            <a:r>
              <a:rPr lang="en-US" sz="1800" dirty="0"/>
              <a:t>If we want to change every item of a list, we must use a for-loop like this</a:t>
            </a:r>
          </a:p>
          <a:p>
            <a:pPr marL="0" indent="0">
              <a:buNone/>
            </a:pPr>
            <a:r>
              <a:rPr lang="en-US" sz="1800" dirty="0" err="1">
                <a:latin typeface="Lucida Console" panose="020B0609040504020204" pitchFamily="49" charset="0"/>
              </a:rPr>
              <a:t>num_list</a:t>
            </a:r>
            <a:r>
              <a:rPr lang="en-US" sz="1800" dirty="0">
                <a:latin typeface="Lucida Console" panose="020B0609040504020204" pitchFamily="49" charset="0"/>
              </a:rPr>
              <a:t> = [1, 2, 3, 4, 5]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for n in range(0, </a:t>
            </a:r>
            <a:r>
              <a:rPr lang="en-US" sz="1800" dirty="0" err="1">
                <a:latin typeface="Lucida Console" panose="020B0609040504020204" pitchFamily="49" charset="0"/>
              </a:rPr>
              <a:t>len</a:t>
            </a:r>
            <a:r>
              <a:rPr lang="en-US" sz="1800" dirty="0">
                <a:latin typeface="Lucida Console" panose="020B0609040504020204" pitchFamily="49" charset="0"/>
              </a:rPr>
              <a:t>(</a:t>
            </a:r>
            <a:r>
              <a:rPr lang="en-US" sz="1800" dirty="0" err="1">
                <a:latin typeface="Lucida Console" panose="020B0609040504020204" pitchFamily="49" charset="0"/>
              </a:rPr>
              <a:t>num_list</a:t>
            </a:r>
            <a:r>
              <a:rPr lang="en-US" sz="1800" dirty="0">
                <a:latin typeface="Lucida Console" panose="020B0609040504020204" pitchFamily="49" charset="0"/>
              </a:rPr>
              <a:t>)):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	</a:t>
            </a:r>
            <a:r>
              <a:rPr lang="en-US" sz="1800" dirty="0" err="1">
                <a:latin typeface="Lucida Console" panose="020B0609040504020204" pitchFamily="49" charset="0"/>
              </a:rPr>
              <a:t>num_list</a:t>
            </a:r>
            <a:r>
              <a:rPr lang="en-US" sz="1800" dirty="0">
                <a:latin typeface="Lucida Console" panose="020B0609040504020204" pitchFamily="49" charset="0"/>
              </a:rPr>
              <a:t>[n] *= 3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print(</a:t>
            </a:r>
            <a:r>
              <a:rPr lang="en-US" sz="1800" dirty="0" err="1">
                <a:latin typeface="Lucida Console" panose="020B0609040504020204" pitchFamily="49" charset="0"/>
              </a:rPr>
              <a:t>num_list</a:t>
            </a:r>
            <a:r>
              <a:rPr lang="en-US" sz="1800" dirty="0">
                <a:latin typeface="Lucida Console" panose="020B0609040504020204" pitchFamily="49" charset="0"/>
              </a:rPr>
              <a:t>)</a:t>
            </a:r>
          </a:p>
        </p:txBody>
      </p:sp>
      <p:pic>
        <p:nvPicPr>
          <p:cNvPr id="5" name="Graphic 4" descr="List with solid fill">
            <a:extLst>
              <a:ext uri="{FF2B5EF4-FFF2-40B4-BE49-F238E27FC236}">
                <a16:creationId xmlns:a16="http://schemas.microsoft.com/office/drawing/2014/main" id="{EA1DDE97-5023-1252-9B13-AB70F10DBC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87184" y="1216485"/>
            <a:ext cx="3781051" cy="3781051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592804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221D7-2C66-0A3D-6D9F-57375542B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/>
              <a:t>Project: Password Generator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76327-D46B-47AE-7E4A-7FF88DAD4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r>
              <a:rPr lang="en-US" sz="1700"/>
              <a:t>Let’s create a program that asks the user how many letters, symbols, and numbers they want in their password and then randomly generates a password</a:t>
            </a:r>
          </a:p>
          <a:p>
            <a:r>
              <a:rPr lang="en-US" sz="1700"/>
              <a:t>For this, we can create some lists of all possible letters, numbers, and symbols so we can generate a random index of the list</a:t>
            </a:r>
          </a:p>
          <a:p>
            <a:r>
              <a:rPr lang="en-US" sz="1700"/>
              <a:t>These lists might look like this:</a:t>
            </a:r>
          </a:p>
          <a:p>
            <a:pPr marL="0" indent="0">
              <a:buNone/>
            </a:pPr>
            <a:r>
              <a:rPr lang="en-US" sz="1700">
                <a:latin typeface="Lucida Console" panose="020B0609040504020204" pitchFamily="49" charset="0"/>
              </a:rPr>
              <a:t>letters = [“a”, “b”, “c”, “d”, “e”, “f”, “g”, “h”, “i”, “j”, “k”, “l”, “m”, “n”, “o”, “p”, “q”, “r”, “s”, “t”, “u”, “v”, “w”, “x”, “y”, “z”]</a:t>
            </a:r>
          </a:p>
          <a:p>
            <a:pPr marL="0" indent="0">
              <a:buNone/>
            </a:pPr>
            <a:r>
              <a:rPr lang="en-US" sz="1700">
                <a:latin typeface="Lucida Console" panose="020B0609040504020204" pitchFamily="49" charset="0"/>
              </a:rPr>
              <a:t>numbers = [“0”, “1”, “2”, “3”, “4”, “5”, “6”, “7”, “8”, “9”]</a:t>
            </a:r>
          </a:p>
          <a:p>
            <a:pPr marL="0" indent="0">
              <a:buNone/>
            </a:pPr>
            <a:r>
              <a:rPr lang="en-US" sz="1700">
                <a:latin typeface="Lucida Console" panose="020B0609040504020204" pitchFamily="49" charset="0"/>
              </a:rPr>
              <a:t>symbols = [“!”, “@”, “#”, “$”, “^”, “&amp;”, “*”, “(“, “)”]</a:t>
            </a:r>
          </a:p>
        </p:txBody>
      </p:sp>
      <p:pic>
        <p:nvPicPr>
          <p:cNvPr id="5" name="Picture 4" descr="A close-up of a login box&#10;&#10;Description automatically generated">
            <a:extLst>
              <a:ext uri="{FF2B5EF4-FFF2-40B4-BE49-F238E27FC236}">
                <a16:creationId xmlns:a16="http://schemas.microsoft.com/office/drawing/2014/main" id="{45CD8A96-45B1-CAEE-B444-D71307BDC2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r="35864" b="2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27B8C0-7B9A-E093-9492-C2FA2F901320}"/>
              </a:ext>
            </a:extLst>
          </p:cNvPr>
          <p:cNvSpPr txBox="1"/>
          <p:nvPr/>
        </p:nvSpPr>
        <p:spPr>
          <a:xfrm>
            <a:off x="9309680" y="5990433"/>
            <a:ext cx="230704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s://www.tech2max.com/password_field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455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328D9-7B79-6194-8AD7-8DB700919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sz="1500" dirty="0">
                <a:latin typeface="Lucida Console" panose="020B0609040504020204" pitchFamily="49" charset="0"/>
              </a:rPr>
              <a:t>components = []</a:t>
            </a:r>
          </a:p>
          <a:p>
            <a:pPr marL="0" indent="0">
              <a:buNone/>
            </a:pPr>
            <a:r>
              <a:rPr lang="en-US" sz="1500" dirty="0">
                <a:latin typeface="Lucida Console" panose="020B0609040504020204" pitchFamily="49" charset="0"/>
              </a:rPr>
              <a:t>for n in range(0, </a:t>
            </a:r>
            <a:r>
              <a:rPr lang="en-US" sz="1500" dirty="0" err="1">
                <a:latin typeface="Lucida Console" panose="020B0609040504020204" pitchFamily="49" charset="0"/>
              </a:rPr>
              <a:t>num_letters</a:t>
            </a:r>
            <a:r>
              <a:rPr lang="en-US" sz="1500" dirty="0">
                <a:latin typeface="Lucida Console" panose="020B060904050402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500" dirty="0">
                <a:latin typeface="Lucida Console" panose="020B0609040504020204" pitchFamily="49" charset="0"/>
              </a:rPr>
              <a:t>	index = random.randint(0, </a:t>
            </a:r>
            <a:r>
              <a:rPr lang="en-US" sz="1500" dirty="0" err="1">
                <a:latin typeface="Lucida Console" panose="020B0609040504020204" pitchFamily="49" charset="0"/>
              </a:rPr>
              <a:t>len</a:t>
            </a:r>
            <a:r>
              <a:rPr lang="en-US" sz="1500" dirty="0">
                <a:latin typeface="Lucida Console" panose="020B0609040504020204" pitchFamily="49" charset="0"/>
              </a:rPr>
              <a:t>(letters) – 1)</a:t>
            </a:r>
          </a:p>
          <a:p>
            <a:pPr marL="0" indent="0">
              <a:buNone/>
            </a:pPr>
            <a:r>
              <a:rPr lang="en-US" sz="1500" dirty="0">
                <a:latin typeface="Lucida Console" panose="020B0609040504020204" pitchFamily="49" charset="0"/>
              </a:rPr>
              <a:t>	</a:t>
            </a:r>
            <a:r>
              <a:rPr lang="en-US" sz="1500" dirty="0" err="1">
                <a:latin typeface="Lucida Console" panose="020B0609040504020204" pitchFamily="49" charset="0"/>
              </a:rPr>
              <a:t>components.append</a:t>
            </a:r>
            <a:r>
              <a:rPr lang="en-US" sz="1500" dirty="0">
                <a:latin typeface="Lucida Console" panose="020B0609040504020204" pitchFamily="49" charset="0"/>
              </a:rPr>
              <a:t>(letters[index])</a:t>
            </a:r>
          </a:p>
          <a:p>
            <a:pPr marL="0" indent="0">
              <a:buNone/>
            </a:pPr>
            <a:r>
              <a:rPr lang="en-US" sz="1500" dirty="0">
                <a:latin typeface="Lucida Console" panose="020B0609040504020204" pitchFamily="49" charset="0"/>
              </a:rPr>
              <a:t>for n in range(0, </a:t>
            </a:r>
            <a:r>
              <a:rPr lang="en-US" sz="1500" dirty="0" err="1">
                <a:latin typeface="Lucida Console" panose="020B0609040504020204" pitchFamily="49" charset="0"/>
              </a:rPr>
              <a:t>num_numbers</a:t>
            </a:r>
            <a:r>
              <a:rPr lang="en-US" sz="1500" dirty="0">
                <a:latin typeface="Lucida Console" panose="020B060904050402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500" dirty="0">
                <a:latin typeface="Lucida Console" panose="020B0609040504020204" pitchFamily="49" charset="0"/>
              </a:rPr>
              <a:t>	index = random.randint(0, </a:t>
            </a:r>
            <a:r>
              <a:rPr lang="en-US" sz="1500" dirty="0" err="1">
                <a:latin typeface="Lucida Console" panose="020B0609040504020204" pitchFamily="49" charset="0"/>
              </a:rPr>
              <a:t>len</a:t>
            </a:r>
            <a:r>
              <a:rPr lang="en-US" sz="1500" dirty="0">
                <a:latin typeface="Lucida Console" panose="020B0609040504020204" pitchFamily="49" charset="0"/>
              </a:rPr>
              <a:t>(numbers) – 1)</a:t>
            </a:r>
          </a:p>
          <a:p>
            <a:pPr marL="0" indent="0">
              <a:buNone/>
            </a:pPr>
            <a:r>
              <a:rPr lang="en-US" sz="1500" dirty="0">
                <a:latin typeface="Lucida Console" panose="020B0609040504020204" pitchFamily="49" charset="0"/>
              </a:rPr>
              <a:t>	</a:t>
            </a:r>
            <a:r>
              <a:rPr lang="en-US" sz="1500" dirty="0" err="1">
                <a:latin typeface="Lucida Console" panose="020B0609040504020204" pitchFamily="49" charset="0"/>
              </a:rPr>
              <a:t>components.append</a:t>
            </a:r>
            <a:r>
              <a:rPr lang="en-US" sz="1500" dirty="0">
                <a:latin typeface="Lucida Console" panose="020B0609040504020204" pitchFamily="49" charset="0"/>
              </a:rPr>
              <a:t>(numbers[index])</a:t>
            </a:r>
          </a:p>
          <a:p>
            <a:pPr marL="0" indent="0">
              <a:buNone/>
            </a:pPr>
            <a:r>
              <a:rPr lang="en-US" sz="1500" dirty="0">
                <a:latin typeface="Lucida Console" panose="020B0609040504020204" pitchFamily="49" charset="0"/>
              </a:rPr>
              <a:t>for n in range(0, </a:t>
            </a:r>
            <a:r>
              <a:rPr lang="en-US" sz="1500" dirty="0" err="1">
                <a:latin typeface="Lucida Console" panose="020B0609040504020204" pitchFamily="49" charset="0"/>
              </a:rPr>
              <a:t>num_symbols</a:t>
            </a:r>
            <a:r>
              <a:rPr lang="en-US" sz="1500" dirty="0">
                <a:latin typeface="Lucida Console" panose="020B060904050402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500" dirty="0">
                <a:latin typeface="Lucida Console" panose="020B0609040504020204" pitchFamily="49" charset="0"/>
              </a:rPr>
              <a:t>	index = random.randint(0, </a:t>
            </a:r>
            <a:r>
              <a:rPr lang="en-US" sz="1500" dirty="0" err="1">
                <a:latin typeface="Lucida Console" panose="020B0609040504020204" pitchFamily="49" charset="0"/>
              </a:rPr>
              <a:t>len</a:t>
            </a:r>
            <a:r>
              <a:rPr lang="en-US" sz="1500" dirty="0">
                <a:latin typeface="Lucida Console" panose="020B0609040504020204" pitchFamily="49" charset="0"/>
              </a:rPr>
              <a:t>(symbols) – 1)</a:t>
            </a:r>
          </a:p>
          <a:p>
            <a:pPr marL="0" indent="0">
              <a:buNone/>
            </a:pPr>
            <a:r>
              <a:rPr lang="en-US" sz="1500" dirty="0">
                <a:latin typeface="Lucida Console" panose="020B0609040504020204" pitchFamily="49" charset="0"/>
              </a:rPr>
              <a:t>	</a:t>
            </a:r>
            <a:r>
              <a:rPr lang="en-US" sz="1500" dirty="0" err="1">
                <a:latin typeface="Lucida Console" panose="020B0609040504020204" pitchFamily="49" charset="0"/>
              </a:rPr>
              <a:t>components.append</a:t>
            </a:r>
            <a:r>
              <a:rPr lang="en-US" sz="1500" dirty="0">
                <a:latin typeface="Lucida Console" panose="020B0609040504020204" pitchFamily="49" charset="0"/>
              </a:rPr>
              <a:t>(symbols[index])</a:t>
            </a:r>
          </a:p>
          <a:p>
            <a:pPr marL="0" indent="0">
              <a:buNone/>
            </a:pPr>
            <a:r>
              <a:rPr lang="en-US" sz="1500" dirty="0">
                <a:latin typeface="Lucida Console" panose="020B0609040504020204" pitchFamily="49" charset="0"/>
              </a:rPr>
              <a:t>password = “”</a:t>
            </a:r>
          </a:p>
          <a:p>
            <a:pPr marL="0" indent="0">
              <a:buNone/>
            </a:pPr>
            <a:r>
              <a:rPr lang="en-US" sz="1500" dirty="0">
                <a:latin typeface="Lucida Console" panose="020B0609040504020204" pitchFamily="49" charset="0"/>
              </a:rPr>
              <a:t>for n in components:</a:t>
            </a:r>
          </a:p>
          <a:p>
            <a:pPr marL="0" indent="0">
              <a:buNone/>
            </a:pPr>
            <a:r>
              <a:rPr lang="en-US" sz="1500" dirty="0">
                <a:latin typeface="Lucida Console" panose="020B0609040504020204" pitchFamily="49" charset="0"/>
              </a:rPr>
              <a:t>	password += n</a:t>
            </a:r>
          </a:p>
          <a:p>
            <a:pPr marL="0" indent="0">
              <a:buNone/>
            </a:pPr>
            <a:r>
              <a:rPr lang="en-US" sz="1500" dirty="0">
                <a:latin typeface="Lucida Console" panose="020B0609040504020204" pitchFamily="49" charset="0"/>
              </a:rPr>
              <a:t>print(“Your password is : “ + password”)</a:t>
            </a:r>
          </a:p>
          <a:p>
            <a:pPr marL="0" indent="0">
              <a:buNone/>
            </a:pPr>
            <a:endParaRPr lang="en-US" sz="12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US" sz="1200" dirty="0">
              <a:latin typeface="Lucida Console" panose="020B0609040504020204" pitchFamily="49" charset="0"/>
            </a:endParaRPr>
          </a:p>
        </p:txBody>
      </p:sp>
      <p:pic>
        <p:nvPicPr>
          <p:cNvPr id="8" name="Picture 7" descr="A computer screen with a blue box&#10;&#10;Description automatically generated">
            <a:extLst>
              <a:ext uri="{FF2B5EF4-FFF2-40B4-BE49-F238E27FC236}">
                <a16:creationId xmlns:a16="http://schemas.microsoft.com/office/drawing/2014/main" id="{A5751EB6-7B34-7CC0-B64A-C02F321ABD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1812" r="16033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0763C69-077C-FADF-BB20-6B26A3B1C924}"/>
              </a:ext>
            </a:extLst>
          </p:cNvPr>
          <p:cNvSpPr txBox="1"/>
          <p:nvPr/>
        </p:nvSpPr>
        <p:spPr>
          <a:xfrm>
            <a:off x="9309680" y="5990433"/>
            <a:ext cx="230704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://superuser.com/questions/568747/laptop-is-asking-for-password-which-i-never-set-even-when-without-hard-driv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0380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D6329-7197-8D39-2C3B-CFAFD1993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n-US" dirty="0"/>
              <a:t>Modulo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A5049-DA51-5645-80D2-08DD22F33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4958966" cy="3917773"/>
          </a:xfrm>
        </p:spPr>
        <p:txBody>
          <a:bodyPr>
            <a:normAutofit/>
          </a:bodyPr>
          <a:lstStyle/>
          <a:p>
            <a:r>
              <a:rPr lang="en-US" sz="1600" dirty="0"/>
              <a:t>Back when we learned about adding, subtraction, multiplying, and dividing in Python, there was another operator besides these ones that looks like this: %</a:t>
            </a:r>
          </a:p>
          <a:p>
            <a:r>
              <a:rPr lang="en-US" sz="1600" dirty="0"/>
              <a:t>% is the modulo operator, and it gives us the remainder of a division equation</a:t>
            </a:r>
          </a:p>
          <a:p>
            <a:r>
              <a:rPr lang="en-US" sz="1600" dirty="0"/>
              <a:t>For example, the remainder of 5 / 3 is 2, so 5 % 3 = 2</a:t>
            </a:r>
          </a:p>
          <a:p>
            <a:r>
              <a:rPr lang="en-US" sz="1600" dirty="0"/>
              <a:t>There is no remainder for 15 / 5, so 15 % 5 = 0</a:t>
            </a:r>
          </a:p>
          <a:p>
            <a:r>
              <a:rPr lang="en-US" sz="1600" dirty="0"/>
              <a:t>Try it out like this:</a:t>
            </a:r>
          </a:p>
          <a:p>
            <a:pPr marL="0" indent="0">
              <a:buNone/>
            </a:pPr>
            <a:r>
              <a:rPr lang="en-US" sz="1600" dirty="0">
                <a:latin typeface="Lucida Console" panose="020B0609040504020204" pitchFamily="49" charset="0"/>
              </a:rPr>
              <a:t>print(5 % 4)</a:t>
            </a:r>
          </a:p>
          <a:p>
            <a:pPr marL="0" indent="0">
              <a:buNone/>
            </a:pPr>
            <a:r>
              <a:rPr lang="en-US" sz="1600" dirty="0">
                <a:latin typeface="Lucida Console" panose="020B0609040504020204" pitchFamily="49" charset="0"/>
              </a:rPr>
              <a:t>print(3 % 4)</a:t>
            </a:r>
          </a:p>
          <a:p>
            <a:pPr marL="0" indent="0">
              <a:buNone/>
            </a:pPr>
            <a:r>
              <a:rPr lang="en-US" sz="1600" dirty="0">
                <a:latin typeface="Lucida Console" panose="020B0609040504020204" pitchFamily="49" charset="0"/>
              </a:rPr>
              <a:t>print(5 % 5)</a:t>
            </a:r>
          </a:p>
        </p:txBody>
      </p:sp>
      <p:pic>
        <p:nvPicPr>
          <p:cNvPr id="2050" name="Picture 2" descr="Java Modulo - Javatpoint">
            <a:extLst>
              <a:ext uri="{FF2B5EF4-FFF2-40B4-BE49-F238E27FC236}">
                <a16:creationId xmlns:a16="http://schemas.microsoft.com/office/drawing/2014/main" id="{E7A6ADAA-E0EF-CED6-0B4A-8010A9F18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26385" y="2184914"/>
            <a:ext cx="4774468" cy="3755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0178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8065B-AFBA-E638-D600-8776C6B02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3" y="670559"/>
            <a:ext cx="4683321" cy="2148841"/>
          </a:xfrm>
        </p:spPr>
        <p:txBody>
          <a:bodyPr anchor="t">
            <a:normAutofit/>
          </a:bodyPr>
          <a:lstStyle/>
          <a:p>
            <a:r>
              <a:rPr lang="en-US"/>
              <a:t>Modulo Operator: Uses</a:t>
            </a:r>
            <a:endParaRPr lang="en-US" dirty="0"/>
          </a:p>
        </p:txBody>
      </p:sp>
      <p:pic>
        <p:nvPicPr>
          <p:cNvPr id="5" name="Picture 4" descr="A group of dices with yellow text&#10;&#10;Description automatically generated">
            <a:extLst>
              <a:ext uri="{FF2B5EF4-FFF2-40B4-BE49-F238E27FC236}">
                <a16:creationId xmlns:a16="http://schemas.microsoft.com/office/drawing/2014/main" id="{17C377E3-0285-79AA-8806-0DF1D87903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r="14085" b="-1"/>
          <a:stretch/>
        </p:blipFill>
        <p:spPr>
          <a:xfrm>
            <a:off x="1" y="3105151"/>
            <a:ext cx="6448424" cy="3752849"/>
          </a:xfrm>
          <a:custGeom>
            <a:avLst/>
            <a:gdLst/>
            <a:ahLst/>
            <a:cxnLst/>
            <a:rect l="l" t="t" r="r" b="b"/>
            <a:pathLst>
              <a:path w="6448424" h="3752849">
                <a:moveTo>
                  <a:pt x="0" y="0"/>
                </a:moveTo>
                <a:lnTo>
                  <a:pt x="137978" y="22215"/>
                </a:lnTo>
                <a:cubicBezTo>
                  <a:pt x="196046" y="32277"/>
                  <a:pt x="252469" y="42437"/>
                  <a:pt x="295660" y="49771"/>
                </a:cubicBezTo>
                <a:cubicBezTo>
                  <a:pt x="364885" y="66610"/>
                  <a:pt x="403214" y="32071"/>
                  <a:pt x="456941" y="65635"/>
                </a:cubicBezTo>
                <a:cubicBezTo>
                  <a:pt x="529612" y="69090"/>
                  <a:pt x="662508" y="71245"/>
                  <a:pt x="731691" y="70501"/>
                </a:cubicBezTo>
                <a:cubicBezTo>
                  <a:pt x="768741" y="62400"/>
                  <a:pt x="808263" y="64633"/>
                  <a:pt x="841820" y="61171"/>
                </a:cubicBezTo>
                <a:cubicBezTo>
                  <a:pt x="958973" y="43639"/>
                  <a:pt x="1009730" y="45863"/>
                  <a:pt x="1068219" y="39136"/>
                </a:cubicBezTo>
                <a:cubicBezTo>
                  <a:pt x="1104329" y="33447"/>
                  <a:pt x="1156536" y="44203"/>
                  <a:pt x="1174190" y="38808"/>
                </a:cubicBezTo>
                <a:cubicBezTo>
                  <a:pt x="1188943" y="36385"/>
                  <a:pt x="1213832" y="14880"/>
                  <a:pt x="1225923" y="34507"/>
                </a:cubicBezTo>
                <a:cubicBezTo>
                  <a:pt x="1305283" y="8501"/>
                  <a:pt x="1319617" y="30839"/>
                  <a:pt x="1385617" y="18003"/>
                </a:cubicBezTo>
                <a:cubicBezTo>
                  <a:pt x="1461876" y="-26747"/>
                  <a:pt x="1519510" y="56342"/>
                  <a:pt x="1563967" y="4638"/>
                </a:cubicBezTo>
                <a:lnTo>
                  <a:pt x="1676634" y="10582"/>
                </a:lnTo>
                <a:lnTo>
                  <a:pt x="1769429" y="20265"/>
                </a:lnTo>
                <a:cubicBezTo>
                  <a:pt x="1790625" y="23534"/>
                  <a:pt x="1880369" y="18448"/>
                  <a:pt x="1900584" y="27732"/>
                </a:cubicBezTo>
                <a:cubicBezTo>
                  <a:pt x="2072430" y="22762"/>
                  <a:pt x="2014935" y="5831"/>
                  <a:pt x="2127041" y="22101"/>
                </a:cubicBezTo>
                <a:cubicBezTo>
                  <a:pt x="2168847" y="65820"/>
                  <a:pt x="2153052" y="28773"/>
                  <a:pt x="2211644" y="44507"/>
                </a:cubicBezTo>
                <a:cubicBezTo>
                  <a:pt x="2211201" y="9921"/>
                  <a:pt x="2277596" y="73686"/>
                  <a:pt x="2299605" y="38004"/>
                </a:cubicBezTo>
                <a:cubicBezTo>
                  <a:pt x="2309570" y="41997"/>
                  <a:pt x="2318531" y="46991"/>
                  <a:pt x="2327359" y="52270"/>
                </a:cubicBezTo>
                <a:lnTo>
                  <a:pt x="2331995" y="55017"/>
                </a:lnTo>
                <a:lnTo>
                  <a:pt x="2353777" y="59755"/>
                </a:lnTo>
                <a:lnTo>
                  <a:pt x="2355893" y="68914"/>
                </a:lnTo>
                <a:lnTo>
                  <a:pt x="2385794" y="81650"/>
                </a:lnTo>
                <a:cubicBezTo>
                  <a:pt x="2397613" y="85211"/>
                  <a:pt x="2411061" y="87627"/>
                  <a:pt x="2427010" y="88184"/>
                </a:cubicBezTo>
                <a:cubicBezTo>
                  <a:pt x="2486314" y="76422"/>
                  <a:pt x="2553170" y="126870"/>
                  <a:pt x="2627153" y="110451"/>
                </a:cubicBezTo>
                <a:cubicBezTo>
                  <a:pt x="2653722" y="107383"/>
                  <a:pt x="2732043" y="116068"/>
                  <a:pt x="2744462" y="128780"/>
                </a:cubicBezTo>
                <a:cubicBezTo>
                  <a:pt x="2760299" y="132873"/>
                  <a:pt x="2780248" y="130843"/>
                  <a:pt x="2785202" y="143610"/>
                </a:cubicBezTo>
                <a:cubicBezTo>
                  <a:pt x="2794558" y="159316"/>
                  <a:pt x="2856498" y="142821"/>
                  <a:pt x="2844667" y="159029"/>
                </a:cubicBezTo>
                <a:cubicBezTo>
                  <a:pt x="2888530" y="147871"/>
                  <a:pt x="2914187" y="181391"/>
                  <a:pt x="2946649" y="192330"/>
                </a:cubicBezTo>
                <a:cubicBezTo>
                  <a:pt x="2981872" y="180417"/>
                  <a:pt x="3015239" y="215115"/>
                  <a:pt x="3088812" y="226485"/>
                </a:cubicBezTo>
                <a:cubicBezTo>
                  <a:pt x="3127734" y="212524"/>
                  <a:pt x="3138301" y="234381"/>
                  <a:pt x="3208669" y="217774"/>
                </a:cubicBezTo>
                <a:cubicBezTo>
                  <a:pt x="3242208" y="219284"/>
                  <a:pt x="3229623" y="233297"/>
                  <a:pt x="3290045" y="235553"/>
                </a:cubicBezTo>
                <a:cubicBezTo>
                  <a:pt x="3399655" y="215239"/>
                  <a:pt x="3444518" y="245862"/>
                  <a:pt x="3529335" y="249571"/>
                </a:cubicBezTo>
                <a:cubicBezTo>
                  <a:pt x="3623697" y="257405"/>
                  <a:pt x="3587652" y="268832"/>
                  <a:pt x="3716766" y="252690"/>
                </a:cubicBezTo>
                <a:cubicBezTo>
                  <a:pt x="3723469" y="267318"/>
                  <a:pt x="3737863" y="269842"/>
                  <a:pt x="3765333" y="266823"/>
                </a:cubicBezTo>
                <a:cubicBezTo>
                  <a:pt x="3810754" y="271601"/>
                  <a:pt x="3792745" y="303866"/>
                  <a:pt x="3846897" y="290090"/>
                </a:cubicBezTo>
                <a:cubicBezTo>
                  <a:pt x="3830941" y="306608"/>
                  <a:pt x="3929114" y="308026"/>
                  <a:pt x="3900217" y="323590"/>
                </a:cubicBezTo>
                <a:cubicBezTo>
                  <a:pt x="3922367" y="343425"/>
                  <a:pt x="3948574" y="318948"/>
                  <a:pt x="3971444" y="336662"/>
                </a:cubicBezTo>
                <a:cubicBezTo>
                  <a:pt x="4002781" y="344193"/>
                  <a:pt x="3960997" y="315419"/>
                  <a:pt x="3997868" y="318867"/>
                </a:cubicBezTo>
                <a:cubicBezTo>
                  <a:pt x="4041159" y="326219"/>
                  <a:pt x="4055435" y="293981"/>
                  <a:pt x="4070852" y="339615"/>
                </a:cubicBezTo>
                <a:cubicBezTo>
                  <a:pt x="4121286" y="335828"/>
                  <a:pt x="4121920" y="355506"/>
                  <a:pt x="4180483" y="373369"/>
                </a:cubicBezTo>
                <a:cubicBezTo>
                  <a:pt x="4211379" y="366707"/>
                  <a:pt x="4230171" y="374664"/>
                  <a:pt x="4246264" y="387458"/>
                </a:cubicBezTo>
                <a:cubicBezTo>
                  <a:pt x="4308508" y="393310"/>
                  <a:pt x="4357326" y="416142"/>
                  <a:pt x="4423169" y="431783"/>
                </a:cubicBezTo>
                <a:lnTo>
                  <a:pt x="4446752" y="435383"/>
                </a:lnTo>
                <a:lnTo>
                  <a:pt x="4446954" y="435566"/>
                </a:lnTo>
                <a:cubicBezTo>
                  <a:pt x="4508528" y="480137"/>
                  <a:pt x="4617740" y="529869"/>
                  <a:pt x="4662523" y="553169"/>
                </a:cubicBezTo>
                <a:cubicBezTo>
                  <a:pt x="4720320" y="547046"/>
                  <a:pt x="4678644" y="560102"/>
                  <a:pt x="4715641" y="575354"/>
                </a:cubicBezTo>
                <a:cubicBezTo>
                  <a:pt x="4682056" y="593278"/>
                  <a:pt x="4768370" y="586520"/>
                  <a:pt x="4742071" y="614016"/>
                </a:cubicBezTo>
                <a:cubicBezTo>
                  <a:pt x="4749637" y="615922"/>
                  <a:pt x="4757797" y="616899"/>
                  <a:pt x="4766183" y="617675"/>
                </a:cubicBezTo>
                <a:lnTo>
                  <a:pt x="4770562" y="618094"/>
                </a:lnTo>
                <a:lnTo>
                  <a:pt x="4783240" y="624350"/>
                </a:lnTo>
                <a:lnTo>
                  <a:pt x="4792882" y="620401"/>
                </a:lnTo>
                <a:lnTo>
                  <a:pt x="4816310" y="625721"/>
                </a:lnTo>
                <a:cubicBezTo>
                  <a:pt x="4824144" y="628595"/>
                  <a:pt x="4831482" y="632720"/>
                  <a:pt x="4837953" y="638824"/>
                </a:cubicBezTo>
                <a:cubicBezTo>
                  <a:pt x="4848645" y="668753"/>
                  <a:pt x="4922266" y="669148"/>
                  <a:pt x="4933914" y="707398"/>
                </a:cubicBezTo>
                <a:cubicBezTo>
                  <a:pt x="4940833" y="719653"/>
                  <a:pt x="4978358" y="746502"/>
                  <a:pt x="4995259" y="744825"/>
                </a:cubicBezTo>
                <a:cubicBezTo>
                  <a:pt x="5005107" y="749034"/>
                  <a:pt x="5010567" y="758092"/>
                  <a:pt x="5024744" y="753396"/>
                </a:cubicBezTo>
                <a:cubicBezTo>
                  <a:pt x="5047511" y="761361"/>
                  <a:pt x="5109162" y="783016"/>
                  <a:pt x="5131877" y="792613"/>
                </a:cubicBezTo>
                <a:cubicBezTo>
                  <a:pt x="5132671" y="802792"/>
                  <a:pt x="5144554" y="806683"/>
                  <a:pt x="5161031" y="810975"/>
                </a:cubicBezTo>
                <a:lnTo>
                  <a:pt x="5176815" y="815342"/>
                </a:lnTo>
                <a:lnTo>
                  <a:pt x="5180064" y="831233"/>
                </a:lnTo>
                <a:cubicBezTo>
                  <a:pt x="5202966" y="819270"/>
                  <a:pt x="5188976" y="863361"/>
                  <a:pt x="5215059" y="865080"/>
                </a:cubicBezTo>
                <a:cubicBezTo>
                  <a:pt x="5235765" y="864786"/>
                  <a:pt x="5236347" y="878098"/>
                  <a:pt x="5245643" y="887119"/>
                </a:cubicBezTo>
                <a:cubicBezTo>
                  <a:pt x="5267660" y="891609"/>
                  <a:pt x="5295742" y="939348"/>
                  <a:pt x="5295952" y="957174"/>
                </a:cubicBezTo>
                <a:cubicBezTo>
                  <a:pt x="5284322" y="1008946"/>
                  <a:pt x="5374979" y="1038019"/>
                  <a:pt x="5367826" y="1079140"/>
                </a:cubicBezTo>
                <a:cubicBezTo>
                  <a:pt x="5371668" y="1089190"/>
                  <a:pt x="5377921" y="1097135"/>
                  <a:pt x="5385646" y="1103730"/>
                </a:cubicBezTo>
                <a:lnTo>
                  <a:pt x="5410965" y="1119397"/>
                </a:lnTo>
                <a:lnTo>
                  <a:pt x="5436960" y="1130910"/>
                </a:lnTo>
                <a:lnTo>
                  <a:pt x="5442083" y="1133134"/>
                </a:lnTo>
                <a:cubicBezTo>
                  <a:pt x="5451910" y="1137346"/>
                  <a:pt x="5457170" y="1169188"/>
                  <a:pt x="5465219" y="1174479"/>
                </a:cubicBezTo>
                <a:cubicBezTo>
                  <a:pt x="5488744" y="1195184"/>
                  <a:pt x="5467141" y="1223401"/>
                  <a:pt x="5488171" y="1238604"/>
                </a:cubicBezTo>
                <a:cubicBezTo>
                  <a:pt x="5523491" y="1271811"/>
                  <a:pt x="5486623" y="1305961"/>
                  <a:pt x="5562172" y="1320840"/>
                </a:cubicBezTo>
                <a:cubicBezTo>
                  <a:pt x="5601634" y="1385316"/>
                  <a:pt x="5636528" y="1453139"/>
                  <a:pt x="5686905" y="1512529"/>
                </a:cubicBezTo>
                <a:cubicBezTo>
                  <a:pt x="5729049" y="1575678"/>
                  <a:pt x="5699691" y="1553768"/>
                  <a:pt x="5748726" y="1623716"/>
                </a:cubicBezTo>
                <a:cubicBezTo>
                  <a:pt x="5783098" y="1689734"/>
                  <a:pt x="5789710" y="1639740"/>
                  <a:pt x="5842593" y="1726595"/>
                </a:cubicBezTo>
                <a:cubicBezTo>
                  <a:pt x="5837824" y="1733043"/>
                  <a:pt x="5862023" y="1845188"/>
                  <a:pt x="5861042" y="1851837"/>
                </a:cubicBezTo>
                <a:cubicBezTo>
                  <a:pt x="5874156" y="1887981"/>
                  <a:pt x="5901790" y="1919218"/>
                  <a:pt x="5921290" y="1943460"/>
                </a:cubicBezTo>
                <a:lnTo>
                  <a:pt x="5978046" y="1997284"/>
                </a:lnTo>
                <a:lnTo>
                  <a:pt x="5992479" y="2056720"/>
                </a:lnTo>
                <a:cubicBezTo>
                  <a:pt x="6011078" y="2079033"/>
                  <a:pt x="6072687" y="2117397"/>
                  <a:pt x="6089639" y="2131171"/>
                </a:cubicBezTo>
                <a:lnTo>
                  <a:pt x="6094199" y="2139379"/>
                </a:lnTo>
                <a:lnTo>
                  <a:pt x="6094822" y="2139386"/>
                </a:lnTo>
                <a:cubicBezTo>
                  <a:pt x="6096947" y="2140841"/>
                  <a:pt x="6098876" y="2143416"/>
                  <a:pt x="6100692" y="2147736"/>
                </a:cubicBezTo>
                <a:lnTo>
                  <a:pt x="6102516" y="2154343"/>
                </a:lnTo>
                <a:lnTo>
                  <a:pt x="6111361" y="2170264"/>
                </a:lnTo>
                <a:lnTo>
                  <a:pt x="6215475" y="2270153"/>
                </a:lnTo>
                <a:lnTo>
                  <a:pt x="6255966" y="2335401"/>
                </a:lnTo>
                <a:lnTo>
                  <a:pt x="6272711" y="2385144"/>
                </a:lnTo>
                <a:cubicBezTo>
                  <a:pt x="6282320" y="2406495"/>
                  <a:pt x="6299066" y="2405139"/>
                  <a:pt x="6304347" y="2439388"/>
                </a:cubicBezTo>
                <a:cubicBezTo>
                  <a:pt x="6297131" y="2486231"/>
                  <a:pt x="6325530" y="2500962"/>
                  <a:pt x="6326729" y="2549400"/>
                </a:cubicBezTo>
                <a:cubicBezTo>
                  <a:pt x="6325926" y="2572066"/>
                  <a:pt x="6339111" y="2599957"/>
                  <a:pt x="6344663" y="2628839"/>
                </a:cubicBezTo>
                <a:lnTo>
                  <a:pt x="6375811" y="2639204"/>
                </a:lnTo>
                <a:cubicBezTo>
                  <a:pt x="6375427" y="2643533"/>
                  <a:pt x="6375041" y="2647863"/>
                  <a:pt x="6374657" y="2652193"/>
                </a:cubicBezTo>
                <a:cubicBezTo>
                  <a:pt x="6373555" y="2658134"/>
                  <a:pt x="6371943" y="2662665"/>
                  <a:pt x="6369740" y="2664642"/>
                </a:cubicBezTo>
                <a:cubicBezTo>
                  <a:pt x="6368032" y="2674540"/>
                  <a:pt x="6371528" y="2686899"/>
                  <a:pt x="6361964" y="2690172"/>
                </a:cubicBezTo>
                <a:cubicBezTo>
                  <a:pt x="6350507" y="2696218"/>
                  <a:pt x="6369375" y="2734440"/>
                  <a:pt x="6355511" y="2727335"/>
                </a:cubicBezTo>
                <a:cubicBezTo>
                  <a:pt x="6358746" y="2734104"/>
                  <a:pt x="6360434" y="2742096"/>
                  <a:pt x="6361058" y="2750592"/>
                </a:cubicBezTo>
                <a:cubicBezTo>
                  <a:pt x="6361013" y="2751998"/>
                  <a:pt x="6360970" y="2753408"/>
                  <a:pt x="6360926" y="2754814"/>
                </a:cubicBezTo>
                <a:lnTo>
                  <a:pt x="6339285" y="2810353"/>
                </a:lnTo>
                <a:cubicBezTo>
                  <a:pt x="6360091" y="2854187"/>
                  <a:pt x="6313103" y="2870086"/>
                  <a:pt x="6325672" y="2908809"/>
                </a:cubicBezTo>
                <a:cubicBezTo>
                  <a:pt x="6341563" y="2966972"/>
                  <a:pt x="6291836" y="2935388"/>
                  <a:pt x="6333498" y="3009772"/>
                </a:cubicBezTo>
                <a:cubicBezTo>
                  <a:pt x="6345476" y="3039254"/>
                  <a:pt x="6345955" y="3068963"/>
                  <a:pt x="6334947" y="3095405"/>
                </a:cubicBezTo>
                <a:lnTo>
                  <a:pt x="6344768" y="3155941"/>
                </a:lnTo>
                <a:cubicBezTo>
                  <a:pt x="6348643" y="3153663"/>
                  <a:pt x="6311793" y="3186588"/>
                  <a:pt x="6314754" y="3197987"/>
                </a:cubicBezTo>
                <a:cubicBezTo>
                  <a:pt x="6318695" y="3221971"/>
                  <a:pt x="6319257" y="3226752"/>
                  <a:pt x="6304230" y="3239690"/>
                </a:cubicBezTo>
                <a:cubicBezTo>
                  <a:pt x="6306321" y="3248567"/>
                  <a:pt x="6307305" y="3254005"/>
                  <a:pt x="6308837" y="3264003"/>
                </a:cubicBezTo>
                <a:cubicBezTo>
                  <a:pt x="6301812" y="3288243"/>
                  <a:pt x="6298529" y="3302527"/>
                  <a:pt x="6309285" y="3324103"/>
                </a:cubicBezTo>
                <a:cubicBezTo>
                  <a:pt x="6301188" y="3343007"/>
                  <a:pt x="6329285" y="3359307"/>
                  <a:pt x="6342503" y="3405661"/>
                </a:cubicBezTo>
                <a:cubicBezTo>
                  <a:pt x="6338012" y="3447477"/>
                  <a:pt x="6408325" y="3505721"/>
                  <a:pt x="6401531" y="3550593"/>
                </a:cubicBezTo>
                <a:cubicBezTo>
                  <a:pt x="6395655" y="3579549"/>
                  <a:pt x="6423437" y="3594758"/>
                  <a:pt x="6427705" y="3624684"/>
                </a:cubicBezTo>
                <a:cubicBezTo>
                  <a:pt x="6416402" y="3629199"/>
                  <a:pt x="6435787" y="3639516"/>
                  <a:pt x="6448424" y="3657106"/>
                </a:cubicBezTo>
                <a:lnTo>
                  <a:pt x="6444014" y="3752742"/>
                </a:lnTo>
                <a:cubicBezTo>
                  <a:pt x="6443990" y="3752777"/>
                  <a:pt x="6443967" y="3752813"/>
                  <a:pt x="6443946" y="3752849"/>
                </a:cubicBezTo>
                <a:lnTo>
                  <a:pt x="0" y="3752849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85F31-D802-D1A7-54E7-DB5042801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938" y="670559"/>
            <a:ext cx="5700848" cy="5445076"/>
          </a:xfrm>
        </p:spPr>
        <p:txBody>
          <a:bodyPr anchor="t">
            <a:normAutofit/>
          </a:bodyPr>
          <a:lstStyle/>
          <a:p>
            <a:r>
              <a:rPr lang="en-US" sz="2000" dirty="0"/>
              <a:t>The Modulo operator is mainly useful when checking to see if one number is dividable by another number</a:t>
            </a:r>
          </a:p>
          <a:p>
            <a:r>
              <a:rPr lang="en-US" sz="2000" dirty="0"/>
              <a:t>For example: 10 is divisible by 5 because 10 % 5 = 0</a:t>
            </a:r>
          </a:p>
          <a:p>
            <a:pPr lvl="1"/>
            <a:r>
              <a:rPr lang="en-US" sz="2000" dirty="0"/>
              <a:t>But 7 is not dividable by 5 because 7 % 5 = 2, not 0</a:t>
            </a:r>
          </a:p>
          <a:p>
            <a:r>
              <a:rPr lang="en-US" sz="2000" dirty="0"/>
              <a:t>This is particularly useful when checking to see if a number is even</a:t>
            </a:r>
          </a:p>
          <a:p>
            <a:pPr lvl="1"/>
            <a:r>
              <a:rPr lang="en-US" sz="2000" dirty="0"/>
              <a:t>If the number % 2 = 0, then the number is even, if the number % 2 = 1, then its odd</a:t>
            </a:r>
          </a:p>
          <a:p>
            <a:pPr lvl="1"/>
            <a:r>
              <a:rPr lang="en-US" sz="2000" dirty="0"/>
              <a:t>For example:</a:t>
            </a:r>
          </a:p>
          <a:p>
            <a:pPr lvl="2"/>
            <a:r>
              <a:rPr lang="en-US" dirty="0"/>
              <a:t>1 % 2 = 1, so 1 is odd</a:t>
            </a:r>
          </a:p>
          <a:p>
            <a:pPr lvl="2"/>
            <a:r>
              <a:rPr lang="en-US" dirty="0"/>
              <a:t>2 % 2 = 0, so 2 is even</a:t>
            </a:r>
          </a:p>
          <a:p>
            <a:pPr lvl="2"/>
            <a:r>
              <a:rPr lang="en-US" dirty="0"/>
              <a:t>14,536,225,634 % 2 = 0, so 14,536,225,634 is even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B49EB7-C21F-55C3-8297-A67DC1F31ACD}"/>
              </a:ext>
            </a:extLst>
          </p:cNvPr>
          <p:cNvSpPr txBox="1"/>
          <p:nvPr/>
        </p:nvSpPr>
        <p:spPr>
          <a:xfrm>
            <a:off x="9732673" y="6657945"/>
            <a:ext cx="2459327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s://www.programmingsimplified.com/c/source-code/c-program-check-odd-even?fireglass_rsn=tru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-nc-nd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BY-NC-ND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3272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1E442-E6A5-94AD-4A27-363608FDB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/>
          </a:bodyPr>
          <a:lstStyle/>
          <a:p>
            <a:r>
              <a:rPr lang="en-US" sz="4000"/>
              <a:t>Project: Even Number Addition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CD219-CE21-48D4-79F6-A43DEACDB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2470244"/>
            <a:ext cx="5334197" cy="3769835"/>
          </a:xfrm>
        </p:spPr>
        <p:txBody>
          <a:bodyPr anchor="ctr">
            <a:normAutofit/>
          </a:bodyPr>
          <a:lstStyle/>
          <a:p>
            <a:r>
              <a:rPr lang="en-US" sz="2000"/>
              <a:t>Let’s write a program that adds all the even numbers between 0 and a certain number</a:t>
            </a:r>
          </a:p>
          <a:p>
            <a:r>
              <a:rPr lang="en-US" sz="2000"/>
              <a:t>We’ll start with adding all the even numbers between 0 and 1000</a:t>
            </a:r>
          </a:p>
          <a:p>
            <a:r>
              <a:rPr lang="en-US" sz="2000"/>
              <a:t>Hint: We’ll need to use a for loop and the modulo operator</a:t>
            </a:r>
          </a:p>
        </p:txBody>
      </p:sp>
      <p:pic>
        <p:nvPicPr>
          <p:cNvPr id="5" name="Picture 4" descr="An abstract blue pattern with numbers">
            <a:extLst>
              <a:ext uri="{FF2B5EF4-FFF2-40B4-BE49-F238E27FC236}">
                <a16:creationId xmlns:a16="http://schemas.microsoft.com/office/drawing/2014/main" id="{F295D64D-D503-AD1B-8470-9871C22C36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440" r="17317" b="-1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31935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938</Words>
  <Application>Microsoft Office PowerPoint</Application>
  <PresentationFormat>Widescreen</PresentationFormat>
  <Paragraphs>76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Lucida Console</vt:lpstr>
      <vt:lpstr>Office Theme</vt:lpstr>
      <vt:lpstr>Python! Day 7</vt:lpstr>
      <vt:lpstr>Warm-Up Project: Rock Paper Scissors</vt:lpstr>
      <vt:lpstr>For Each Loops – Looping Through Lists</vt:lpstr>
      <vt:lpstr>Restrictions of For-Each Loops</vt:lpstr>
      <vt:lpstr>Project: Password Generator</vt:lpstr>
      <vt:lpstr>PowerPoint Presentation</vt:lpstr>
      <vt:lpstr>Modulo Operator</vt:lpstr>
      <vt:lpstr>Modulo Operator: Uses</vt:lpstr>
      <vt:lpstr>Project: Even Number Addition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Python! Day 7</dc:title>
  <dc:creator>Tavishi Bhatia</dc:creator>
  <cp:lastModifiedBy>Tavishi Bhatia</cp:lastModifiedBy>
  <cp:revision>1</cp:revision>
  <dcterms:created xsi:type="dcterms:W3CDTF">2024-05-08T00:56:28Z</dcterms:created>
  <dcterms:modified xsi:type="dcterms:W3CDTF">2024-05-08T00:56:36Z</dcterms:modified>
</cp:coreProperties>
</file>