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91" autoAdjust="0"/>
  </p:normalViewPr>
  <p:slideViewPr>
    <p:cSldViewPr snapToGrid="0">
      <p:cViewPr varScale="1">
        <p:scale>
          <a:sx n="86" d="100"/>
          <a:sy n="86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B665B-1B51-426D-8A53-17D7892ADBB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C0DDB-D502-42B2-A948-DAB2A4D7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8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Hibernate ORM</a:t>
            </a:r>
            <a:r>
              <a:rPr lang="ka-GE" dirty="0"/>
              <a:t> არის უფასო 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Object–relational mapping-</a:t>
            </a:r>
            <a:r>
              <a:rPr lang="ka-GE" b="0" i="0" dirty="0">
                <a:solidFill>
                  <a:srgbClr val="000000"/>
                </a:solidFill>
                <a:effectLst/>
                <a:latin typeface="Linux Libertine"/>
              </a:rPr>
              <a:t>ის ინსტრუმენტი ჯავას დაპროგრამების ენისთვის.  ანუ ეს არის </a:t>
            </a:r>
            <a:r>
              <a:rPr lang="ka-GE" b="0" i="0" dirty="0" err="1">
                <a:solidFill>
                  <a:srgbClr val="000000"/>
                </a:solidFill>
                <a:effectLst/>
                <a:latin typeface="Linux Libertine"/>
              </a:rPr>
              <a:t>ფრეიმვორკი</a:t>
            </a:r>
            <a:r>
              <a:rPr lang="ka-GE" b="0" i="0" dirty="0">
                <a:solidFill>
                  <a:srgbClr val="000000"/>
                </a:solidFill>
                <a:effectLst/>
                <a:latin typeface="Linux Libertine"/>
              </a:rPr>
              <a:t> რომელიც საშუალებას გვაძლევს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ka-GE" b="0" i="0" dirty="0" err="1">
                <a:solidFill>
                  <a:srgbClr val="000000"/>
                </a:solidFill>
                <a:effectLst/>
                <a:latin typeface="Linux Libertine"/>
              </a:rPr>
              <a:t>მაპინგი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ka-GE" b="0" i="0" dirty="0">
                <a:solidFill>
                  <a:srgbClr val="000000"/>
                </a:solidFill>
                <a:effectLst/>
                <a:latin typeface="Linux Libertine"/>
              </a:rPr>
              <a:t>გავაკეთოთ ობიექტზე ორიენტირებული </a:t>
            </a:r>
            <a:r>
              <a:rPr lang="ka-GE" b="0" i="0" dirty="0" err="1">
                <a:solidFill>
                  <a:srgbClr val="000000"/>
                </a:solidFill>
                <a:effectLst/>
                <a:latin typeface="Linux Libertine"/>
              </a:rPr>
              <a:t>დომეინ</a:t>
            </a:r>
            <a:r>
              <a:rPr lang="ka-GE" b="0" i="0" dirty="0">
                <a:solidFill>
                  <a:srgbClr val="000000"/>
                </a:solidFill>
                <a:effectLst/>
                <a:latin typeface="Linux Libertine"/>
              </a:rPr>
              <a:t> მოდელის </a:t>
            </a:r>
            <a:r>
              <a:rPr lang="ka-GE" b="0" i="0" dirty="0" err="1">
                <a:solidFill>
                  <a:srgbClr val="000000"/>
                </a:solidFill>
                <a:effectLst/>
                <a:latin typeface="Linux Libertine"/>
              </a:rPr>
              <a:t>რელაციურ</a:t>
            </a:r>
            <a:r>
              <a:rPr lang="ka-GE" b="0" i="0" dirty="0">
                <a:solidFill>
                  <a:srgbClr val="000000"/>
                </a:solidFill>
                <a:effectLst/>
                <a:latin typeface="Linux Libertine"/>
              </a:rPr>
              <a:t> მონაცემთა ბაზაზე.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ka-GE" b="0" i="0" dirty="0">
                <a:solidFill>
                  <a:srgbClr val="000000"/>
                </a:solidFill>
                <a:effectLst/>
                <a:latin typeface="Linux Libertine"/>
              </a:rPr>
              <a:t>ის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ka-GE" b="0" i="0" dirty="0">
                <a:solidFill>
                  <a:srgbClr val="000000"/>
                </a:solidFill>
                <a:effectLst/>
                <a:latin typeface="Linux Libertine"/>
              </a:rPr>
              <a:t>პრინციპით ჰგავს 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C#-</a:t>
            </a:r>
            <a:r>
              <a:rPr lang="ka-GE" b="0" i="0" dirty="0">
                <a:solidFill>
                  <a:srgbClr val="000000"/>
                </a:solidFill>
                <a:effectLst/>
                <a:latin typeface="Linux Libertine"/>
              </a:rPr>
              <a:t>ის 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Entity Framework</a:t>
            </a:r>
            <a:r>
              <a:rPr lang="ka-G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ka-GE" b="0" i="0" dirty="0" err="1">
                <a:solidFill>
                  <a:srgbClr val="000000"/>
                </a:solidFill>
                <a:effectLst/>
                <a:latin typeface="Linux Libertine"/>
              </a:rPr>
              <a:t>ფრეიმვორკს</a:t>
            </a:r>
            <a:r>
              <a:rPr lang="ka-GE" b="0" i="0" dirty="0">
                <a:solidFill>
                  <a:srgbClr val="000000"/>
                </a:solidFill>
                <a:effectLst/>
                <a:latin typeface="Linux Libertine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C0DDB-D502-42B2-A948-DAB2A4D792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5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a-GE" dirty="0"/>
              <a:t>სანამ ვისაუბრებთ იმაზე, თუ რა არის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Object-Relational-Mapper</a:t>
            </a:r>
            <a:r>
              <a:rPr lang="ka-GE" b="0" i="0" dirty="0">
                <a:solidFill>
                  <a:srgbClr val="292929"/>
                </a:solidFill>
                <a:effectLst/>
                <a:latin typeface="charter"/>
              </a:rPr>
              <a:t> (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Hibernate </a:t>
            </a:r>
            <a:r>
              <a:rPr lang="ka-GE" b="0" i="0" dirty="0">
                <a:solidFill>
                  <a:srgbClr val="292929"/>
                </a:solidFill>
                <a:effectLst/>
                <a:latin typeface="charter"/>
              </a:rPr>
              <a:t>ამ შემთხვევაში)</a:t>
            </a:r>
            <a:r>
              <a:rPr lang="ka-GE" dirty="0"/>
              <a:t>, უმჯობესი იქნება ჯერ ვისაუბროთ </a:t>
            </a:r>
            <a:r>
              <a:rPr lang="en-US" dirty="0"/>
              <a:t>Object-Relational-Mapping</a:t>
            </a:r>
            <a:r>
              <a:rPr lang="ka-GE" dirty="0"/>
              <a:t>-ის შესახებ.</a:t>
            </a:r>
            <a:endParaRPr lang="en-US" dirty="0"/>
          </a:p>
          <a:p>
            <a:r>
              <a:rPr lang="en-US" dirty="0"/>
              <a:t>Object-Relational-Mapping</a:t>
            </a:r>
            <a:r>
              <a:rPr lang="ka-GE" dirty="0"/>
              <a:t> არის იმის</a:t>
            </a:r>
            <a:r>
              <a:rPr lang="en-US" dirty="0"/>
              <a:t> </a:t>
            </a:r>
            <a:r>
              <a:rPr lang="ka-GE" dirty="0"/>
              <a:t>შესაძლებლობა დავწეროთ როგორც მარტივი ასევე რთული </a:t>
            </a:r>
            <a:r>
              <a:rPr lang="ka-GE" dirty="0" err="1"/>
              <a:t>ქუერები</a:t>
            </a:r>
            <a:r>
              <a:rPr lang="ka-GE" dirty="0"/>
              <a:t>,, თქვენი სასურველი ობიექტზე ორიენტირებული პროგრამირების ენის საშუალებით.</a:t>
            </a:r>
          </a:p>
          <a:p>
            <a:endParaRPr lang="ka-GE" dirty="0"/>
          </a:p>
          <a:p>
            <a:r>
              <a:rPr lang="ka-GE" dirty="0"/>
              <a:t> ანუ მოკლედ რომ ვთქვათ, ჩვენ ვცდილობთ ვიმუშაოთ ჩვენს მონაცემთა ბაზასთან </a:t>
            </a:r>
            <a:r>
              <a:rPr lang="en-US" dirty="0"/>
              <a:t>SQL– </a:t>
            </a:r>
            <a:r>
              <a:rPr lang="ka-GE" dirty="0"/>
              <a:t>ის ნაცვლად, ჩვენი არჩეული ენის გამოყენებით.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C0DDB-D502-42B2-A948-DAB2A4D792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Hibernate </a:t>
            </a:r>
            <a:r>
              <a:rPr lang="ka-GE" b="0" i="0" dirty="0">
                <a:solidFill>
                  <a:srgbClr val="000000"/>
                </a:solidFill>
                <a:effectLst/>
                <a:latin typeface="Linux Libertine"/>
              </a:rPr>
              <a:t>თავს ართმევს 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object–relational impedance </a:t>
            </a:r>
            <a:r>
              <a:rPr lang="ka-GE" b="0" i="0" dirty="0">
                <a:solidFill>
                  <a:srgbClr val="000000"/>
                </a:solidFill>
                <a:effectLst/>
                <a:latin typeface="Linux Libertine"/>
              </a:rPr>
              <a:t>შეუსაბამობას. ანუ ეს არის ისეთი შემთხვევა როდესაც ბაზასა და პროგრამულ მხარეს შორის მოდელების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ka-GE" b="0" i="0" dirty="0">
                <a:solidFill>
                  <a:srgbClr val="000000"/>
                </a:solidFill>
                <a:effectLst/>
                <a:latin typeface="Linux Libertine"/>
              </a:rPr>
              <a:t>სქემა, ატრიბუტები ან </a:t>
            </a:r>
            <a:r>
              <a:rPr lang="ka-GE" b="0" i="0" dirty="0" err="1">
                <a:solidFill>
                  <a:srgbClr val="000000"/>
                </a:solidFill>
                <a:effectLst/>
                <a:latin typeface="Linux Libertine"/>
              </a:rPr>
              <a:t>მონაცემა</a:t>
            </a:r>
            <a:r>
              <a:rPr lang="ka-GE" b="0" i="0" dirty="0">
                <a:solidFill>
                  <a:srgbClr val="000000"/>
                </a:solidFill>
                <a:effectLst/>
                <a:latin typeface="Linux Libertine"/>
              </a:rPr>
              <a:t> ტიპები არ ემთხვევა და ის მათ ამუშავებს პირდაპირი ჩანაცვლებით და მაღალი დონის ობიექტზე სამუშაო ფუნქციებით.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C0DDB-D502-42B2-A948-DAB2A4D792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a-GE" dirty="0"/>
              <a:t>ახლა ვისაუბროთ </a:t>
            </a:r>
            <a:r>
              <a:rPr lang="ka-GE" dirty="0" err="1"/>
              <a:t>ჰიბერნეითის</a:t>
            </a:r>
            <a:r>
              <a:rPr lang="ka-GE" dirty="0"/>
              <a:t> დადებით და უარყოფით მხარეებზე.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C0DDB-D502-42B2-A948-DAB2A4D792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95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a-GE" dirty="0"/>
              <a:t>პირველი </a:t>
            </a:r>
            <a:r>
              <a:rPr lang="en-US" dirty="0"/>
              <a:t>Hibernate ORM </a:t>
            </a:r>
            <a:r>
              <a:rPr lang="ka-GE" dirty="0"/>
              <a:t>საშუალებას გაძლევთ შეიმუშაოთ ობიექტზე ორიენტირებული მუდმივი კლასები ყველა ცნობილი ფუნქციონირებით, როგორიცაა </a:t>
            </a:r>
            <a:r>
              <a:rPr lang="ka-GE" dirty="0" err="1"/>
              <a:t>პოლიმორფიზმი</a:t>
            </a:r>
            <a:r>
              <a:rPr lang="ka-GE" dirty="0"/>
              <a:t>, მემკვიდრეობა და ასოციაცია. </a:t>
            </a:r>
            <a:r>
              <a:rPr lang="en-US" dirty="0"/>
              <a:t>ORM </a:t>
            </a:r>
            <a:r>
              <a:rPr lang="ka-GE" dirty="0"/>
              <a:t>არ საჭიროებს </a:t>
            </a:r>
            <a:r>
              <a:rPr lang="en-US" dirty="0"/>
              <a:t>SQL </a:t>
            </a:r>
            <a:r>
              <a:rPr lang="ka-GE" dirty="0"/>
              <a:t>ინტერფეისებს და საშუალებას აძლევს ყველა კლასს იყოს მუდმივი.</a:t>
            </a:r>
          </a:p>
          <a:p>
            <a:endParaRPr lang="ka-GE" dirty="0"/>
          </a:p>
          <a:p>
            <a:r>
              <a:rPr lang="ka-GE" dirty="0"/>
              <a:t>მეორე </a:t>
            </a:r>
            <a:r>
              <a:rPr lang="en-US" dirty="0"/>
              <a:t>Identity</a:t>
            </a:r>
            <a:r>
              <a:rPr lang="ka-GE" dirty="0"/>
              <a:t> ურთიერთდამოკიდებულების მონაცემთა ბაზები განსაზღვრავს 'იგივეობის' ერთ მეთოდს. პროგრამის ენები, როგორიცაა </a:t>
            </a:r>
            <a:r>
              <a:rPr lang="en-US" dirty="0"/>
              <a:t>Java, </a:t>
            </a:r>
            <a:r>
              <a:rPr lang="ka-GE" dirty="0"/>
              <a:t>საშუალებას გაძლევთ განსაზღვროთ როგორც ობიექტის იდენტურობა სიტყვაზე </a:t>
            </a:r>
            <a:r>
              <a:rPr lang="en-US" dirty="0" err="1"/>
              <a:t>JohnA</a:t>
            </a:r>
            <a:r>
              <a:rPr lang="en-US" dirty="0"/>
              <a:t> == </a:t>
            </a:r>
            <a:r>
              <a:rPr lang="en-US" dirty="0" err="1"/>
              <a:t>JohnB</a:t>
            </a:r>
            <a:r>
              <a:rPr lang="en-US" dirty="0"/>
              <a:t>, </a:t>
            </a:r>
            <a:r>
              <a:rPr lang="ka-GE" dirty="0"/>
              <a:t>ასევე ობიექტის თანასწორობა </a:t>
            </a:r>
            <a:r>
              <a:rPr lang="en-US" dirty="0" err="1"/>
              <a:t>JohnA.equals</a:t>
            </a:r>
            <a:r>
              <a:rPr lang="en-US" dirty="0"/>
              <a:t> (</a:t>
            </a:r>
            <a:r>
              <a:rPr lang="en-US" dirty="0" err="1"/>
              <a:t>JohnB</a:t>
            </a:r>
            <a:r>
              <a:rPr lang="en-US" dirty="0"/>
              <a:t>).</a:t>
            </a:r>
            <a:endParaRPr lang="ka-GE" dirty="0"/>
          </a:p>
          <a:p>
            <a:endParaRPr lang="ka-GE" dirty="0"/>
          </a:p>
          <a:p>
            <a:r>
              <a:rPr lang="ka-GE" dirty="0"/>
              <a:t>საკუთარი </a:t>
            </a:r>
            <a:r>
              <a:rPr lang="en-US" dirty="0"/>
              <a:t>API- </a:t>
            </a:r>
            <a:r>
              <a:rPr lang="ka-GE" dirty="0"/>
              <a:t>ს გარდა, </a:t>
            </a:r>
            <a:r>
              <a:rPr lang="en-US" dirty="0"/>
              <a:t>Hibernate ORM </a:t>
            </a:r>
            <a:r>
              <a:rPr lang="ka-GE" dirty="0"/>
              <a:t>ასევე არის </a:t>
            </a:r>
            <a:r>
              <a:rPr lang="en-US" dirty="0"/>
              <a:t>Java Persistence API- </a:t>
            </a:r>
            <a:r>
              <a:rPr lang="ka-GE" dirty="0"/>
              <a:t>ის იმპლემენტაცია, რომელიც ასევე ცნობილია როგორც </a:t>
            </a:r>
            <a:r>
              <a:rPr lang="en-US" dirty="0"/>
              <a:t>JPA </a:t>
            </a:r>
            <a:r>
              <a:rPr lang="ka-GE" dirty="0"/>
              <a:t>სპეციფიკაცია. ამ </a:t>
            </a:r>
            <a:r>
              <a:rPr lang="en-US" dirty="0"/>
              <a:t>API </a:t>
            </a:r>
            <a:r>
              <a:rPr lang="ka-GE" dirty="0"/>
              <a:t>შეგიძლიათ გამოიყენოთ </a:t>
            </a:r>
            <a:r>
              <a:rPr lang="en-US" dirty="0"/>
              <a:t>SE </a:t>
            </a:r>
            <a:r>
              <a:rPr lang="ka-GE" dirty="0"/>
              <a:t>პროგრამებში, </a:t>
            </a:r>
            <a:r>
              <a:rPr lang="en-US" dirty="0"/>
              <a:t>OSGI </a:t>
            </a:r>
            <a:r>
              <a:rPr lang="ka-GE" dirty="0"/>
              <a:t>კონტეინერებში და </a:t>
            </a:r>
            <a:r>
              <a:rPr lang="ka-GE" dirty="0" err="1"/>
              <a:t>ა.შ</a:t>
            </a:r>
            <a:r>
              <a:rPr lang="ka-GE" dirty="0"/>
              <a:t>.</a:t>
            </a:r>
          </a:p>
          <a:p>
            <a:endParaRPr lang="ka-GE" dirty="0"/>
          </a:p>
          <a:p>
            <a:r>
              <a:rPr lang="en-US" dirty="0"/>
              <a:t>Hibernate</a:t>
            </a:r>
            <a:r>
              <a:rPr lang="ka-GE" dirty="0"/>
              <a:t> ასევე</a:t>
            </a:r>
            <a:r>
              <a:rPr lang="en-US" dirty="0"/>
              <a:t> </a:t>
            </a:r>
            <a:r>
              <a:rPr lang="ka-GE" dirty="0"/>
              <a:t>მხარს უჭერს </a:t>
            </a:r>
            <a:r>
              <a:rPr lang="en-US" dirty="0"/>
              <a:t>fetch</a:t>
            </a:r>
            <a:r>
              <a:rPr lang="ka-GE" dirty="0"/>
              <a:t>-ის რამდენიმე სტრატეგიას, ოპტიმისტურ დაბლოკვას ავტომატური ვერსიით და დროის </a:t>
            </a:r>
            <a:r>
              <a:rPr lang="en-US" dirty="0"/>
              <a:t>stamping-</a:t>
            </a:r>
            <a:r>
              <a:rPr lang="ka-GE" dirty="0"/>
              <a:t>ის. </a:t>
            </a:r>
            <a:r>
              <a:rPr lang="en-US" dirty="0"/>
              <a:t>Hibernate ORM– </a:t>
            </a:r>
            <a:r>
              <a:rPr lang="ka-GE" dirty="0"/>
              <a:t>ს არ სჭირდება უნიკალური ველები ან მონაცემთა ბაზის ახალი ცხრილები, ის ჩვეულებრივ ქმნის </a:t>
            </a:r>
            <a:r>
              <a:rPr lang="en-US" dirty="0"/>
              <a:t>SQL– </a:t>
            </a:r>
            <a:r>
              <a:rPr lang="ka-GE" dirty="0"/>
              <a:t>ს სისტემის </a:t>
            </a:r>
            <a:r>
              <a:rPr lang="ka-GE" dirty="0" err="1"/>
              <a:t>ინიციალიზაციისას</a:t>
            </a:r>
            <a:r>
              <a:rPr lang="ka-GE" dirty="0"/>
              <a:t> და არა მუშაობის დროს, დროს</a:t>
            </a:r>
          </a:p>
          <a:p>
            <a:endParaRPr lang="ka-GE" dirty="0"/>
          </a:p>
          <a:p>
            <a:r>
              <a:rPr lang="en-US" dirty="0"/>
              <a:t>Scalability</a:t>
            </a:r>
            <a:r>
              <a:rPr lang="ka-GE" dirty="0"/>
              <a:t>. </a:t>
            </a:r>
            <a:r>
              <a:rPr lang="en-US" dirty="0"/>
              <a:t>Hibernate ORM </a:t>
            </a:r>
            <a:r>
              <a:rPr lang="ka-GE" dirty="0"/>
              <a:t>მხარს უჭერს სერვერების </a:t>
            </a:r>
            <a:r>
              <a:rPr lang="ka-GE" dirty="0" err="1"/>
              <a:t>კლასტერებს</a:t>
            </a:r>
            <a:r>
              <a:rPr lang="ka-GE" dirty="0"/>
              <a:t> და მათი განხორციელება შესაძლებელია მაღალ ხელმისაწვდომ ინფრასტრუქტურაზე.</a:t>
            </a:r>
          </a:p>
          <a:p>
            <a:endParaRPr lang="ka-GE" dirty="0"/>
          </a:p>
          <a:p>
            <a:r>
              <a:rPr lang="ka-GE" b="0" i="0" dirty="0">
                <a:solidFill>
                  <a:srgbClr val="333333"/>
                </a:solidFill>
                <a:effectLst/>
                <a:latin typeface="Raleway"/>
              </a:rPr>
              <a:t>სანდოობა. ის უზრუნველყოფს სტაბილურობასა და ხარისხს და მას ათასობით ჯავის ინჟინერი იყენებს მთელს მსოფლიოში.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C0DDB-D502-42B2-A948-DAB2A4D792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1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a-GE" dirty="0"/>
              <a:t>პირველი არის დაბალი ეფექტურობა მონაცემთა ბაზის რთული სტრუქტურისა და რთული მოთხოვნებისთვის. </a:t>
            </a:r>
          </a:p>
          <a:p>
            <a:endParaRPr lang="ka-GE" dirty="0"/>
          </a:p>
          <a:p>
            <a:r>
              <a:rPr lang="ka-GE" dirty="0"/>
              <a:t>ის მაინც საჭიროებს სამუშაოს ხელით ოპტიმიზაციას. </a:t>
            </a:r>
            <a:r>
              <a:rPr lang="en-US" dirty="0"/>
              <a:t>Hibernate </a:t>
            </a:r>
            <a:r>
              <a:rPr lang="ka-GE" dirty="0"/>
              <a:t>დაგიწერს მოთხოვნებს, მაგრამ ის ვერ უმკლავდება ყველაფერს, რაც გჭირდებათ თქვენი მონაცემთა ბაზების ოპტიმიზაციისთვის. მაგალითად, თქვენ მაინც უნდა გადაწყვიტოთ რომელი ინდექსები შექმნათ თქვენი </a:t>
            </a:r>
            <a:r>
              <a:rPr lang="en-US" dirty="0"/>
              <a:t>SQL </a:t>
            </a:r>
            <a:r>
              <a:rPr lang="ka-GE" dirty="0"/>
              <a:t>მოთხოვნების ოპტიმიზაციისთვის.</a:t>
            </a:r>
          </a:p>
          <a:p>
            <a:endParaRPr lang="ka-GE" dirty="0"/>
          </a:p>
          <a:p>
            <a:r>
              <a:rPr lang="ka-GE" dirty="0"/>
              <a:t>მონაცემთა ბაზებთან მუშაობისას, თქვენ ნავიგაციას უკეთებთ მონაცემებს </a:t>
            </a:r>
            <a:r>
              <a:rPr lang="en-US" dirty="0"/>
              <a:t>SQL– </a:t>
            </a:r>
            <a:r>
              <a:rPr lang="ka-GE" dirty="0"/>
              <a:t>ის გამოყენებით, ამასთან, </a:t>
            </a:r>
            <a:r>
              <a:rPr lang="en-US" dirty="0"/>
              <a:t>Java– </a:t>
            </a:r>
            <a:r>
              <a:rPr lang="ka-GE" dirty="0"/>
              <a:t>ს და </a:t>
            </a:r>
            <a:r>
              <a:rPr lang="en-US" dirty="0"/>
              <a:t>Hibernate– </a:t>
            </a:r>
            <a:r>
              <a:rPr lang="ka-GE" dirty="0"/>
              <a:t>ის გამოყენებისას, თქვენ </a:t>
            </a:r>
            <a:r>
              <a:rPr lang="ka-GE" dirty="0" err="1"/>
              <a:t>ნავიგაციობთ</a:t>
            </a:r>
            <a:r>
              <a:rPr lang="ka-GE" dirty="0"/>
              <a:t> კლასებისა და ობიექტების გამოყენებით. ეს მეთოდი ძალიან სასარგებლოა </a:t>
            </a:r>
            <a:r>
              <a:rPr lang="ka-GE" dirty="0" err="1"/>
              <a:t>დეველოპერებისთვის</a:t>
            </a:r>
            <a:r>
              <a:rPr lang="ka-GE" dirty="0"/>
              <a:t>, თუმცა, თუ მონაცემთა ბაზაში გვაქვს ბევრი </a:t>
            </a:r>
            <a:r>
              <a:rPr lang="ka-GE" dirty="0" err="1"/>
              <a:t>თეიბლი</a:t>
            </a:r>
            <a:r>
              <a:rPr lang="ka-GE" dirty="0"/>
              <a:t> და </a:t>
            </a:r>
            <a:r>
              <a:rPr lang="ka-GE" dirty="0" err="1"/>
              <a:t>ენთრი</a:t>
            </a:r>
            <a:r>
              <a:rPr lang="ka-GE" dirty="0"/>
              <a:t>, </a:t>
            </a:r>
            <a:r>
              <a:rPr lang="en-US" dirty="0"/>
              <a:t>ORM</a:t>
            </a:r>
            <a:r>
              <a:rPr lang="ka-GE" dirty="0"/>
              <a:t>-ს შესაძლოა  შექმნას ძალიან რთული მოთხოვნები, რომლებიც შეანელებს მონაცემთა ბაზასა და პროგრამას. თუ იყენებთ </a:t>
            </a:r>
            <a:r>
              <a:rPr lang="en-US" dirty="0"/>
              <a:t>Hibernate ORM- </a:t>
            </a:r>
            <a:r>
              <a:rPr lang="ka-GE" dirty="0"/>
              <a:t>ს, გირჩევთ გაამარტივოთ ცხრილის სტრუქტურა.</a:t>
            </a:r>
          </a:p>
          <a:p>
            <a:endParaRPr lang="ka-GE" dirty="0"/>
          </a:p>
          <a:p>
            <a:r>
              <a:rPr lang="ka-GE" dirty="0"/>
              <a:t>და ასევე ამ </a:t>
            </a:r>
            <a:r>
              <a:rPr lang="en-US" dirty="0"/>
              <a:t>ORM– </a:t>
            </a:r>
            <a:r>
              <a:rPr lang="ka-GE" dirty="0"/>
              <a:t>ის გამოყენება არ ნიშნავს, რომ არ გვჭირდება მონაცემთა ბაზის ოპტიმიზაცია. მაგალითისთვის ერთ </a:t>
            </a:r>
            <a:r>
              <a:rPr lang="ka-GE" dirty="0" err="1"/>
              <a:t>ერთ</a:t>
            </a:r>
            <a:r>
              <a:rPr lang="ka-GE" dirty="0"/>
              <a:t> მომხმარებელს პრობლემა ჰქონდა ნელი პერფორმანსი და  მას ბოლოს მოუწია პარამეტრების </a:t>
            </a:r>
            <a:r>
              <a:rPr lang="en-US" dirty="0"/>
              <a:t>binding</a:t>
            </a:r>
            <a:r>
              <a:rPr lang="ka-GE" dirty="0"/>
              <a:t>-ის შესწორება.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C0DDB-D502-42B2-A948-DAB2A4D792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4D81A34-78AA-44F8-820D-9890C60953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42796E-E4F9-4222-B72D-E939392471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4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1A34-78AA-44F8-820D-9890C60953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96E-E4F9-4222-B72D-E93939247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1A34-78AA-44F8-820D-9890C60953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96E-E4F9-4222-B72D-E939392471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8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1A34-78AA-44F8-820D-9890C60953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96E-E4F9-4222-B72D-E939392471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27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1A34-78AA-44F8-820D-9890C60953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96E-E4F9-4222-B72D-E93939247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1A34-78AA-44F8-820D-9890C60953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96E-E4F9-4222-B72D-E939392471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10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1A34-78AA-44F8-820D-9890C60953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96E-E4F9-4222-B72D-E939392471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977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1A34-78AA-44F8-820D-9890C60953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96E-E4F9-4222-B72D-E939392471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328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1A34-78AA-44F8-820D-9890C60953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96E-E4F9-4222-B72D-E939392471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8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1A34-78AA-44F8-820D-9890C60953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96E-E4F9-4222-B72D-E93939247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1A34-78AA-44F8-820D-9890C60953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96E-E4F9-4222-B72D-E939392471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6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1A34-78AA-44F8-820D-9890C60953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96E-E4F9-4222-B72D-E93939247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1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1A34-78AA-44F8-820D-9890C60953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96E-E4F9-4222-B72D-E939392471C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0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1A34-78AA-44F8-820D-9890C60953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96E-E4F9-4222-B72D-E939392471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86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1A34-78AA-44F8-820D-9890C60953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96E-E4F9-4222-B72D-E93939247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1A34-78AA-44F8-820D-9890C60953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96E-E4F9-4222-B72D-E939392471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55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1A34-78AA-44F8-820D-9890C60953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96E-E4F9-4222-B72D-E93939247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D81A34-78AA-44F8-820D-9890C60953D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42796E-E4F9-4222-B72D-E93939247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2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0C0624-0BEE-4068-938A-196DB95B7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Lasha Tavlalashvili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B1CE5-6AD2-47FB-A690-7E7900092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82" y="1774232"/>
            <a:ext cx="7050635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5A48-2F18-4753-B4C9-CD8C7B6A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7815BC-B8ED-40DC-A0AF-DCA1D6B63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076" y="635001"/>
            <a:ext cx="1775134" cy="17751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42652-764F-4949-8692-F6A5D6265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54" y="2871257"/>
            <a:ext cx="7878292" cy="25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6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6FF1-F086-40F2-8F63-82C569A9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850" y="982132"/>
            <a:ext cx="8540748" cy="1147751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Object–Relational Impedance Mismatch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B20378-1901-49D3-A28E-5F81B7EE6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46" y="2570693"/>
            <a:ext cx="4524375" cy="33051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B7BA32-F8C1-4111-AEF1-0163FE4DB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387" y="2513129"/>
            <a:ext cx="3314559" cy="3306905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A98E74F-33C2-45D2-824C-21B2CCF172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0076" y="635001"/>
            <a:ext cx="1775134" cy="177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7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327C4-BAED-4228-9F8F-1746E26A8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78" y="1574239"/>
            <a:ext cx="7419044" cy="3709522"/>
          </a:xfrm>
        </p:spPr>
      </p:pic>
    </p:spTree>
    <p:extLst>
      <p:ext uri="{BB962C8B-B14F-4D97-AF65-F5344CB8AC3E}">
        <p14:creationId xmlns:p14="http://schemas.microsoft.com/office/powerpoint/2010/main" val="423234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8F0F-E01E-48BB-841F-B7E7B06C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7725935" cy="1303867"/>
          </a:xfrm>
        </p:spPr>
        <p:txBody>
          <a:bodyPr/>
          <a:lstStyle/>
          <a:p>
            <a:r>
              <a:rPr lang="en-US" dirty="0"/>
              <a:t>Pros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5492A-32B2-4B79-843D-962A0AAA2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780" y="2784768"/>
            <a:ext cx="2683727" cy="27642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92D9DC-2E3A-4383-9902-6AA0CE6AE4FF}"/>
              </a:ext>
            </a:extLst>
          </p:cNvPr>
          <p:cNvSpPr txBox="1"/>
          <p:nvPr/>
        </p:nvSpPr>
        <p:spPr>
          <a:xfrm>
            <a:off x="1797206" y="2687347"/>
            <a:ext cx="5339574" cy="29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aleway"/>
              </a:rPr>
              <a:t>Object-Oriented interface</a:t>
            </a:r>
            <a:endParaRPr lang="en-US" b="1" dirty="0">
              <a:solidFill>
                <a:srgbClr val="333333"/>
              </a:solidFill>
              <a:latin typeface="Raleway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aleway"/>
              </a:rPr>
              <a:t>Identity</a:t>
            </a:r>
            <a:r>
              <a:rPr lang="en-US" b="0" i="0" dirty="0">
                <a:solidFill>
                  <a:srgbClr val="333333"/>
                </a:solidFill>
                <a:effectLst/>
                <a:latin typeface="Raleway"/>
              </a:rPr>
              <a:t> </a:t>
            </a:r>
            <a:endParaRPr lang="en-US" b="1" dirty="0">
              <a:solidFill>
                <a:srgbClr val="333333"/>
              </a:solidFill>
              <a:latin typeface="Raleway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aleway"/>
              </a:rPr>
              <a:t>Java Persistence Provider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aleway"/>
              </a:rPr>
              <a:t>Automatic SQL generation and enhanced fetching strategies </a:t>
            </a:r>
            <a:endParaRPr lang="en-US" b="1" dirty="0">
              <a:solidFill>
                <a:srgbClr val="333333"/>
              </a:solidFill>
              <a:latin typeface="Raleway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aleway"/>
              </a:rPr>
              <a:t>Scalability</a:t>
            </a:r>
            <a:r>
              <a:rPr lang="en-US" b="0" i="0" dirty="0">
                <a:solidFill>
                  <a:srgbClr val="333333"/>
                </a:solidFill>
                <a:effectLst/>
                <a:latin typeface="Raleway"/>
              </a:rPr>
              <a:t> </a:t>
            </a:r>
            <a:endParaRPr lang="en-US" b="1" i="0" dirty="0">
              <a:solidFill>
                <a:srgbClr val="333333"/>
              </a:solidFill>
              <a:effectLst/>
              <a:latin typeface="Raleway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aleway"/>
              </a:rPr>
              <a:t>Reliable</a:t>
            </a:r>
            <a:r>
              <a:rPr lang="en-US" b="0" i="0" dirty="0">
                <a:solidFill>
                  <a:srgbClr val="333333"/>
                </a:solidFill>
                <a:effectLst/>
                <a:latin typeface="Raleway"/>
              </a:rPr>
              <a:t>  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7B9D753-821A-45AA-976A-499B4A483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076" y="635001"/>
            <a:ext cx="1775134" cy="177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6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CFB8-25A2-431C-8EF0-382E733C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7369096" cy="1303867"/>
          </a:xfrm>
        </p:spPr>
        <p:txBody>
          <a:bodyPr/>
          <a:lstStyle/>
          <a:p>
            <a:r>
              <a:rPr lang="en-US" dirty="0"/>
              <a:t>Cons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FC39C6-CE4A-482C-9EF7-FD9919683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86" y="2390774"/>
            <a:ext cx="3317875" cy="33178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96607C-7252-44D3-B533-B899610D74B8}"/>
              </a:ext>
            </a:extLst>
          </p:cNvPr>
          <p:cNvSpPr txBox="1"/>
          <p:nvPr/>
        </p:nvSpPr>
        <p:spPr>
          <a:xfrm>
            <a:off x="1706136" y="2777922"/>
            <a:ext cx="5765181" cy="2543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aleway"/>
              </a:rPr>
              <a:t>Low performance for complex database structure and complex queries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aleway"/>
              </a:rPr>
              <a:t>Still requires manual optimization work</a:t>
            </a:r>
            <a:endParaRPr lang="en-US" b="1" dirty="0">
              <a:solidFill>
                <a:srgbClr val="333333"/>
              </a:solidFill>
              <a:latin typeface="Raleway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aleway"/>
              </a:rPr>
              <a:t>Data Exploration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aleway"/>
              </a:rPr>
              <a:t>Using ORM doesn’t mean that you don’t need to optimize your database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B505967-0FBE-4D55-82B0-946624419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076" y="635001"/>
            <a:ext cx="1775134" cy="177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3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162</TotalTime>
  <Words>558</Words>
  <Application>Microsoft Office PowerPoint</Application>
  <PresentationFormat>Widescreen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charter</vt:lpstr>
      <vt:lpstr>Garamond</vt:lpstr>
      <vt:lpstr>Linux Libertine</vt:lpstr>
      <vt:lpstr>Raleway</vt:lpstr>
      <vt:lpstr>Sylfaen</vt:lpstr>
      <vt:lpstr>Organic</vt:lpstr>
      <vt:lpstr>PowerPoint Presentation</vt:lpstr>
      <vt:lpstr>What Is ORM?</vt:lpstr>
      <vt:lpstr>Object–Relational Impedance Mismatch</vt:lpstr>
      <vt:lpstr>PowerPoint Presentation</vt:lpstr>
      <vt:lpstr>Pros</vt:lpstr>
      <vt:lpstr>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lasha tavlalashvili</dc:creator>
  <cp:lastModifiedBy>lasha tavlalashvili</cp:lastModifiedBy>
  <cp:revision>42</cp:revision>
  <dcterms:created xsi:type="dcterms:W3CDTF">2021-05-27T14:49:00Z</dcterms:created>
  <dcterms:modified xsi:type="dcterms:W3CDTF">2021-05-28T13:03:04Z</dcterms:modified>
</cp:coreProperties>
</file>