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4" r:id="rId4"/>
  </p:sldMasterIdLst>
  <p:notesMasterIdLst>
    <p:notesMasterId r:id="rId54"/>
  </p:notesMasterIdLst>
  <p:handoutMasterIdLst>
    <p:handoutMasterId r:id="rId55"/>
  </p:handoutMasterIdLst>
  <p:sldIdLst>
    <p:sldId id="256" r:id="rId5"/>
    <p:sldId id="269" r:id="rId6"/>
    <p:sldId id="289" r:id="rId7"/>
    <p:sldId id="271" r:id="rId8"/>
    <p:sldId id="272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22" r:id="rId30"/>
    <p:sldId id="311" r:id="rId31"/>
    <p:sldId id="310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288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451C36B3-71DF-4F49-B91F-D5BCFE40DD0E}">
          <p14:sldIdLst>
            <p14:sldId id="256"/>
            <p14:sldId id="269"/>
            <p14:sldId id="289"/>
            <p14:sldId id="271"/>
            <p14:sldId id="272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22"/>
            <p14:sldId id="311"/>
            <p14:sldId id="310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68" autoAdjust="0"/>
    <p:restoredTop sz="95343" autoAdjust="0"/>
  </p:normalViewPr>
  <p:slideViewPr>
    <p:cSldViewPr snapToGrid="0">
      <p:cViewPr>
        <p:scale>
          <a:sx n="75" d="100"/>
          <a:sy n="75" d="100"/>
        </p:scale>
        <p:origin x="174" y="7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50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0B9F29A9-E82C-4E11-B6C5-1492531CA3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620C7B0-CCDC-4C09-912E-A43F5EC214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E23B9-FC1D-42BB-9A0B-9F7A4B4A2C56}" type="datetime1">
              <a:rPr lang="pt-PT" smtClean="0"/>
              <a:t>05/01/2022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3904143-4294-479F-90F0-4E19CEBCC5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D644E84-A3F0-47E2-B791-5D3F884EA4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32098-997D-43A0-8404-6E2A2CCA30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6420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E808A-393A-4474-9384-8E4742057935}" type="datetime1">
              <a:rPr lang="pt-PT" smtClean="0"/>
              <a:pPr/>
              <a:t>05/01/2022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noProof="0" dirty="0"/>
              <a:t>Editar estilos de texto do Modelo Global</a:t>
            </a:r>
          </a:p>
          <a:p>
            <a:pPr lvl="1"/>
            <a:r>
              <a:rPr lang="pt-PT" noProof="0" dirty="0"/>
              <a:t>Segundo nível</a:t>
            </a:r>
          </a:p>
          <a:p>
            <a:pPr lvl="2"/>
            <a:r>
              <a:rPr lang="pt-PT" noProof="0" dirty="0"/>
              <a:t>Terceiro nível</a:t>
            </a:r>
          </a:p>
          <a:p>
            <a:pPr lvl="3"/>
            <a:r>
              <a:rPr lang="pt-PT" noProof="0" dirty="0"/>
              <a:t>Quarto nível</a:t>
            </a:r>
          </a:p>
          <a:p>
            <a:pPr lvl="4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7342D-1E5A-435C-87A3-22925F2D1CEE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97848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7342D-1E5A-435C-87A3-22925F2D1CEE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3129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7342D-1E5A-435C-87A3-22925F2D1CEE}" type="slidenum">
              <a:rPr lang="pt-PT" noProof="0" smtClean="0"/>
              <a:t>34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266600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7342D-1E5A-435C-87A3-22925F2D1CEE}" type="slidenum">
              <a:rPr lang="pt-PT" noProof="0" smtClean="0"/>
              <a:t>35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169227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7342D-1E5A-435C-87A3-22925F2D1CEE}" type="slidenum">
              <a:rPr lang="pt-PT" noProof="0" smtClean="0"/>
              <a:t>36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4587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7342D-1E5A-435C-87A3-22925F2D1CEE}" type="slidenum">
              <a:rPr lang="pt-PT" noProof="0" smtClean="0"/>
              <a:t>37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34251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7342D-1E5A-435C-87A3-22925F2D1CEE}" type="slidenum">
              <a:rPr lang="pt-PT" noProof="0" smtClean="0"/>
              <a:t>38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872897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7342D-1E5A-435C-87A3-22925F2D1CEE}" type="slidenum">
              <a:rPr lang="pt-PT" noProof="0" smtClean="0"/>
              <a:t>39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01181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176FF4-9EDE-4E67-AFDF-6AD4664134AF}" type="datetime1">
              <a:rPr lang="pt-PT" noProof="0" smtClean="0"/>
              <a:t>05/01/2022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0743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26F498E-DA9F-4228-ADA1-4ABDE5D19877}" type="datetime1">
              <a:rPr lang="pt-PT" noProof="0" smtClean="0"/>
              <a:t>05/01/2022</a:t>
            </a:fld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5279245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DC01B9E-2742-4343-AA45-CEE0CD8C7EAA}" type="datetime1">
              <a:rPr lang="pt-PT" noProof="0" smtClean="0"/>
              <a:t>05/01/2022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35569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26F498E-DA9F-4228-ADA1-4ABDE5D19877}" type="datetime1">
              <a:rPr lang="pt-PT" noProof="0" smtClean="0"/>
              <a:t>05/01/2022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485944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A3DB717-B90F-468A-BE1E-794FBEF3AF08}" type="datetime1">
              <a:rPr lang="pt-PT" noProof="0" smtClean="0"/>
              <a:t>05/01/2022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145235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C82923C-A982-4DAD-98A1-71D9CD48C685}" type="datetime1">
              <a:rPr lang="pt-PT" noProof="0" smtClean="0"/>
              <a:t>05/01/2022</a:t>
            </a:fld>
            <a:endParaRPr lang="pt-PT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42107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26F498E-DA9F-4228-ADA1-4ABDE5D19877}" type="datetime1">
              <a:rPr lang="pt-PT" noProof="0" smtClean="0"/>
              <a:t>05/01/2022</a:t>
            </a:fld>
            <a:endParaRPr lang="pt-PT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6358150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0A1A4F-A4F9-430E-8ADC-AA68F7FD3B05}" type="datetime1">
              <a:rPr lang="pt-PT" noProof="0" smtClean="0"/>
              <a:t>05/01/2022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071824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B87891-A8A9-4F32-84D1-35B2A302428E}" type="datetime1">
              <a:rPr lang="pt-PT" noProof="0" smtClean="0"/>
              <a:t>05/01/2022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2430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26F498E-DA9F-4228-ADA1-4ABDE5D19877}" type="datetime1">
              <a:rPr lang="pt-PT" noProof="0" smtClean="0"/>
              <a:t>05/01/2022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0606242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BF64BA-ACA2-4C7E-8533-20D93887809E}" type="datetime1">
              <a:rPr lang="pt-PT" noProof="0" smtClean="0"/>
              <a:t>05/01/2022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30527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5747AF9-4A63-4525-A3DB-46BB25D8E074}" type="datetime1">
              <a:rPr lang="pt-PT" noProof="0" smtClean="0"/>
              <a:t>05/01/2022</a:t>
            </a:fld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07551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DB9E3A-11F4-464F-860D-85011A64BB60}" type="datetime1">
              <a:rPr lang="pt-PT" noProof="0" smtClean="0"/>
              <a:t>05/01/2022</a:t>
            </a:fld>
            <a:endParaRPr lang="pt-P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8618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4F4AE7E-2AC9-4D67-999F-684EF5059D2E}" type="datetime1">
              <a:rPr lang="pt-PT" noProof="0" smtClean="0"/>
              <a:t>05/01/2022</a:t>
            </a:fld>
            <a:endParaRPr lang="pt-PT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1416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6190224-B32F-479B-9980-7A5F5540AD3D}" type="datetime1">
              <a:rPr lang="pt-PT" noProof="0" smtClean="0"/>
              <a:t>05/01/2022</a:t>
            </a:fld>
            <a:endParaRPr lang="pt-PT" noProof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53812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0DEE7F-C500-426B-A3E1-79AF91F03F60}" type="datetime1">
              <a:rPr lang="pt-PT" noProof="0" smtClean="0"/>
              <a:t>05/01/2022</a:t>
            </a:fld>
            <a:endParaRPr lang="pt-PT" noProof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52542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A7FB3E-02C7-4843-9962-6ED5556CA9AC}" type="datetime1">
              <a:rPr lang="pt-PT" noProof="0" smtClean="0"/>
              <a:t>05/01/2022</a:t>
            </a:fld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6435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D26F498E-DA9F-4228-ADA1-4ABDE5D19877}" type="datetime1">
              <a:rPr lang="pt-PT" noProof="0" smtClean="0"/>
              <a:t>05/01/2022</a:t>
            </a:fld>
            <a:endParaRPr lang="pt-P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10912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igações de cadeia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267" y="1152087"/>
            <a:ext cx="10935446" cy="3329581"/>
          </a:xfrm>
        </p:spPr>
        <p:txBody>
          <a:bodyPr rtlCol="0">
            <a:normAutofit/>
          </a:bodyPr>
          <a:lstStyle/>
          <a:p>
            <a:pPr rtl="0">
              <a:lnSpc>
                <a:spcPct val="90000"/>
              </a:lnSpc>
            </a:pPr>
            <a:r>
              <a:rPr lang="pt-PT" sz="5400" b="1" dirty="0"/>
              <a:t>Protocolos </a:t>
            </a:r>
            <a:r>
              <a:rPr lang="pt-PT" sz="5400" b="1" dirty="0" err="1"/>
              <a:t>Spannig</a:t>
            </a:r>
            <a:r>
              <a:rPr lang="pt-PT" sz="5400" b="1" dirty="0"/>
              <a:t> </a:t>
            </a:r>
            <a:r>
              <a:rPr lang="pt-PT" sz="5400" b="1" dirty="0" err="1"/>
              <a:t>Tree</a:t>
            </a:r>
            <a:endParaRPr lang="pt-PT" sz="54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267" y="4588726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pt-PT" b="1" cap="none" dirty="0"/>
              <a:t>Disponibilidade e Desempenho 2021/2022</a:t>
            </a:r>
          </a:p>
          <a:p>
            <a:pPr rtl="0"/>
            <a:r>
              <a:rPr lang="pt-PT" sz="1800" cap="none" dirty="0"/>
              <a:t>Rafael Tavares Ribeiro 2019131989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8290ACE-E028-48AB-AB58-6D4BE1EC1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260" y="5368803"/>
            <a:ext cx="2165577" cy="86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92A41-88D5-4BFD-9A05-B5A05028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28" y="484632"/>
            <a:ext cx="3505495" cy="1622321"/>
          </a:xfrm>
        </p:spPr>
        <p:txBody>
          <a:bodyPr>
            <a:normAutofit/>
          </a:bodyPr>
          <a:lstStyle/>
          <a:p>
            <a:pPr algn="ctr"/>
            <a:r>
              <a:rPr lang="pt-PT" sz="3600" b="1" dirty="0">
                <a:solidFill>
                  <a:schemeClr val="accent1"/>
                </a:solidFill>
              </a:rPr>
              <a:t>Protocolo STP</a:t>
            </a:r>
            <a:br>
              <a:rPr lang="pt-PT" sz="3600" b="1" dirty="0">
                <a:solidFill>
                  <a:schemeClr val="accent1"/>
                </a:solidFill>
              </a:rPr>
            </a:br>
            <a:r>
              <a:rPr lang="pt-PT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Experiência A</a:t>
            </a:r>
            <a:br>
              <a:rPr lang="pt-PT" sz="3600" b="1" dirty="0">
                <a:solidFill>
                  <a:schemeClr val="accent1"/>
                </a:solidFill>
              </a:rPr>
            </a:br>
            <a:endParaRPr lang="en-GB" sz="3600" b="1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FF5600-B41F-4D9A-87FF-1EE195F59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13" y="2003394"/>
            <a:ext cx="4025327" cy="3785419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6BDDC1-3B8A-4ED1-9384-28046DA7D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A4C54E1D-046B-434B-8B3E-C179D991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62FCDA-81D0-4D28-B17F-CC6E32068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F46B346-4A96-469D-B28C-B5CE569CBE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244" y="1425790"/>
            <a:ext cx="5837817" cy="4006419"/>
          </a:xfrm>
          <a:prstGeom prst="rect">
            <a:avLst/>
          </a:prstGeom>
        </p:spPr>
      </p:pic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63CAAE4F-9B59-4D2C-99FD-F23F6ADDD1EF}"/>
              </a:ext>
            </a:extLst>
          </p:cNvPr>
          <p:cNvSpPr txBox="1">
            <a:spLocks/>
          </p:cNvSpPr>
          <p:nvPr/>
        </p:nvSpPr>
        <p:spPr>
          <a:xfrm>
            <a:off x="115410" y="2111051"/>
            <a:ext cx="4421079" cy="411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pt-PT" sz="1600" b="1" dirty="0"/>
              <a:t>Experiência para estudar o STP.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 err="1"/>
              <a:t>Não</a:t>
            </a:r>
            <a:r>
              <a:rPr lang="en-US" sz="1600" dirty="0"/>
              <a:t> </a:t>
            </a:r>
            <a:r>
              <a:rPr lang="en-US" sz="1600" dirty="0" err="1"/>
              <a:t>foi</a:t>
            </a:r>
            <a:r>
              <a:rPr lang="en-US" sz="1600" dirty="0"/>
              <a:t> </a:t>
            </a:r>
            <a:r>
              <a:rPr lang="en-US" sz="1600" dirty="0" err="1"/>
              <a:t>alterada</a:t>
            </a:r>
            <a:r>
              <a:rPr lang="en-US" sz="1600" dirty="0"/>
              <a:t> </a:t>
            </a:r>
            <a:r>
              <a:rPr lang="en-US" sz="1600" dirty="0" err="1"/>
              <a:t>nenhuma</a:t>
            </a:r>
            <a:r>
              <a:rPr lang="en-US" sz="1600" dirty="0"/>
              <a:t> </a:t>
            </a:r>
            <a:r>
              <a:rPr lang="en-US" sz="1600" dirty="0" err="1"/>
              <a:t>prioridade</a:t>
            </a:r>
            <a:r>
              <a:rPr lang="en-US" sz="1600" dirty="0"/>
              <a:t>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O </a:t>
            </a:r>
            <a:r>
              <a:rPr lang="en-US" sz="1600" dirty="0" err="1"/>
              <a:t>objetivo</a:t>
            </a:r>
            <a:r>
              <a:rPr lang="en-US" sz="1600" dirty="0"/>
              <a:t> é </a:t>
            </a:r>
            <a:r>
              <a:rPr lang="en-US" sz="1600" dirty="0" err="1"/>
              <a:t>perceber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 o STP </a:t>
            </a:r>
            <a:r>
              <a:rPr lang="en-US" sz="1600" dirty="0" err="1"/>
              <a:t>vem</a:t>
            </a:r>
            <a:r>
              <a:rPr lang="en-US" sz="1600" dirty="0"/>
              <a:t> </a:t>
            </a:r>
            <a:r>
              <a:rPr lang="en-US" sz="1600" dirty="0" err="1"/>
              <a:t>configurado</a:t>
            </a:r>
            <a:r>
              <a:rPr lang="en-US" sz="1600" dirty="0"/>
              <a:t>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 err="1"/>
              <a:t>Perceber</a:t>
            </a:r>
            <a:r>
              <a:rPr lang="en-US" sz="1600" dirty="0"/>
              <a:t> a </a:t>
            </a:r>
            <a:r>
              <a:rPr lang="en-US" sz="1600" dirty="0" err="1"/>
              <a:t>ecolha</a:t>
            </a:r>
            <a:r>
              <a:rPr lang="en-US" sz="1600" dirty="0"/>
              <a:t> da Root Bridge e a </a:t>
            </a:r>
            <a:r>
              <a:rPr lang="en-US" sz="1600" dirty="0" err="1"/>
              <a:t>atribuição</a:t>
            </a:r>
            <a:r>
              <a:rPr lang="en-US" sz="1600" dirty="0"/>
              <a:t> das </a:t>
            </a:r>
            <a:r>
              <a:rPr lang="en-US" sz="1600" dirty="0" err="1"/>
              <a:t>características</a:t>
            </a:r>
            <a:r>
              <a:rPr lang="en-US" sz="1600" dirty="0"/>
              <a:t> </a:t>
            </a:r>
            <a:r>
              <a:rPr lang="en-US" sz="1600" dirty="0" err="1"/>
              <a:t>às</a:t>
            </a:r>
            <a:r>
              <a:rPr lang="en-US" sz="1600" dirty="0"/>
              <a:t> </a:t>
            </a:r>
            <a:r>
              <a:rPr lang="pt-PT" sz="1600" dirty="0"/>
              <a:t>portas</a:t>
            </a:r>
            <a:r>
              <a:rPr lang="en-US" sz="1600" dirty="0"/>
              <a:t>.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>
              <a:buFont typeface="Wingdings 3" charset="2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2099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230272D-7B6C-4207-9897-8E9875824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4" y="186108"/>
            <a:ext cx="9464824" cy="1085369"/>
          </a:xfrm>
        </p:spPr>
        <p:txBody>
          <a:bodyPr/>
          <a:lstStyle/>
          <a:p>
            <a:r>
              <a:rPr lang="pt-PT" sz="4000" b="1" dirty="0">
                <a:solidFill>
                  <a:schemeClr val="accent1"/>
                </a:solidFill>
              </a:rPr>
              <a:t>Protocolo STP</a:t>
            </a:r>
            <a:br>
              <a:rPr lang="pt-PT" sz="4000" b="1" dirty="0">
                <a:solidFill>
                  <a:schemeClr val="accent1"/>
                </a:solidFill>
              </a:rPr>
            </a:br>
            <a:r>
              <a:rPr lang="pt-PT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Experiência A</a:t>
            </a:r>
            <a:br>
              <a:rPr lang="pt-PT" b="1" dirty="0">
                <a:solidFill>
                  <a:schemeClr val="accent1"/>
                </a:solidFill>
              </a:rPr>
            </a:b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FB7069A7-F162-454D-B9F6-1525AD78B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54" y="1975605"/>
            <a:ext cx="10298096" cy="4696287"/>
          </a:xfrm>
        </p:spPr>
        <p:txBody>
          <a:bodyPr>
            <a:normAutofit/>
          </a:bodyPr>
          <a:lstStyle/>
          <a:p>
            <a:r>
              <a:rPr lang="pt-PT" sz="1800" dirty="0"/>
              <a:t>O sw1 foi o escolhido para Root Bridge.</a:t>
            </a:r>
          </a:p>
          <a:p>
            <a:endParaRPr lang="pt-PT" sz="1800" dirty="0"/>
          </a:p>
          <a:p>
            <a:r>
              <a:rPr lang="pt-PT" sz="1800" dirty="0"/>
              <a:t>É escolhido o que tiver menor MAC quando a prioridade é igual entre todos os switchs.</a:t>
            </a:r>
          </a:p>
          <a:p>
            <a:pPr marL="0" indent="0">
              <a:buNone/>
            </a:pPr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</p:txBody>
      </p:sp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D7FEFEB5-64A2-40CF-9E2C-0D270B17A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568" y="3720480"/>
            <a:ext cx="5382140" cy="163571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EE52A11B-7128-4EDC-AECA-8E95ADB81F50}"/>
              </a:ext>
            </a:extLst>
          </p:cNvPr>
          <p:cNvSpPr txBox="1">
            <a:spLocks/>
          </p:cNvSpPr>
          <p:nvPr/>
        </p:nvSpPr>
        <p:spPr>
          <a:xfrm>
            <a:off x="3335568" y="5485319"/>
            <a:ext cx="5243417" cy="352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1400" dirty="0"/>
              <a:t>Sw1 Root Bridge</a:t>
            </a:r>
          </a:p>
        </p:txBody>
      </p:sp>
    </p:spTree>
    <p:extLst>
      <p:ext uri="{BB962C8B-B14F-4D97-AF65-F5344CB8AC3E}">
        <p14:creationId xmlns:p14="http://schemas.microsoft.com/office/powerpoint/2010/main" val="3652857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230272D-7B6C-4207-9897-8E9875824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4" y="92068"/>
            <a:ext cx="9464824" cy="1085369"/>
          </a:xfrm>
        </p:spPr>
        <p:txBody>
          <a:bodyPr/>
          <a:lstStyle/>
          <a:p>
            <a:r>
              <a:rPr lang="pt-PT" sz="4000" b="1" dirty="0">
                <a:solidFill>
                  <a:schemeClr val="accent1"/>
                </a:solidFill>
              </a:rPr>
              <a:t>Protocolo STP</a:t>
            </a:r>
            <a:br>
              <a:rPr lang="pt-PT" sz="4000" b="1" dirty="0">
                <a:solidFill>
                  <a:schemeClr val="accent1"/>
                </a:solidFill>
              </a:rPr>
            </a:br>
            <a:r>
              <a:rPr lang="pt-PT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Experiência A</a:t>
            </a:r>
            <a:br>
              <a:rPr lang="pt-PT" b="1" dirty="0">
                <a:solidFill>
                  <a:schemeClr val="accent1"/>
                </a:solidFill>
              </a:rPr>
            </a:b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FB7069A7-F162-454D-B9F6-1525AD78B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4" y="1526960"/>
            <a:ext cx="10298096" cy="46962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pt-PT" sz="16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r>
              <a:rPr lang="pt-PT" sz="1800" dirty="0"/>
              <a:t>A lógia das funções e estados das portas pode ser levada para os restantes protocolos.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B9491A3-ABDF-406E-BB98-6BC1CF88E1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86" y="1526960"/>
            <a:ext cx="5601810" cy="384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30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230272D-7B6C-4207-9897-8E9875824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4" y="186108"/>
            <a:ext cx="9464824" cy="1085369"/>
          </a:xfrm>
        </p:spPr>
        <p:txBody>
          <a:bodyPr/>
          <a:lstStyle/>
          <a:p>
            <a:r>
              <a:rPr lang="pt-PT" sz="4000" b="1" dirty="0">
                <a:solidFill>
                  <a:schemeClr val="accent1"/>
                </a:solidFill>
              </a:rPr>
              <a:t>Protocolo STP</a:t>
            </a:r>
            <a:br>
              <a:rPr lang="pt-PT" sz="4000" b="1" dirty="0">
                <a:solidFill>
                  <a:schemeClr val="accent1"/>
                </a:solidFill>
              </a:rPr>
            </a:br>
            <a:r>
              <a:rPr lang="pt-PT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Experiência A – capturas e injeção de falhas</a:t>
            </a:r>
            <a:br>
              <a:rPr lang="pt-PT" b="1" dirty="0">
                <a:solidFill>
                  <a:schemeClr val="accent1"/>
                </a:solidFill>
              </a:rPr>
            </a:b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FB7069A7-F162-454D-B9F6-1525AD78B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53" y="1501810"/>
            <a:ext cx="10895447" cy="5089113"/>
          </a:xfrm>
        </p:spPr>
        <p:txBody>
          <a:bodyPr>
            <a:normAutofit lnSpcReduction="10000"/>
          </a:bodyPr>
          <a:lstStyle/>
          <a:p>
            <a:r>
              <a:rPr lang="pt-PT" sz="1800" b="1" dirty="0"/>
              <a:t>Com uma captura entre sw1-sw4 e sw4-sw3, analisa-se as </a:t>
            </a:r>
            <a:r>
              <a:rPr lang="pt-PT" sz="1800" b="1" dirty="0" err="1"/>
              <a:t>BDPUs</a:t>
            </a:r>
            <a:r>
              <a:rPr lang="pt-PT" sz="1800" b="1" dirty="0"/>
              <a:t>.</a:t>
            </a:r>
          </a:p>
          <a:p>
            <a:endParaRPr lang="pt-PT" sz="1800" b="1" dirty="0"/>
          </a:p>
          <a:p>
            <a:endParaRPr lang="pt-PT" sz="1800" b="1" dirty="0"/>
          </a:p>
          <a:p>
            <a:endParaRPr lang="pt-PT" sz="1800" b="1" dirty="0"/>
          </a:p>
          <a:p>
            <a:endParaRPr lang="pt-PT" sz="1800" b="1" dirty="0"/>
          </a:p>
          <a:p>
            <a:endParaRPr lang="pt-PT" sz="1800" b="1" dirty="0"/>
          </a:p>
          <a:p>
            <a:endParaRPr lang="pt-PT" sz="1800" b="1" dirty="0"/>
          </a:p>
          <a:p>
            <a:endParaRPr lang="pt-PT" sz="1800" b="1" dirty="0"/>
          </a:p>
          <a:p>
            <a:endParaRPr lang="pt-PT" sz="1800" b="1" dirty="0"/>
          </a:p>
          <a:p>
            <a:pPr marL="0" indent="0">
              <a:buNone/>
            </a:pPr>
            <a:endParaRPr lang="pt-PT" sz="1800" b="1" dirty="0"/>
          </a:p>
          <a:p>
            <a:r>
              <a:rPr lang="pt-PT" sz="1800" dirty="0"/>
              <a:t>São enviadas de 2 em 2 segundos. </a:t>
            </a:r>
          </a:p>
          <a:p>
            <a:endParaRPr lang="pt-PT" sz="1800" dirty="0"/>
          </a:p>
          <a:p>
            <a:r>
              <a:rPr lang="pt-PT" sz="1800" dirty="0"/>
              <a:t>Apresentam a Root ID, Root </a:t>
            </a:r>
            <a:r>
              <a:rPr lang="pt-PT" sz="1800" dirty="0" err="1"/>
              <a:t>Path</a:t>
            </a:r>
            <a:r>
              <a:rPr lang="pt-PT" sz="1800" dirty="0"/>
              <a:t> </a:t>
            </a:r>
            <a:r>
              <a:rPr lang="pt-PT" sz="1800" dirty="0" err="1"/>
              <a:t>Costh</a:t>
            </a:r>
            <a:r>
              <a:rPr lang="pt-PT" sz="1800" dirty="0"/>
              <a:t>, Bridge ID, </a:t>
            </a:r>
            <a:r>
              <a:rPr lang="pt-PT" sz="1800" dirty="0" err="1"/>
              <a:t>Message</a:t>
            </a:r>
            <a:r>
              <a:rPr lang="pt-PT" sz="1800" dirty="0"/>
              <a:t> Age, Max Age e </a:t>
            </a:r>
            <a:r>
              <a:rPr lang="pt-PT" sz="1800" dirty="0" err="1"/>
              <a:t>Hello</a:t>
            </a:r>
            <a:r>
              <a:rPr lang="pt-PT" sz="1800" dirty="0"/>
              <a:t> Time.</a:t>
            </a:r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</p:txBody>
      </p:sp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EF37DE4D-8F0A-4E1A-AB49-E79DA0CEA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686" y="1959574"/>
            <a:ext cx="6210627" cy="308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30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230272D-7B6C-4207-9897-8E9875824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4" y="186108"/>
            <a:ext cx="9464824" cy="1085369"/>
          </a:xfrm>
        </p:spPr>
        <p:txBody>
          <a:bodyPr/>
          <a:lstStyle/>
          <a:p>
            <a:r>
              <a:rPr lang="pt-PT" sz="4000" b="1" dirty="0">
                <a:solidFill>
                  <a:schemeClr val="accent1"/>
                </a:solidFill>
              </a:rPr>
              <a:t>Protocolo STP</a:t>
            </a:r>
            <a:br>
              <a:rPr lang="pt-PT" sz="4000" b="1" dirty="0">
                <a:solidFill>
                  <a:schemeClr val="accent1"/>
                </a:solidFill>
              </a:rPr>
            </a:br>
            <a:r>
              <a:rPr lang="pt-PT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Experiência A – capturas e injeção de falhas</a:t>
            </a:r>
            <a:br>
              <a:rPr lang="pt-PT" b="1" dirty="0">
                <a:solidFill>
                  <a:schemeClr val="accent1"/>
                </a:solidFill>
              </a:rPr>
            </a:b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FB7069A7-F162-454D-B9F6-1525AD78B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54" y="1880032"/>
            <a:ext cx="11169336" cy="5089113"/>
          </a:xfrm>
        </p:spPr>
        <p:txBody>
          <a:bodyPr>
            <a:normAutofit/>
          </a:bodyPr>
          <a:lstStyle/>
          <a:p>
            <a:pPr algn="just"/>
            <a:r>
              <a:rPr lang="pt-PT" sz="1800" b="1" dirty="0"/>
              <a:t>Injetar uma falha na e0/1 do sw1 e capturar tráfego entre sw1 e sw4.</a:t>
            </a:r>
          </a:p>
          <a:p>
            <a:pPr algn="just"/>
            <a:endParaRPr lang="pt-PT" sz="1800" b="1" dirty="0"/>
          </a:p>
          <a:p>
            <a:pPr algn="just"/>
            <a:r>
              <a:rPr lang="pt-PT" sz="1800" dirty="0"/>
              <a:t>Os pacotes STP deixam de ser enviados durante 20 segundos</a:t>
            </a:r>
          </a:p>
          <a:p>
            <a:pPr algn="just"/>
            <a:endParaRPr lang="pt-PT" sz="1800" dirty="0"/>
          </a:p>
          <a:p>
            <a:pPr algn="just"/>
            <a:r>
              <a:rPr lang="pt-PT" sz="1800" dirty="0"/>
              <a:t>Ao final de 10 </a:t>
            </a:r>
            <a:r>
              <a:rPr lang="pt-PT" sz="1800" dirty="0" err="1"/>
              <a:t>BPDUs</a:t>
            </a:r>
            <a:r>
              <a:rPr lang="pt-PT" sz="1800" dirty="0"/>
              <a:t> não recebidas pelos vizinhos, os switchs percebem que houve uma alteração na rede. </a:t>
            </a:r>
          </a:p>
          <a:p>
            <a:endParaRPr lang="pt-PT" sz="1800" dirty="0"/>
          </a:p>
          <a:p>
            <a:r>
              <a:rPr lang="pt-PT" sz="1800" dirty="0"/>
              <a:t>O último pacote antes da falha tem a </a:t>
            </a:r>
            <a:r>
              <a:rPr lang="pt-PT" sz="1800" i="1" dirty="0" err="1"/>
              <a:t>flag</a:t>
            </a:r>
            <a:r>
              <a:rPr lang="pt-PT" sz="1800" i="1" dirty="0"/>
              <a:t> </a:t>
            </a:r>
            <a:r>
              <a:rPr lang="pt-PT" sz="1800" dirty="0"/>
              <a:t>“</a:t>
            </a:r>
            <a:r>
              <a:rPr lang="pt-PT" sz="1800" dirty="0" err="1"/>
              <a:t>topology</a:t>
            </a:r>
            <a:r>
              <a:rPr lang="pt-PT" sz="1800" dirty="0"/>
              <a:t> </a:t>
            </a:r>
            <a:r>
              <a:rPr lang="pt-PT" sz="1800" dirty="0" err="1"/>
              <a:t>change</a:t>
            </a:r>
            <a:r>
              <a:rPr lang="pt-PT" sz="1800" dirty="0"/>
              <a:t>” no estado de “no”.</a:t>
            </a:r>
          </a:p>
          <a:p>
            <a:endParaRPr lang="pt-PT" sz="1800" dirty="0"/>
          </a:p>
          <a:p>
            <a:r>
              <a:rPr lang="pt-PT" sz="1800" dirty="0"/>
              <a:t>O primeiro pacote depois da falha, tem a </a:t>
            </a:r>
            <a:r>
              <a:rPr lang="pt-PT" sz="1800" i="1" dirty="0" err="1"/>
              <a:t>flag</a:t>
            </a:r>
            <a:r>
              <a:rPr lang="pt-PT" sz="1800" i="1" dirty="0"/>
              <a:t> </a:t>
            </a:r>
            <a:r>
              <a:rPr lang="pt-PT" sz="1800" dirty="0"/>
              <a:t>“</a:t>
            </a:r>
            <a:r>
              <a:rPr lang="pt-PT" sz="1800" dirty="0" err="1"/>
              <a:t>topology</a:t>
            </a:r>
            <a:r>
              <a:rPr lang="pt-PT" sz="1800" dirty="0"/>
              <a:t> </a:t>
            </a:r>
            <a:r>
              <a:rPr lang="pt-PT" sz="1800" dirty="0" err="1"/>
              <a:t>change</a:t>
            </a:r>
            <a:r>
              <a:rPr lang="pt-PT" sz="1800" dirty="0"/>
              <a:t>” no estado de “</a:t>
            </a:r>
            <a:r>
              <a:rPr lang="pt-PT" sz="1800" dirty="0" err="1"/>
              <a:t>yes</a:t>
            </a:r>
            <a:r>
              <a:rPr lang="pt-PT" sz="1800" dirty="0"/>
              <a:t>”.</a:t>
            </a:r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1624943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230272D-7B6C-4207-9897-8E9875824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4" y="189920"/>
            <a:ext cx="9464824" cy="1085369"/>
          </a:xfrm>
        </p:spPr>
        <p:txBody>
          <a:bodyPr/>
          <a:lstStyle/>
          <a:p>
            <a:r>
              <a:rPr lang="pt-PT" sz="4000" b="1" dirty="0">
                <a:solidFill>
                  <a:schemeClr val="accent1"/>
                </a:solidFill>
              </a:rPr>
              <a:t>Protocolo STP</a:t>
            </a:r>
            <a:br>
              <a:rPr lang="pt-PT" sz="4000" b="1" dirty="0">
                <a:solidFill>
                  <a:schemeClr val="accent1"/>
                </a:solidFill>
              </a:rPr>
            </a:br>
            <a:r>
              <a:rPr lang="pt-PT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Experiência A – capturas e injeção de falhas</a:t>
            </a:r>
            <a:br>
              <a:rPr lang="pt-PT" b="1" dirty="0">
                <a:solidFill>
                  <a:schemeClr val="accent1"/>
                </a:solidFill>
              </a:rPr>
            </a:b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FB7069A7-F162-454D-B9F6-1525AD78B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54" y="1320739"/>
            <a:ext cx="10895447" cy="5089113"/>
          </a:xfrm>
        </p:spPr>
        <p:txBody>
          <a:bodyPr>
            <a:normAutofit/>
          </a:bodyPr>
          <a:lstStyle/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6AC57B7E-83BB-4F48-91B5-2F8D48D811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024" y="1320739"/>
            <a:ext cx="5647365" cy="3241386"/>
          </a:xfrm>
          <a:prstGeom prst="rect">
            <a:avLst/>
          </a:prstGeom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01B028B3-7FB6-4EBC-8924-C4C419512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024" y="4718458"/>
            <a:ext cx="5668177" cy="1949622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66DE4BCF-AD6C-4B01-918E-382429F2AE42}"/>
              </a:ext>
            </a:extLst>
          </p:cNvPr>
          <p:cNvSpPr txBox="1">
            <a:spLocks/>
          </p:cNvSpPr>
          <p:nvPr/>
        </p:nvSpPr>
        <p:spPr>
          <a:xfrm>
            <a:off x="8360389" y="4209644"/>
            <a:ext cx="5243417" cy="352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1400" dirty="0"/>
              <a:t>Último pacote antes da falha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F84832C9-E88E-4B3F-A648-0143E2A7FCA0}"/>
              </a:ext>
            </a:extLst>
          </p:cNvPr>
          <p:cNvSpPr txBox="1">
            <a:spLocks/>
          </p:cNvSpPr>
          <p:nvPr/>
        </p:nvSpPr>
        <p:spPr>
          <a:xfrm>
            <a:off x="8381201" y="6333669"/>
            <a:ext cx="5243417" cy="352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1400" dirty="0"/>
              <a:t>Primeiro pacote depois da falha</a:t>
            </a:r>
          </a:p>
        </p:txBody>
      </p:sp>
    </p:spTree>
    <p:extLst>
      <p:ext uri="{BB962C8B-B14F-4D97-AF65-F5344CB8AC3E}">
        <p14:creationId xmlns:p14="http://schemas.microsoft.com/office/powerpoint/2010/main" val="594900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230272D-7B6C-4207-9897-8E9875824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4" y="186108"/>
            <a:ext cx="9464824" cy="1085369"/>
          </a:xfrm>
        </p:spPr>
        <p:txBody>
          <a:bodyPr/>
          <a:lstStyle/>
          <a:p>
            <a:r>
              <a:rPr lang="pt-PT" sz="4000" b="1" dirty="0">
                <a:solidFill>
                  <a:schemeClr val="accent1"/>
                </a:solidFill>
              </a:rPr>
              <a:t>Protocolo STP</a:t>
            </a:r>
            <a:br>
              <a:rPr lang="pt-PT" sz="4000" b="1" dirty="0">
                <a:solidFill>
                  <a:schemeClr val="accent1"/>
                </a:solidFill>
              </a:rPr>
            </a:br>
            <a:r>
              <a:rPr lang="pt-PT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Experiência A – capturas e injeção de falhas</a:t>
            </a:r>
            <a:br>
              <a:rPr lang="pt-PT" b="1" dirty="0">
                <a:solidFill>
                  <a:schemeClr val="accent1"/>
                </a:solidFill>
              </a:rPr>
            </a:b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FB7069A7-F162-454D-B9F6-1525AD78B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54" y="1504181"/>
            <a:ext cx="11169336" cy="5089113"/>
          </a:xfrm>
        </p:spPr>
        <p:txBody>
          <a:bodyPr>
            <a:normAutofit/>
          </a:bodyPr>
          <a:lstStyle/>
          <a:p>
            <a:pPr algn="just"/>
            <a:r>
              <a:rPr lang="pt-PT" sz="1600" b="1" dirty="0"/>
              <a:t>Injetar uma falha na e0/1 do sw1 e capturar tráfego entre sw1 e sw4.</a:t>
            </a:r>
            <a:endParaRPr lang="pt-PT" sz="1600" dirty="0"/>
          </a:p>
          <a:p>
            <a:pPr algn="just"/>
            <a:r>
              <a:rPr lang="pt-PT" sz="1600" dirty="0"/>
              <a:t>As restantes 3 ligações também contêm mensagens deste género.</a:t>
            </a:r>
          </a:p>
          <a:p>
            <a:pPr algn="just"/>
            <a:endParaRPr lang="pt-PT" sz="1600" dirty="0"/>
          </a:p>
          <a:p>
            <a:pPr algn="just"/>
            <a:r>
              <a:rPr lang="pt-PT" sz="1600" dirty="0"/>
              <a:t>Pacotes TCN que não têm qualquer tipo de informação.</a:t>
            </a:r>
          </a:p>
          <a:p>
            <a:pPr algn="just"/>
            <a:endParaRPr lang="pt-PT" sz="1600" dirty="0"/>
          </a:p>
          <a:p>
            <a:pPr algn="just"/>
            <a:r>
              <a:rPr lang="pt-PT" sz="1600" dirty="0"/>
              <a:t> Servem para os outros equipamentos terem conhecimento das mudanças na rede</a:t>
            </a:r>
            <a:r>
              <a:rPr lang="pt-PT" sz="1800" dirty="0"/>
              <a:t>.</a:t>
            </a:r>
          </a:p>
          <a:p>
            <a:pPr marL="0" indent="0" algn="just">
              <a:buNone/>
            </a:pPr>
            <a:endParaRPr lang="pt-PT" sz="1800" dirty="0"/>
          </a:p>
          <a:p>
            <a:pPr marL="0" indent="0" algn="just">
              <a:buNone/>
            </a:pPr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</p:txBody>
      </p:sp>
      <p:pic>
        <p:nvPicPr>
          <p:cNvPr id="4" name="Imagem 3" descr="Uma imagem com mesa&#10;&#10;Descrição gerada automaticamente">
            <a:extLst>
              <a:ext uri="{FF2B5EF4-FFF2-40B4-BE49-F238E27FC236}">
                <a16:creationId xmlns:a16="http://schemas.microsoft.com/office/drawing/2014/main" id="{D6431890-DEBC-41BD-AF9C-7E57A9B6AA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84" y="3805780"/>
            <a:ext cx="6341660" cy="294418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5882F3F3-1688-4BB8-A828-E6FEC408FE93}"/>
              </a:ext>
            </a:extLst>
          </p:cNvPr>
          <p:cNvSpPr txBox="1">
            <a:spLocks/>
          </p:cNvSpPr>
          <p:nvPr/>
        </p:nvSpPr>
        <p:spPr>
          <a:xfrm>
            <a:off x="9150081" y="6397485"/>
            <a:ext cx="5243417" cy="352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1400" dirty="0"/>
              <a:t>TCN</a:t>
            </a:r>
          </a:p>
        </p:txBody>
      </p:sp>
    </p:spTree>
    <p:extLst>
      <p:ext uri="{BB962C8B-B14F-4D97-AF65-F5344CB8AC3E}">
        <p14:creationId xmlns:p14="http://schemas.microsoft.com/office/powerpoint/2010/main" val="1365631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230272D-7B6C-4207-9897-8E9875824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4" y="186108"/>
            <a:ext cx="9464824" cy="1085369"/>
          </a:xfrm>
        </p:spPr>
        <p:txBody>
          <a:bodyPr/>
          <a:lstStyle/>
          <a:p>
            <a:r>
              <a:rPr lang="pt-PT" sz="4000" b="1" dirty="0">
                <a:solidFill>
                  <a:schemeClr val="accent1"/>
                </a:solidFill>
              </a:rPr>
              <a:t>Protocolo STP</a:t>
            </a:r>
            <a:br>
              <a:rPr lang="pt-PT" sz="4000" b="1" dirty="0">
                <a:solidFill>
                  <a:schemeClr val="accent1"/>
                </a:solidFill>
              </a:rPr>
            </a:br>
            <a:r>
              <a:rPr lang="pt-PT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Experiência A – capturas e injeção de falhas</a:t>
            </a:r>
            <a:br>
              <a:rPr lang="pt-PT" b="1" dirty="0">
                <a:solidFill>
                  <a:schemeClr val="accent1"/>
                </a:solidFill>
              </a:rPr>
            </a:b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FB7069A7-F162-454D-B9F6-1525AD78B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54" y="1470599"/>
            <a:ext cx="11169336" cy="5089113"/>
          </a:xfrm>
        </p:spPr>
        <p:txBody>
          <a:bodyPr>
            <a:normAutofit/>
          </a:bodyPr>
          <a:lstStyle/>
          <a:p>
            <a:pPr algn="just"/>
            <a:r>
              <a:rPr lang="pt-PT" sz="1800" b="1" dirty="0"/>
              <a:t>Injetar uma falha na e0/1 do sw1 e capturar tráfego entre sw1 e sw4.</a:t>
            </a:r>
            <a:endParaRPr lang="pt-PT" sz="1800" dirty="0"/>
          </a:p>
          <a:p>
            <a:pPr algn="just"/>
            <a:r>
              <a:rPr lang="pt-PT" sz="1800" dirty="0"/>
              <a:t>Depois dos 20s sem </a:t>
            </a:r>
            <a:r>
              <a:rPr lang="pt-PT" sz="1800" dirty="0" err="1"/>
              <a:t>BPDUs</a:t>
            </a:r>
            <a:r>
              <a:rPr lang="pt-PT" sz="1800" dirty="0"/>
              <a:t>, o switch que tem a porta de </a:t>
            </a:r>
            <a:r>
              <a:rPr lang="pt-PT" sz="1800" i="1" dirty="0"/>
              <a:t>backup, </a:t>
            </a:r>
            <a:r>
              <a:rPr lang="pt-PT" sz="1800" dirty="0"/>
              <a:t>coloca-a em </a:t>
            </a:r>
            <a:r>
              <a:rPr lang="pt-PT" sz="1800" i="1" dirty="0"/>
              <a:t>Listening </a:t>
            </a:r>
            <a:r>
              <a:rPr lang="pt-PT" sz="1800" dirty="0"/>
              <a:t>durante 15s e em seguida em </a:t>
            </a:r>
            <a:r>
              <a:rPr lang="pt-PT" sz="1800" i="1" dirty="0"/>
              <a:t>Learning</a:t>
            </a:r>
            <a:r>
              <a:rPr lang="pt-PT" sz="1800" dirty="0"/>
              <a:t> durante 15s.</a:t>
            </a:r>
          </a:p>
          <a:p>
            <a:pPr algn="just"/>
            <a:endParaRPr lang="pt-PT" sz="1800" dirty="0"/>
          </a:p>
          <a:p>
            <a:pPr algn="just"/>
            <a:r>
              <a:rPr lang="pt-PT" sz="1800" dirty="0"/>
              <a:t>Só depois destes estados (depois de 50s) passa para </a:t>
            </a:r>
            <a:r>
              <a:rPr lang="pt-PT" sz="1800" i="1" dirty="0"/>
              <a:t>Forwarding </a:t>
            </a:r>
            <a:r>
              <a:rPr lang="pt-PT" sz="1800" dirty="0"/>
              <a:t>e o serviço é restabelecido.</a:t>
            </a:r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F6C70FD-FA2E-4D9B-B0DF-AEA642EC3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973" y="3349850"/>
            <a:ext cx="4838053" cy="33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86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230272D-7B6C-4207-9897-8E9875824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4" y="186108"/>
            <a:ext cx="9464824" cy="1085369"/>
          </a:xfrm>
        </p:spPr>
        <p:txBody>
          <a:bodyPr/>
          <a:lstStyle/>
          <a:p>
            <a:r>
              <a:rPr lang="pt-PT" sz="4000" b="1" dirty="0">
                <a:solidFill>
                  <a:schemeClr val="accent1"/>
                </a:solidFill>
              </a:rPr>
              <a:t>Protocolo STP</a:t>
            </a:r>
            <a:br>
              <a:rPr lang="pt-PT" sz="4000" b="1" dirty="0">
                <a:solidFill>
                  <a:schemeClr val="accent1"/>
                </a:solidFill>
              </a:rPr>
            </a:br>
            <a:r>
              <a:rPr lang="pt-PT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Experiência A – capturas e injeção de falhas</a:t>
            </a:r>
            <a:br>
              <a:rPr lang="pt-PT" b="1" dirty="0">
                <a:solidFill>
                  <a:schemeClr val="accent1"/>
                </a:solidFill>
              </a:rPr>
            </a:b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FB7069A7-F162-454D-B9F6-1525AD78B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54" y="1604921"/>
            <a:ext cx="11169336" cy="5253079"/>
          </a:xfrm>
        </p:spPr>
        <p:txBody>
          <a:bodyPr>
            <a:normAutofit/>
          </a:bodyPr>
          <a:lstStyle/>
          <a:p>
            <a:pPr algn="just"/>
            <a:r>
              <a:rPr lang="pt-PT" sz="1800" b="1" dirty="0" err="1"/>
              <a:t>Ping</a:t>
            </a:r>
            <a:r>
              <a:rPr lang="pt-PT" sz="1800" b="1" dirty="0"/>
              <a:t> do PC4 para o PC2 e injeção de falha na e0/1 do sw1.</a:t>
            </a:r>
          </a:p>
          <a:p>
            <a:pPr algn="just"/>
            <a:endParaRPr lang="pt-PT" sz="1800" dirty="0"/>
          </a:p>
          <a:p>
            <a:r>
              <a:rPr lang="pt-PT" sz="1800" dirty="0"/>
              <a:t>Antes da falha, tráfego ICMP passa pelo link sw4-sw1.</a:t>
            </a:r>
          </a:p>
          <a:p>
            <a:endParaRPr lang="pt-PT" sz="1800" dirty="0"/>
          </a:p>
          <a:p>
            <a:r>
              <a:rPr lang="pt-PT" sz="1800" dirty="0"/>
              <a:t>Passados 50s começa a passar pelo link sw3-sw4.</a:t>
            </a:r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i="1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</p:txBody>
      </p:sp>
      <p:pic>
        <p:nvPicPr>
          <p:cNvPr id="7" name="Imagem 6" descr="Uma imagem com mesa&#10;&#10;Descrição gerada automaticamente">
            <a:extLst>
              <a:ext uri="{FF2B5EF4-FFF2-40B4-BE49-F238E27FC236}">
                <a16:creationId xmlns:a16="http://schemas.microsoft.com/office/drawing/2014/main" id="{F9A0C47E-5AE8-40E3-95F4-E9EDA405B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416" y="3707703"/>
            <a:ext cx="8487168" cy="296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3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230272D-7B6C-4207-9897-8E9875824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4" y="186108"/>
            <a:ext cx="9464824" cy="1085369"/>
          </a:xfrm>
        </p:spPr>
        <p:txBody>
          <a:bodyPr/>
          <a:lstStyle/>
          <a:p>
            <a:r>
              <a:rPr lang="pt-PT" sz="4000" b="1" dirty="0">
                <a:solidFill>
                  <a:schemeClr val="accent1"/>
                </a:solidFill>
              </a:rPr>
              <a:t>Protocolo STP</a:t>
            </a:r>
            <a:br>
              <a:rPr lang="pt-PT" sz="4000" b="1" dirty="0">
                <a:solidFill>
                  <a:schemeClr val="accent1"/>
                </a:solidFill>
              </a:rPr>
            </a:br>
            <a:r>
              <a:rPr lang="pt-PT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Experiência A – capturas e injeção de falhas</a:t>
            </a:r>
            <a:br>
              <a:rPr lang="pt-PT" b="1" dirty="0">
                <a:solidFill>
                  <a:schemeClr val="accent1"/>
                </a:solidFill>
              </a:rPr>
            </a:b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FB7069A7-F162-454D-B9F6-1525AD78B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54" y="1604921"/>
            <a:ext cx="11169336" cy="5253079"/>
          </a:xfrm>
        </p:spPr>
        <p:txBody>
          <a:bodyPr>
            <a:normAutofit/>
          </a:bodyPr>
          <a:lstStyle/>
          <a:p>
            <a:pPr algn="just"/>
            <a:r>
              <a:rPr lang="pt-PT" sz="1800" b="1" dirty="0" err="1"/>
              <a:t>Ping</a:t>
            </a:r>
            <a:r>
              <a:rPr lang="pt-PT" sz="1800" b="1" dirty="0"/>
              <a:t> do PC4 para o PC2 e injeção de falha na e0/1 do sw1.</a:t>
            </a:r>
          </a:p>
          <a:p>
            <a:pPr algn="just"/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i="1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E7834726-BED9-424B-8811-012080FBB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87" y="2408348"/>
            <a:ext cx="4537945" cy="1911223"/>
          </a:xfrm>
          <a:prstGeom prst="rect">
            <a:avLst/>
          </a:prstGeom>
        </p:spPr>
      </p:pic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E8FE099E-71A9-4644-A599-BED99A844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173" y="2446578"/>
            <a:ext cx="4244575" cy="1931478"/>
          </a:xfrm>
          <a:prstGeom prst="rect">
            <a:avLst/>
          </a:prstGeom>
        </p:spPr>
      </p:pic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709BD848-6719-484C-A815-C03A4247C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588" y="4411422"/>
            <a:ext cx="4498220" cy="1829580"/>
          </a:xfrm>
          <a:prstGeom prst="rect">
            <a:avLst/>
          </a:prstGeom>
        </p:spPr>
      </p:pic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7D31416C-EC9A-424B-B322-7060596FF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4411422"/>
            <a:ext cx="4263749" cy="182958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4BD89143-2327-48E0-9F3A-E3DF4473EE41}"/>
              </a:ext>
            </a:extLst>
          </p:cNvPr>
          <p:cNvSpPr txBox="1">
            <a:spLocks/>
          </p:cNvSpPr>
          <p:nvPr/>
        </p:nvSpPr>
        <p:spPr>
          <a:xfrm>
            <a:off x="-234555" y="3821589"/>
            <a:ext cx="1647982" cy="5898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PT" sz="1200" dirty="0"/>
              <a:t>Inicialmente</a:t>
            </a:r>
          </a:p>
          <a:p>
            <a:pPr algn="ctr"/>
            <a:r>
              <a:rPr lang="pt-PT" sz="1200" dirty="0"/>
              <a:t>Alternate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EA407375-0A87-4974-ADA2-6F709EE79F7B}"/>
              </a:ext>
            </a:extLst>
          </p:cNvPr>
          <p:cNvSpPr txBox="1">
            <a:spLocks/>
          </p:cNvSpPr>
          <p:nvPr/>
        </p:nvSpPr>
        <p:spPr>
          <a:xfrm>
            <a:off x="9935498" y="4053773"/>
            <a:ext cx="1647982" cy="324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PT" sz="1200" dirty="0"/>
              <a:t>Listening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28E2AD20-4F55-4887-96A3-98B8E442F2AC}"/>
              </a:ext>
            </a:extLst>
          </p:cNvPr>
          <p:cNvSpPr txBox="1">
            <a:spLocks/>
          </p:cNvSpPr>
          <p:nvPr/>
        </p:nvSpPr>
        <p:spPr>
          <a:xfrm>
            <a:off x="10067278" y="5946895"/>
            <a:ext cx="1647982" cy="324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PT" sz="1200" dirty="0"/>
              <a:t>Forwarding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1F700EC1-6C9D-433B-AE87-390D848C6F3C}"/>
              </a:ext>
            </a:extLst>
          </p:cNvPr>
          <p:cNvSpPr txBox="1">
            <a:spLocks/>
          </p:cNvSpPr>
          <p:nvPr/>
        </p:nvSpPr>
        <p:spPr>
          <a:xfrm>
            <a:off x="-234555" y="5916719"/>
            <a:ext cx="1647982" cy="324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PT" sz="1200" dirty="0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124610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92A41-88D5-4BFD-9A05-B5A05028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03028"/>
            <a:ext cx="9404723" cy="1041991"/>
          </a:xfrm>
        </p:spPr>
        <p:txBody>
          <a:bodyPr/>
          <a:lstStyle/>
          <a:p>
            <a:r>
              <a:rPr lang="pt-PT" b="1" dirty="0">
                <a:solidFill>
                  <a:schemeClr val="accent1"/>
                </a:solidFill>
              </a:rPr>
              <a:t>Introdução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B86981-7FC9-49C4-9E2F-2CDBE4435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345019"/>
            <a:ext cx="11633200" cy="523358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PT" sz="1600" dirty="0"/>
              <a:t>Devido à necessidade de corrigir </a:t>
            </a:r>
            <a:r>
              <a:rPr lang="pt-PT" sz="1600" i="1" dirty="0" err="1"/>
              <a:t>loops</a:t>
            </a:r>
            <a:r>
              <a:rPr lang="pt-PT" sz="1600" dirty="0"/>
              <a:t> criados numa rede de switchs, criaram-se os protocolos </a:t>
            </a:r>
            <a:r>
              <a:rPr lang="pt-PT" sz="1600" dirty="0" err="1"/>
              <a:t>Spanning</a:t>
            </a:r>
            <a:r>
              <a:rPr lang="pt-PT" sz="1600" dirty="0"/>
              <a:t> </a:t>
            </a:r>
            <a:r>
              <a:rPr lang="pt-PT" sz="1600" dirty="0" err="1"/>
              <a:t>Tree</a:t>
            </a:r>
            <a:r>
              <a:rPr lang="pt-PT" sz="1600" dirty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PT" sz="1600" dirty="0"/>
          </a:p>
          <a:p>
            <a:pPr algn="just">
              <a:lnSpc>
                <a:spcPct val="150000"/>
              </a:lnSpc>
            </a:pPr>
            <a:r>
              <a:rPr lang="pt-PT" sz="1600" dirty="0"/>
              <a:t>Os ciclos existem devido à redundância existente nas redes e são prejudiciais.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PT" sz="1600" dirty="0"/>
          </a:p>
          <a:p>
            <a:pPr algn="just">
              <a:lnSpc>
                <a:spcPct val="150000"/>
              </a:lnSpc>
            </a:pPr>
            <a:r>
              <a:rPr lang="pt-PT" sz="1600" dirty="0"/>
              <a:t>Existem vários protocolos: </a:t>
            </a:r>
          </a:p>
          <a:p>
            <a:pPr lvl="1" algn="just">
              <a:lnSpc>
                <a:spcPct val="150000"/>
              </a:lnSpc>
            </a:pPr>
            <a:r>
              <a:rPr lang="pt-PT" sz="1600" dirty="0" err="1"/>
              <a:t>Spanning</a:t>
            </a:r>
            <a:r>
              <a:rPr lang="pt-PT" sz="1600" dirty="0"/>
              <a:t> </a:t>
            </a:r>
            <a:r>
              <a:rPr lang="pt-PT" sz="1600" dirty="0" err="1"/>
              <a:t>Tree</a:t>
            </a:r>
            <a:r>
              <a:rPr lang="pt-PT" sz="1600" dirty="0"/>
              <a:t> </a:t>
            </a:r>
            <a:r>
              <a:rPr lang="pt-PT" sz="1600" dirty="0" err="1"/>
              <a:t>Protocol</a:t>
            </a:r>
            <a:r>
              <a:rPr lang="pt-PT" sz="1600" dirty="0"/>
              <a:t> (STP), com a alternativa Cisco Per </a:t>
            </a:r>
            <a:r>
              <a:rPr lang="pt-PT" sz="1600" dirty="0" err="1"/>
              <a:t>Vlan</a:t>
            </a:r>
            <a:r>
              <a:rPr lang="pt-PT" sz="1600" dirty="0"/>
              <a:t> </a:t>
            </a:r>
            <a:r>
              <a:rPr lang="pt-PT" sz="1600" dirty="0" err="1"/>
              <a:t>Spanning</a:t>
            </a:r>
            <a:r>
              <a:rPr lang="pt-PT" sz="1600" dirty="0"/>
              <a:t> </a:t>
            </a:r>
            <a:r>
              <a:rPr lang="pt-PT" sz="1600" dirty="0" err="1"/>
              <a:t>Tree</a:t>
            </a:r>
            <a:r>
              <a:rPr lang="pt-PT" sz="1600" dirty="0"/>
              <a:t>+ (PVST+);</a:t>
            </a:r>
          </a:p>
          <a:p>
            <a:pPr lvl="1" algn="just">
              <a:lnSpc>
                <a:spcPct val="150000"/>
              </a:lnSpc>
            </a:pPr>
            <a:r>
              <a:rPr lang="pt-PT" sz="1600" dirty="0" err="1"/>
              <a:t>Rapid</a:t>
            </a:r>
            <a:r>
              <a:rPr lang="pt-PT" sz="1600" dirty="0"/>
              <a:t> </a:t>
            </a:r>
            <a:r>
              <a:rPr lang="pt-PT" sz="1600" dirty="0" err="1"/>
              <a:t>Spanning</a:t>
            </a:r>
            <a:r>
              <a:rPr lang="pt-PT" sz="1600" dirty="0"/>
              <a:t> </a:t>
            </a:r>
            <a:r>
              <a:rPr lang="pt-PT" sz="1600" dirty="0" err="1"/>
              <a:t>Tree</a:t>
            </a:r>
            <a:r>
              <a:rPr lang="pt-PT" sz="1600" dirty="0"/>
              <a:t> </a:t>
            </a:r>
            <a:r>
              <a:rPr lang="pt-PT" sz="1600" dirty="0" err="1"/>
              <a:t>Protocol</a:t>
            </a:r>
            <a:r>
              <a:rPr lang="pt-PT" sz="1600" dirty="0"/>
              <a:t> (RSTP), com a alternativa cisco </a:t>
            </a:r>
            <a:r>
              <a:rPr lang="pt-PT" sz="1600" dirty="0" err="1"/>
              <a:t>Rapid</a:t>
            </a:r>
            <a:r>
              <a:rPr lang="pt-PT" sz="1600" dirty="0"/>
              <a:t> PVST+; </a:t>
            </a:r>
          </a:p>
          <a:p>
            <a:pPr lvl="1" algn="just">
              <a:lnSpc>
                <a:spcPct val="150000"/>
              </a:lnSpc>
            </a:pPr>
            <a:r>
              <a:rPr lang="pt-PT" sz="1600" dirty="0" err="1"/>
              <a:t>Multiple</a:t>
            </a:r>
            <a:r>
              <a:rPr lang="pt-PT" sz="1600" dirty="0"/>
              <a:t> </a:t>
            </a:r>
            <a:r>
              <a:rPr lang="pt-PT" sz="1600" dirty="0" err="1"/>
              <a:t>Spanning</a:t>
            </a:r>
            <a:r>
              <a:rPr lang="pt-PT" sz="1600" dirty="0"/>
              <a:t> </a:t>
            </a:r>
            <a:r>
              <a:rPr lang="pt-PT" sz="1600" dirty="0" err="1"/>
              <a:t>Tree</a:t>
            </a:r>
            <a:r>
              <a:rPr lang="pt-PT" sz="1600" dirty="0"/>
              <a:t>  (MSTP).</a:t>
            </a:r>
          </a:p>
          <a:p>
            <a:pPr lvl="1" algn="just">
              <a:lnSpc>
                <a:spcPct val="150000"/>
              </a:lnSpc>
            </a:pPr>
            <a:endParaRPr lang="pt-PT" sz="1600" dirty="0"/>
          </a:p>
          <a:p>
            <a:pPr algn="just">
              <a:lnSpc>
                <a:spcPct val="150000"/>
              </a:lnSpc>
            </a:pPr>
            <a:r>
              <a:rPr lang="pt-PT" sz="1600" dirty="0"/>
              <a:t>Definem uma tabela de forwarding nos switches de modo que, uma rede constituída por estes equipamentos, fique livre dos ciclos.</a:t>
            </a:r>
          </a:p>
        </p:txBody>
      </p:sp>
    </p:spTree>
    <p:extLst>
      <p:ext uri="{BB962C8B-B14F-4D97-AF65-F5344CB8AC3E}">
        <p14:creationId xmlns:p14="http://schemas.microsoft.com/office/powerpoint/2010/main" val="1932191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1A4C48-ABA5-4714-972A-ED8038E1F08E}"/>
              </a:ext>
            </a:extLst>
          </p:cNvPr>
          <p:cNvSpPr txBox="1">
            <a:spLocks/>
          </p:cNvSpPr>
          <p:nvPr/>
        </p:nvSpPr>
        <p:spPr>
          <a:xfrm>
            <a:off x="602454" y="574415"/>
            <a:ext cx="9464824" cy="1085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b="1" dirty="0">
                <a:solidFill>
                  <a:schemeClr val="accent1"/>
                </a:solidFill>
              </a:rPr>
              <a:t>Protocolo STP</a:t>
            </a:r>
            <a:br>
              <a:rPr lang="pt-PT" sz="4000" b="1" dirty="0">
                <a:solidFill>
                  <a:schemeClr val="accent1"/>
                </a:solidFill>
              </a:rPr>
            </a:br>
            <a:r>
              <a:rPr lang="pt-PT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Experiência A - Conclusões</a:t>
            </a:r>
            <a:br>
              <a:rPr lang="pt-PT" b="1" dirty="0">
                <a:solidFill>
                  <a:schemeClr val="accent1"/>
                </a:solidFill>
              </a:rPr>
            </a:b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9" name="Marcador de Posição de Conteúdo 7">
            <a:extLst>
              <a:ext uri="{FF2B5EF4-FFF2-40B4-BE49-F238E27FC236}">
                <a16:creationId xmlns:a16="http://schemas.microsoft.com/office/drawing/2014/main" id="{54C3C1A8-2F78-4FAC-88BA-B31121941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54" y="2268339"/>
            <a:ext cx="11169336" cy="5089113"/>
          </a:xfrm>
        </p:spPr>
        <p:txBody>
          <a:bodyPr>
            <a:normAutofit/>
          </a:bodyPr>
          <a:lstStyle/>
          <a:p>
            <a:r>
              <a:rPr lang="pt-PT" sz="1800" dirty="0"/>
              <a:t>O protocolo </a:t>
            </a:r>
            <a:r>
              <a:rPr lang="pt-PT" sz="1800" dirty="0" err="1"/>
              <a:t>Spanning</a:t>
            </a:r>
            <a:r>
              <a:rPr lang="pt-PT" sz="1800" dirty="0"/>
              <a:t> </a:t>
            </a:r>
            <a:r>
              <a:rPr lang="pt-PT" sz="1800" dirty="0" err="1"/>
              <a:t>Tree</a:t>
            </a:r>
            <a:r>
              <a:rPr lang="pt-PT" sz="1800" dirty="0"/>
              <a:t> consegue adaptar-se perante falhas na rede.</a:t>
            </a:r>
          </a:p>
          <a:p>
            <a:endParaRPr lang="pt-PT" sz="1800" dirty="0"/>
          </a:p>
          <a:p>
            <a:r>
              <a:rPr lang="pt-PT" sz="1800" dirty="0"/>
              <a:t>Muda as configurações nas portas para se ajustar devidamente.</a:t>
            </a:r>
          </a:p>
          <a:p>
            <a:endParaRPr lang="pt-PT" sz="1800" dirty="0"/>
          </a:p>
          <a:p>
            <a:r>
              <a:rPr lang="pt-PT" sz="1800" dirty="0"/>
              <a:t>Consegue assegurar a continuação da disponibilidade da rede.</a:t>
            </a:r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467948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76BDDC1-3B8A-4ED1-9384-28046DA7D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A4C54E1D-046B-434B-8B3E-C179D991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BF8D53-A15F-462E-97B3-D5C0D6F2F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110" y="1282605"/>
            <a:ext cx="5614835" cy="4515352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D62FCDA-81D0-4D28-B17F-CC6E32068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3176266-557F-4D33-89A3-A62413756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023" y="835361"/>
            <a:ext cx="3505495" cy="1622321"/>
          </a:xfrm>
        </p:spPr>
        <p:txBody>
          <a:bodyPr>
            <a:normAutofit/>
          </a:bodyPr>
          <a:lstStyle/>
          <a:p>
            <a:pPr algn="ctr"/>
            <a:r>
              <a:rPr lang="pt-PT" sz="3600" b="1" dirty="0">
                <a:solidFill>
                  <a:schemeClr val="accent1"/>
                </a:solidFill>
              </a:rPr>
              <a:t>Protocolo STP</a:t>
            </a:r>
            <a:br>
              <a:rPr lang="pt-PT" sz="3600" b="1" dirty="0">
                <a:solidFill>
                  <a:schemeClr val="accent1"/>
                </a:solidFill>
              </a:rPr>
            </a:br>
            <a:r>
              <a:rPr lang="pt-PT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Experiência AA</a:t>
            </a:r>
            <a:br>
              <a:rPr lang="pt-PT" sz="3600" b="1" dirty="0">
                <a:solidFill>
                  <a:schemeClr val="accent1"/>
                </a:solidFill>
              </a:rPr>
            </a:br>
            <a:endParaRPr lang="en-GB" sz="3600" b="1" dirty="0">
              <a:solidFill>
                <a:schemeClr val="accent1"/>
              </a:solidFill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68B944C0-2B2A-4DC4-A29E-55412D84532C}"/>
              </a:ext>
            </a:extLst>
          </p:cNvPr>
          <p:cNvSpPr txBox="1">
            <a:spLocks/>
          </p:cNvSpPr>
          <p:nvPr/>
        </p:nvSpPr>
        <p:spPr>
          <a:xfrm>
            <a:off x="96230" y="2606982"/>
            <a:ext cx="4421079" cy="411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pt-PT" sz="1800" b="1" dirty="0"/>
              <a:t>Experienciar a convergência no STP.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Sw1 </a:t>
            </a:r>
            <a:r>
              <a:rPr lang="en-US" sz="1800" dirty="0" err="1"/>
              <a:t>configurado</a:t>
            </a:r>
            <a:r>
              <a:rPr lang="en-US" sz="1800" dirty="0"/>
              <a:t> </a:t>
            </a:r>
            <a:r>
              <a:rPr lang="en-US" sz="1800" dirty="0" err="1"/>
              <a:t>como</a:t>
            </a:r>
            <a:r>
              <a:rPr lang="en-US" sz="1800" dirty="0"/>
              <a:t> Root Bridge.</a:t>
            </a:r>
          </a:p>
          <a:p>
            <a:pPr algn="just"/>
            <a:endParaRPr lang="en-US" sz="1800" dirty="0"/>
          </a:p>
          <a:p>
            <a:pPr algn="just"/>
            <a:r>
              <a:rPr lang="pt-PT" sz="1800" dirty="0"/>
              <a:t>Inicialmente, sem uma ligação entre sw3 e sw2, não há </a:t>
            </a:r>
            <a:r>
              <a:rPr lang="pt-PT" sz="1800" i="1" dirty="0" err="1"/>
              <a:t>loops</a:t>
            </a:r>
            <a:r>
              <a:rPr lang="pt-PT" sz="1800" i="1" dirty="0"/>
              <a:t>.</a:t>
            </a:r>
            <a:endParaRPr lang="en-US" sz="18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>
              <a:buFont typeface="Wingdings 3" charset="2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92476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1A4C48-ABA5-4714-972A-ED8038E1F08E}"/>
              </a:ext>
            </a:extLst>
          </p:cNvPr>
          <p:cNvSpPr txBox="1">
            <a:spLocks/>
          </p:cNvSpPr>
          <p:nvPr/>
        </p:nvSpPr>
        <p:spPr>
          <a:xfrm>
            <a:off x="602454" y="223686"/>
            <a:ext cx="9464824" cy="1085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b="1" dirty="0">
                <a:solidFill>
                  <a:schemeClr val="accent1"/>
                </a:solidFill>
              </a:rPr>
              <a:t>Protocolo STP</a:t>
            </a:r>
            <a:br>
              <a:rPr lang="pt-PT" sz="4000" b="1" dirty="0">
                <a:solidFill>
                  <a:schemeClr val="accent1"/>
                </a:solidFill>
              </a:rPr>
            </a:br>
            <a:r>
              <a:rPr lang="pt-PT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Experiência AA </a:t>
            </a:r>
            <a:br>
              <a:rPr lang="pt-PT" b="1" dirty="0">
                <a:solidFill>
                  <a:schemeClr val="accent1"/>
                </a:solidFill>
              </a:rPr>
            </a:b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9" name="Marcador de Posição de Conteúdo 7">
            <a:extLst>
              <a:ext uri="{FF2B5EF4-FFF2-40B4-BE49-F238E27FC236}">
                <a16:creationId xmlns:a16="http://schemas.microsoft.com/office/drawing/2014/main" id="{54C3C1A8-2F78-4FAC-88BA-B31121941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54" y="1545201"/>
            <a:ext cx="11169336" cy="5089113"/>
          </a:xfrm>
        </p:spPr>
        <p:txBody>
          <a:bodyPr>
            <a:normAutofit/>
          </a:bodyPr>
          <a:lstStyle/>
          <a:p>
            <a:r>
              <a:rPr lang="pt-PT" sz="1800" b="1" dirty="0"/>
              <a:t>Adicionar uma ligação entre o switch 2 e 3.</a:t>
            </a:r>
          </a:p>
          <a:p>
            <a:endParaRPr lang="pt-PT" sz="1800" b="1" dirty="0"/>
          </a:p>
          <a:p>
            <a:r>
              <a:rPr lang="pt-PT" sz="1800" dirty="0"/>
              <a:t>Sw2 deteta a mudança na rede e avisa a Root Bridge.</a:t>
            </a:r>
          </a:p>
          <a:p>
            <a:endParaRPr lang="pt-PT" sz="1800" b="1" dirty="0"/>
          </a:p>
          <a:p>
            <a:r>
              <a:rPr lang="pt-PT" sz="1800" dirty="0"/>
              <a:t>A captura entre o sw2 e sw1 mostra a TCN enviada do switch 2 para o 1.</a:t>
            </a:r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E57B2F65-709D-400A-90F0-03B6BB94F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30"/>
          <a:stretch/>
        </p:blipFill>
        <p:spPr bwMode="auto">
          <a:xfrm>
            <a:off x="2986508" y="3706796"/>
            <a:ext cx="6218983" cy="29275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D96F637-246A-45F3-8C27-AA400D207BFC}"/>
              </a:ext>
            </a:extLst>
          </p:cNvPr>
          <p:cNvSpPr txBox="1">
            <a:spLocks/>
          </p:cNvSpPr>
          <p:nvPr/>
        </p:nvSpPr>
        <p:spPr>
          <a:xfrm>
            <a:off x="9066126" y="6310031"/>
            <a:ext cx="1647982" cy="324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PT" sz="1400" dirty="0"/>
              <a:t>TCN do sw2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3070136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1A4C48-ABA5-4714-972A-ED8038E1F08E}"/>
              </a:ext>
            </a:extLst>
          </p:cNvPr>
          <p:cNvSpPr txBox="1">
            <a:spLocks/>
          </p:cNvSpPr>
          <p:nvPr/>
        </p:nvSpPr>
        <p:spPr>
          <a:xfrm>
            <a:off x="602454" y="33667"/>
            <a:ext cx="9464824" cy="1085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b="1" dirty="0">
                <a:solidFill>
                  <a:schemeClr val="accent1"/>
                </a:solidFill>
              </a:rPr>
              <a:t>Protocolo STP</a:t>
            </a:r>
            <a:br>
              <a:rPr lang="pt-PT" sz="4000" b="1" dirty="0">
                <a:solidFill>
                  <a:schemeClr val="accent1"/>
                </a:solidFill>
              </a:rPr>
            </a:br>
            <a:r>
              <a:rPr lang="pt-PT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Experiência AA </a:t>
            </a:r>
            <a:br>
              <a:rPr lang="pt-PT" b="1" dirty="0">
                <a:solidFill>
                  <a:schemeClr val="accent1"/>
                </a:solidFill>
              </a:rPr>
            </a:b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9" name="Marcador de Posição de Conteúdo 7">
            <a:extLst>
              <a:ext uri="{FF2B5EF4-FFF2-40B4-BE49-F238E27FC236}">
                <a16:creationId xmlns:a16="http://schemas.microsoft.com/office/drawing/2014/main" id="{54C3C1A8-2F78-4FAC-88BA-B31121941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54" y="1309055"/>
            <a:ext cx="11169336" cy="5325259"/>
          </a:xfrm>
        </p:spPr>
        <p:txBody>
          <a:bodyPr>
            <a:normAutofit/>
          </a:bodyPr>
          <a:lstStyle/>
          <a:p>
            <a:r>
              <a:rPr lang="pt-PT" sz="1800" b="1" dirty="0"/>
              <a:t>Adicionar uma ligação entre o switch 2 e 3.</a:t>
            </a:r>
          </a:p>
          <a:p>
            <a:endParaRPr lang="pt-PT" sz="1800" b="1" dirty="0"/>
          </a:p>
          <a:p>
            <a:r>
              <a:rPr lang="pt-PT" sz="1800" dirty="0"/>
              <a:t>A Root Bridge responde à TCN com uma BPDU onde a </a:t>
            </a:r>
            <a:r>
              <a:rPr lang="pt-PT" sz="1800" dirty="0" err="1"/>
              <a:t>Topology</a:t>
            </a:r>
            <a:r>
              <a:rPr lang="pt-PT" sz="1800" dirty="0"/>
              <a:t> </a:t>
            </a:r>
            <a:r>
              <a:rPr lang="pt-PT" sz="1800" dirty="0" err="1"/>
              <a:t>Change</a:t>
            </a:r>
            <a:r>
              <a:rPr lang="pt-PT" sz="1800" dirty="0"/>
              <a:t> </a:t>
            </a:r>
            <a:r>
              <a:rPr lang="pt-PT" sz="1800" dirty="0" err="1"/>
              <a:t>Acknowledgment</a:t>
            </a:r>
            <a:r>
              <a:rPr lang="pt-PT" sz="1800" dirty="0"/>
              <a:t> está a “</a:t>
            </a:r>
            <a:r>
              <a:rPr lang="pt-PT" sz="1800" dirty="0" err="1"/>
              <a:t>yes</a:t>
            </a:r>
            <a:r>
              <a:rPr lang="pt-PT" sz="1800" dirty="0"/>
              <a:t>”.</a:t>
            </a:r>
          </a:p>
          <a:p>
            <a:endParaRPr lang="pt-PT" sz="1800" dirty="0"/>
          </a:p>
          <a:p>
            <a:r>
              <a:rPr lang="pt-PT" sz="1800" dirty="0"/>
              <a:t>Dá a conhecer à rede que a Root Bridge já sabe da alteração ocorrida.</a:t>
            </a:r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96F637-246A-45F3-8C27-AA400D207BFC}"/>
              </a:ext>
            </a:extLst>
          </p:cNvPr>
          <p:cNvSpPr txBox="1">
            <a:spLocks/>
          </p:cNvSpPr>
          <p:nvPr/>
        </p:nvSpPr>
        <p:spPr>
          <a:xfrm>
            <a:off x="8304757" y="6405041"/>
            <a:ext cx="2605414" cy="4192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PT" sz="1600" dirty="0"/>
              <a:t>BPDU de resposta </a:t>
            </a:r>
          </a:p>
        </p:txBody>
      </p:sp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C241FBBC-FDBE-4E4D-BCDC-5EE322660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235" y="3582703"/>
            <a:ext cx="4813530" cy="324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1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1A4C48-ABA5-4714-972A-ED8038E1F08E}"/>
              </a:ext>
            </a:extLst>
          </p:cNvPr>
          <p:cNvSpPr txBox="1">
            <a:spLocks/>
          </p:cNvSpPr>
          <p:nvPr/>
        </p:nvSpPr>
        <p:spPr>
          <a:xfrm>
            <a:off x="602454" y="336421"/>
            <a:ext cx="9464824" cy="1085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b="1" dirty="0">
                <a:solidFill>
                  <a:schemeClr val="accent1"/>
                </a:solidFill>
              </a:rPr>
              <a:t>Protocolo STP</a:t>
            </a:r>
            <a:br>
              <a:rPr lang="pt-PT" sz="4000" b="1" dirty="0">
                <a:solidFill>
                  <a:schemeClr val="accent1"/>
                </a:solidFill>
              </a:rPr>
            </a:br>
            <a:r>
              <a:rPr lang="pt-PT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Experiência AA - Conclusões</a:t>
            </a:r>
            <a:br>
              <a:rPr lang="pt-PT" b="1" dirty="0">
                <a:solidFill>
                  <a:schemeClr val="accent1"/>
                </a:solidFill>
              </a:rPr>
            </a:b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9" name="Marcador de Posição de Conteúdo 7">
            <a:extLst>
              <a:ext uri="{FF2B5EF4-FFF2-40B4-BE49-F238E27FC236}">
                <a16:creationId xmlns:a16="http://schemas.microsoft.com/office/drawing/2014/main" id="{54C3C1A8-2F78-4FAC-88BA-B31121941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54" y="1600803"/>
            <a:ext cx="11169336" cy="4404682"/>
          </a:xfrm>
        </p:spPr>
        <p:txBody>
          <a:bodyPr>
            <a:normAutofit/>
          </a:bodyPr>
          <a:lstStyle/>
          <a:p>
            <a:pPr algn="just"/>
            <a:r>
              <a:rPr lang="pt-PT" sz="1600" dirty="0"/>
              <a:t>Com os mecanismos de TCN e TCA, o STP resolve o problema.</a:t>
            </a:r>
          </a:p>
          <a:p>
            <a:pPr algn="just"/>
            <a:endParaRPr lang="pt-PT" sz="1600" dirty="0"/>
          </a:p>
          <a:p>
            <a:pPr algn="just"/>
            <a:r>
              <a:rPr lang="pt-PT" sz="1600" dirty="0"/>
              <a:t>No entanto, como referido anteriormente, é um processo demorado (até 50s).</a:t>
            </a:r>
          </a:p>
          <a:p>
            <a:pPr algn="just"/>
            <a:endParaRPr lang="pt-PT" sz="1600" dirty="0"/>
          </a:p>
          <a:p>
            <a:pPr algn="just"/>
            <a:r>
              <a:rPr lang="pt-PT" sz="1600" dirty="0"/>
              <a:t>O protocolo RSTP resolve a questão da pouca velocidade do STP.</a:t>
            </a:r>
          </a:p>
          <a:p>
            <a:pPr algn="just"/>
            <a:endParaRPr lang="pt-PT" sz="1800" dirty="0"/>
          </a:p>
          <a:p>
            <a:pPr algn="just"/>
            <a:endParaRPr lang="pt-PT" sz="1800" dirty="0"/>
          </a:p>
          <a:p>
            <a:pPr algn="just"/>
            <a:endParaRPr lang="pt-PT" sz="1800" dirty="0"/>
          </a:p>
          <a:p>
            <a:pPr algn="just"/>
            <a:endParaRPr lang="pt-PT" sz="1800" dirty="0"/>
          </a:p>
          <a:p>
            <a:pPr algn="just"/>
            <a:endParaRPr lang="pt-PT" sz="1800" dirty="0"/>
          </a:p>
          <a:p>
            <a:pPr algn="just"/>
            <a:endParaRPr lang="pt-PT" sz="1800" dirty="0"/>
          </a:p>
          <a:p>
            <a:pPr algn="just"/>
            <a:endParaRPr lang="pt-PT" sz="1800" dirty="0"/>
          </a:p>
          <a:p>
            <a:pPr algn="just"/>
            <a:endParaRPr lang="pt-PT" sz="1800" dirty="0"/>
          </a:p>
          <a:p>
            <a:pPr algn="just"/>
            <a:endParaRPr lang="pt-PT" sz="1800" dirty="0"/>
          </a:p>
          <a:p>
            <a:pPr algn="just"/>
            <a:endParaRPr lang="pt-PT" sz="1800" dirty="0"/>
          </a:p>
          <a:p>
            <a:pPr algn="just"/>
            <a:endParaRPr lang="pt-PT" sz="1800" dirty="0"/>
          </a:p>
          <a:p>
            <a:pPr algn="just"/>
            <a:endParaRPr lang="pt-PT" sz="1800" dirty="0"/>
          </a:p>
          <a:p>
            <a:pPr algn="just"/>
            <a:endParaRPr lang="pt-PT" sz="1800" dirty="0"/>
          </a:p>
          <a:p>
            <a:pPr algn="just"/>
            <a:endParaRPr lang="pt-PT" sz="1800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B6F4F2B4-6834-4FAB-BFAA-9335FB224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57" y="3600370"/>
            <a:ext cx="3912780" cy="312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47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92A41-88D5-4BFD-9A05-B5A05028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5" y="229486"/>
            <a:ext cx="9404723" cy="1041991"/>
          </a:xfrm>
        </p:spPr>
        <p:txBody>
          <a:bodyPr/>
          <a:lstStyle/>
          <a:p>
            <a:r>
              <a:rPr lang="pt-PT" b="1" dirty="0">
                <a:solidFill>
                  <a:schemeClr val="accent1"/>
                </a:solidFill>
              </a:rPr>
              <a:t>Protocolo RSTP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B86981-7FC9-49C4-9E2F-2CDBE4435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55" y="1404303"/>
            <a:ext cx="11145045" cy="5497623"/>
          </a:xfrm>
        </p:spPr>
        <p:txBody>
          <a:bodyPr>
            <a:normAutofit/>
          </a:bodyPr>
          <a:lstStyle/>
          <a:p>
            <a:pPr algn="just"/>
            <a:r>
              <a:rPr lang="pt-PT" sz="1600" dirty="0"/>
              <a:t>O RSTP é uma evolução do STP. São necessárias apenas 3 </a:t>
            </a:r>
            <a:r>
              <a:rPr lang="pt-PT" sz="1600" dirty="0" err="1"/>
              <a:t>BPDUs</a:t>
            </a:r>
            <a:r>
              <a:rPr lang="pt-PT" sz="1600" dirty="0"/>
              <a:t> perdidas para a rede perceber que tem de se adaptar.</a:t>
            </a:r>
          </a:p>
          <a:p>
            <a:pPr algn="just"/>
            <a:endParaRPr lang="pt-PT" sz="1600" dirty="0"/>
          </a:p>
          <a:p>
            <a:pPr algn="just"/>
            <a:r>
              <a:rPr lang="pt-PT" sz="1600" dirty="0"/>
              <a:t>É capaz de passar uma porta imediatamente para </a:t>
            </a:r>
            <a:r>
              <a:rPr lang="pt-PT" sz="1600" i="1" dirty="0"/>
              <a:t>Forwarding </a:t>
            </a:r>
            <a:r>
              <a:rPr lang="pt-PT" sz="1600" dirty="0"/>
              <a:t>sem a dependência de temporizadores.</a:t>
            </a:r>
          </a:p>
          <a:p>
            <a:pPr algn="just"/>
            <a:endParaRPr lang="pt-PT" sz="1600" dirty="0"/>
          </a:p>
          <a:p>
            <a:pPr algn="just"/>
            <a:r>
              <a:rPr lang="pt-PT" sz="1600" dirty="0"/>
              <a:t>Funções para as portas:</a:t>
            </a:r>
          </a:p>
          <a:p>
            <a:pPr lvl="1" algn="just"/>
            <a:r>
              <a:rPr lang="pt-PT" sz="1400" dirty="0"/>
              <a:t>Learning;</a:t>
            </a:r>
          </a:p>
          <a:p>
            <a:pPr lvl="1" algn="just"/>
            <a:r>
              <a:rPr lang="pt-PT" sz="1400" dirty="0"/>
              <a:t>Forwarding;</a:t>
            </a:r>
          </a:p>
          <a:p>
            <a:pPr lvl="1" algn="just"/>
            <a:r>
              <a:rPr lang="pt-PT" sz="1400" dirty="0" err="1"/>
              <a:t>Discarding</a:t>
            </a:r>
            <a:r>
              <a:rPr lang="pt-PT" sz="1400" dirty="0"/>
              <a:t>.</a:t>
            </a:r>
          </a:p>
          <a:p>
            <a:pPr algn="just"/>
            <a:endParaRPr lang="pt-PT" sz="1600" dirty="0"/>
          </a:p>
          <a:p>
            <a:pPr algn="just"/>
            <a:r>
              <a:rPr lang="pt-PT" sz="1600" dirty="0"/>
              <a:t>Convergência baseada no mecanismo de </a:t>
            </a:r>
            <a:r>
              <a:rPr lang="pt-PT" sz="1600" i="1" dirty="0" err="1"/>
              <a:t>proposal</a:t>
            </a:r>
            <a:r>
              <a:rPr lang="pt-PT" sz="1600" i="1" dirty="0"/>
              <a:t>/</a:t>
            </a:r>
            <a:r>
              <a:rPr lang="pt-PT" sz="1600" i="1" dirty="0" err="1"/>
              <a:t>agreement</a:t>
            </a:r>
            <a:r>
              <a:rPr lang="pt-PT" sz="1600" i="1" dirty="0"/>
              <a:t> </a:t>
            </a:r>
            <a:r>
              <a:rPr lang="pt-PT" sz="1600" dirty="0"/>
              <a:t> e </a:t>
            </a:r>
            <a:r>
              <a:rPr lang="pt-PT" sz="1600" i="1" dirty="0" err="1"/>
              <a:t>synchronization</a:t>
            </a:r>
            <a:r>
              <a:rPr lang="pt-PT" sz="1600" i="1" dirty="0"/>
              <a:t>.</a:t>
            </a:r>
            <a:endParaRPr lang="pt-PT" sz="1600" dirty="0"/>
          </a:p>
          <a:p>
            <a:pPr algn="just"/>
            <a:endParaRPr lang="pt-PT" sz="1600" dirty="0"/>
          </a:p>
          <a:p>
            <a:pPr algn="just"/>
            <a:r>
              <a:rPr lang="pt-PT" sz="1600" dirty="0"/>
              <a:t>Diferenças nas </a:t>
            </a:r>
            <a:r>
              <a:rPr lang="pt-PT" sz="1600" i="1" dirty="0" err="1"/>
              <a:t>flags</a:t>
            </a:r>
            <a:r>
              <a:rPr lang="pt-PT" sz="1600" i="1" dirty="0"/>
              <a:t> e </a:t>
            </a:r>
            <a:r>
              <a:rPr lang="pt-PT" sz="1600" dirty="0"/>
              <a:t>no envio das </a:t>
            </a:r>
            <a:r>
              <a:rPr lang="pt-PT" sz="1600" dirty="0" err="1"/>
              <a:t>BPDUs</a:t>
            </a:r>
            <a:r>
              <a:rPr lang="pt-PT" sz="1600" dirty="0"/>
              <a:t> e adição da </a:t>
            </a:r>
            <a:r>
              <a:rPr lang="pt-PT" sz="1600" i="1" dirty="0"/>
              <a:t>backup port</a:t>
            </a:r>
            <a:r>
              <a:rPr lang="pt-PT" sz="1600" dirty="0"/>
              <a:t>.  Existência das </a:t>
            </a:r>
            <a:r>
              <a:rPr lang="pt-PT" sz="1600" i="1" dirty="0" err="1"/>
              <a:t>edges</a:t>
            </a:r>
            <a:r>
              <a:rPr lang="pt-PT" sz="1600" dirty="0"/>
              <a:t> </a:t>
            </a:r>
            <a:r>
              <a:rPr lang="pt-PT" sz="1600" i="1" dirty="0" err="1"/>
              <a:t>ports</a:t>
            </a:r>
            <a:r>
              <a:rPr lang="pt-PT" sz="1600" dirty="0"/>
              <a:t>.</a:t>
            </a:r>
          </a:p>
          <a:p>
            <a:pPr algn="just"/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709755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92A41-88D5-4BFD-9A05-B5A05028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5" y="229486"/>
            <a:ext cx="9404723" cy="1041991"/>
          </a:xfrm>
        </p:spPr>
        <p:txBody>
          <a:bodyPr/>
          <a:lstStyle/>
          <a:p>
            <a:r>
              <a:rPr lang="pt-PT" b="1" dirty="0">
                <a:solidFill>
                  <a:schemeClr val="accent1"/>
                </a:solidFill>
              </a:rPr>
              <a:t>Protocolo RSTP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B86981-7FC9-49C4-9E2F-2CDBE4435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55" y="1404303"/>
            <a:ext cx="11145045" cy="54976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PT" sz="1600" dirty="0"/>
          </a:p>
          <a:p>
            <a:pPr algn="just"/>
            <a:r>
              <a:rPr lang="pt-PT" sz="1800" dirty="0"/>
              <a:t>Diferenças nas </a:t>
            </a:r>
            <a:r>
              <a:rPr lang="pt-PT" sz="1800" i="1" dirty="0" err="1"/>
              <a:t>flags</a:t>
            </a:r>
            <a:r>
              <a:rPr lang="pt-PT" sz="1800" i="1" dirty="0"/>
              <a:t> e </a:t>
            </a:r>
            <a:r>
              <a:rPr lang="pt-PT" sz="1800" dirty="0"/>
              <a:t>no envio das </a:t>
            </a:r>
            <a:r>
              <a:rPr lang="pt-PT" sz="1800" dirty="0" err="1"/>
              <a:t>BPDUs</a:t>
            </a:r>
            <a:r>
              <a:rPr lang="pt-PT" sz="1800" dirty="0"/>
              <a:t> e adição da </a:t>
            </a:r>
            <a:r>
              <a:rPr lang="pt-PT" sz="1800" i="1" dirty="0"/>
              <a:t>backup port</a:t>
            </a:r>
            <a:r>
              <a:rPr lang="pt-PT" sz="1800" dirty="0"/>
              <a:t>. </a:t>
            </a:r>
          </a:p>
          <a:p>
            <a:pPr algn="just"/>
            <a:endParaRPr lang="pt-PT" sz="1800" dirty="0"/>
          </a:p>
          <a:p>
            <a:pPr algn="just"/>
            <a:r>
              <a:rPr lang="pt-PT" sz="1800" dirty="0"/>
              <a:t> Existência das </a:t>
            </a:r>
            <a:r>
              <a:rPr lang="pt-PT" sz="1800" i="1" dirty="0" err="1"/>
              <a:t>edges</a:t>
            </a:r>
            <a:r>
              <a:rPr lang="pt-PT" sz="1800" dirty="0"/>
              <a:t> </a:t>
            </a:r>
            <a:r>
              <a:rPr lang="pt-PT" sz="1800" i="1" dirty="0" err="1"/>
              <a:t>ports</a:t>
            </a:r>
            <a:r>
              <a:rPr lang="pt-PT" sz="1800" dirty="0"/>
              <a:t>.</a:t>
            </a:r>
          </a:p>
          <a:p>
            <a:pPr algn="just"/>
            <a:endParaRPr lang="pt-PT" sz="1600" dirty="0"/>
          </a:p>
        </p:txBody>
      </p:sp>
      <p:pic>
        <p:nvPicPr>
          <p:cNvPr id="4" name="Imagem 3" descr="Uma imagem com mesa&#10;&#10;Descrição gerada automaticamente">
            <a:extLst>
              <a:ext uri="{FF2B5EF4-FFF2-40B4-BE49-F238E27FC236}">
                <a16:creationId xmlns:a16="http://schemas.microsoft.com/office/drawing/2014/main" id="{DA73F8C8-F70B-409D-AE5C-49423147C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452" y="3415173"/>
            <a:ext cx="6817036" cy="3199514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D3FFD201-9DD0-42DC-88F8-F0DB59BEF352}"/>
              </a:ext>
            </a:extLst>
          </p:cNvPr>
          <p:cNvSpPr txBox="1">
            <a:spLocks/>
          </p:cNvSpPr>
          <p:nvPr/>
        </p:nvSpPr>
        <p:spPr>
          <a:xfrm>
            <a:off x="8527488" y="6195395"/>
            <a:ext cx="2605414" cy="4192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PT" sz="1600" dirty="0"/>
              <a:t>Comparações entre as </a:t>
            </a:r>
            <a:r>
              <a:rPr lang="pt-PT" sz="1600" dirty="0" err="1"/>
              <a:t>flags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2024169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B86981-7FC9-49C4-9E2F-2CDBE4435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54" y="1496945"/>
            <a:ext cx="11145045" cy="5497623"/>
          </a:xfrm>
        </p:spPr>
        <p:txBody>
          <a:bodyPr>
            <a:normAutofit/>
          </a:bodyPr>
          <a:lstStyle/>
          <a:p>
            <a:pPr algn="just"/>
            <a:r>
              <a:rPr lang="pt-PT" sz="1800" dirty="0"/>
              <a:t>Dá-se quando, por exemplo, é estabelecida uma nova ligação.</a:t>
            </a:r>
          </a:p>
          <a:p>
            <a:pPr algn="just"/>
            <a:endParaRPr lang="pt-PT" sz="1800" dirty="0"/>
          </a:p>
          <a:p>
            <a:pPr algn="just"/>
            <a:r>
              <a:rPr lang="pt-PT" sz="1800" dirty="0"/>
              <a:t>Acontece entre todos os switchs da rede.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0C80139-795D-411E-8366-EEFC9A110A3B}"/>
              </a:ext>
            </a:extLst>
          </p:cNvPr>
          <p:cNvSpPr txBox="1">
            <a:spLocks/>
          </p:cNvSpPr>
          <p:nvPr/>
        </p:nvSpPr>
        <p:spPr>
          <a:xfrm>
            <a:off x="602454" y="33667"/>
            <a:ext cx="9464824" cy="1085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b="1" dirty="0">
                <a:solidFill>
                  <a:schemeClr val="accent1"/>
                </a:solidFill>
              </a:rPr>
              <a:t>Protocolo RSTP</a:t>
            </a:r>
            <a:br>
              <a:rPr lang="pt-PT" sz="4000" b="1" dirty="0">
                <a:solidFill>
                  <a:schemeClr val="accent1"/>
                </a:solidFill>
              </a:rPr>
            </a:br>
            <a:r>
              <a:rPr lang="pt-PT" sz="20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Proposal</a:t>
            </a:r>
            <a:r>
              <a:rPr lang="pt-PT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</a:t>
            </a:r>
            <a:r>
              <a:rPr lang="pt-PT" sz="20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agreement</a:t>
            </a:r>
            <a:br>
              <a:rPr lang="pt-PT" b="1" dirty="0">
                <a:solidFill>
                  <a:schemeClr val="accent1"/>
                </a:solidFill>
              </a:rPr>
            </a:br>
            <a:endParaRPr lang="en-GB" b="1" dirty="0">
              <a:solidFill>
                <a:schemeClr val="accent1"/>
              </a:solidFill>
            </a:endParaRPr>
          </a:p>
        </p:txBody>
      </p:sp>
      <p:pic>
        <p:nvPicPr>
          <p:cNvPr id="7" name="Imagem 6" descr="Uma imagem com texto, eletrónica, estacionamento, computador&#10;&#10;Descrição gerada automaticamente">
            <a:extLst>
              <a:ext uri="{FF2B5EF4-FFF2-40B4-BE49-F238E27FC236}">
                <a16:creationId xmlns:a16="http://schemas.microsoft.com/office/drawing/2014/main" id="{59B122D2-5D39-4B3B-B8A8-0F71E3DBC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381" y="2893512"/>
            <a:ext cx="2265307" cy="368908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64B623F-728D-4CE4-98E9-82FA5E3D4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220" y="2893512"/>
            <a:ext cx="3049187" cy="368908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449AF207-F84B-4D1C-94AE-2EE0A822E81C}"/>
              </a:ext>
            </a:extLst>
          </p:cNvPr>
          <p:cNvSpPr/>
          <p:nvPr/>
        </p:nvSpPr>
        <p:spPr>
          <a:xfrm>
            <a:off x="4738821" y="4386223"/>
            <a:ext cx="804265" cy="351833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2914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B86981-7FC9-49C4-9E2F-2CDBE4435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54" y="1489548"/>
            <a:ext cx="11145045" cy="5497623"/>
          </a:xfrm>
        </p:spPr>
        <p:txBody>
          <a:bodyPr>
            <a:normAutofit/>
          </a:bodyPr>
          <a:lstStyle/>
          <a:p>
            <a:pPr algn="just"/>
            <a:r>
              <a:rPr lang="pt-PT" sz="1600" dirty="0"/>
              <a:t>Inicialmente, as portas que estabelecem as ligações entre os switchs são colocadas em </a:t>
            </a:r>
            <a:r>
              <a:rPr lang="pt-PT" sz="1600" i="1" dirty="0" err="1"/>
              <a:t>discarding</a:t>
            </a:r>
            <a:r>
              <a:rPr lang="pt-PT" sz="1600" i="1" dirty="0"/>
              <a:t> </a:t>
            </a:r>
            <a:r>
              <a:rPr lang="pt-PT" sz="1600" dirty="0"/>
              <a:t>(bloqueando-as).</a:t>
            </a:r>
          </a:p>
          <a:p>
            <a:pPr algn="just"/>
            <a:endParaRPr lang="pt-PT" sz="1600" i="1" dirty="0"/>
          </a:p>
          <a:p>
            <a:pPr algn="just"/>
            <a:r>
              <a:rPr lang="pt-PT" sz="1600" dirty="0"/>
              <a:t>O processo de </a:t>
            </a:r>
            <a:r>
              <a:rPr lang="pt-PT" sz="1600" i="1" dirty="0" err="1"/>
              <a:t>propose</a:t>
            </a:r>
            <a:r>
              <a:rPr lang="pt-PT" sz="1600" i="1" dirty="0"/>
              <a:t> </a:t>
            </a:r>
            <a:r>
              <a:rPr lang="pt-PT" sz="1600" dirty="0"/>
              <a:t>inicia. O switch  1 envia uma proposta ao seu vizinho em forma de BPDU.</a:t>
            </a:r>
          </a:p>
          <a:p>
            <a:pPr algn="just"/>
            <a:endParaRPr lang="pt-PT" sz="1800" dirty="0"/>
          </a:p>
          <a:p>
            <a:pPr marL="0" indent="0" algn="just">
              <a:buNone/>
            </a:pPr>
            <a:endParaRPr lang="pt-PT" sz="18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0C80139-795D-411E-8366-EEFC9A110A3B}"/>
              </a:ext>
            </a:extLst>
          </p:cNvPr>
          <p:cNvSpPr txBox="1">
            <a:spLocks/>
          </p:cNvSpPr>
          <p:nvPr/>
        </p:nvSpPr>
        <p:spPr>
          <a:xfrm>
            <a:off x="602454" y="33667"/>
            <a:ext cx="9464824" cy="1085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b="1" dirty="0">
                <a:solidFill>
                  <a:schemeClr val="accent1"/>
                </a:solidFill>
              </a:rPr>
              <a:t>Protocolo RSTP</a:t>
            </a:r>
            <a:br>
              <a:rPr lang="pt-PT" sz="4000" b="1" dirty="0">
                <a:solidFill>
                  <a:schemeClr val="accent1"/>
                </a:solidFill>
              </a:rPr>
            </a:br>
            <a:r>
              <a:rPr lang="pt-PT" sz="20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Proposal</a:t>
            </a:r>
            <a:r>
              <a:rPr lang="pt-PT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</a:t>
            </a:r>
            <a:r>
              <a:rPr lang="pt-PT" sz="20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agreement</a:t>
            </a:r>
            <a:br>
              <a:rPr lang="pt-PT" b="1" dirty="0">
                <a:solidFill>
                  <a:schemeClr val="accent1"/>
                </a:solidFill>
              </a:rPr>
            </a:br>
            <a:endParaRPr lang="en-GB" b="1" dirty="0">
              <a:solidFill>
                <a:schemeClr val="accent1"/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FAF4FE9-393B-4F95-81F3-9E261BF9E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710" y="2805955"/>
            <a:ext cx="2861583" cy="401837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3318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B86981-7FC9-49C4-9E2F-2CDBE4435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54" y="1489548"/>
            <a:ext cx="11145045" cy="5497623"/>
          </a:xfrm>
        </p:spPr>
        <p:txBody>
          <a:bodyPr>
            <a:normAutofit/>
          </a:bodyPr>
          <a:lstStyle/>
          <a:p>
            <a:pPr algn="just"/>
            <a:r>
              <a:rPr lang="pt-PT" sz="1600" dirty="0"/>
              <a:t>O switch 2, antes de aceitar a proposta, passa pelo processo de </a:t>
            </a:r>
            <a:r>
              <a:rPr lang="pt-PT" sz="1600" i="1" dirty="0" err="1"/>
              <a:t>sychronization</a:t>
            </a:r>
            <a:r>
              <a:rPr lang="pt-PT" sz="1600" i="1" dirty="0"/>
              <a:t>.</a:t>
            </a:r>
          </a:p>
          <a:p>
            <a:pPr algn="just"/>
            <a:endParaRPr lang="pt-PT" sz="1600" i="1" dirty="0"/>
          </a:p>
          <a:p>
            <a:pPr algn="just"/>
            <a:r>
              <a:rPr lang="pt-PT" sz="1600" dirty="0"/>
              <a:t>Todas as portas que não sejam </a:t>
            </a:r>
            <a:r>
              <a:rPr lang="pt-PT" sz="1600" i="1" dirty="0" err="1"/>
              <a:t>edge</a:t>
            </a:r>
            <a:r>
              <a:rPr lang="pt-PT" sz="1600" i="1" dirty="0"/>
              <a:t> </a:t>
            </a:r>
            <a:r>
              <a:rPr lang="pt-PT" sz="1600" i="1" dirty="0" err="1"/>
              <a:t>ports</a:t>
            </a:r>
            <a:r>
              <a:rPr lang="pt-PT" sz="1600" dirty="0"/>
              <a:t> ficam bloqueadas para evitar ciclos durante este processo.</a:t>
            </a:r>
          </a:p>
          <a:p>
            <a:pPr algn="just"/>
            <a:endParaRPr lang="pt-PT" sz="1600" dirty="0"/>
          </a:p>
          <a:p>
            <a:pPr marL="0" indent="0" algn="just">
              <a:buNone/>
            </a:pPr>
            <a:endParaRPr lang="pt-PT" sz="1600" dirty="0"/>
          </a:p>
          <a:p>
            <a:pPr algn="just"/>
            <a:endParaRPr lang="pt-PT" sz="1800" dirty="0"/>
          </a:p>
          <a:p>
            <a:pPr marL="0" indent="0" algn="just">
              <a:buNone/>
            </a:pPr>
            <a:endParaRPr lang="pt-PT" sz="18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0C80139-795D-411E-8366-EEFC9A110A3B}"/>
              </a:ext>
            </a:extLst>
          </p:cNvPr>
          <p:cNvSpPr txBox="1">
            <a:spLocks/>
          </p:cNvSpPr>
          <p:nvPr/>
        </p:nvSpPr>
        <p:spPr>
          <a:xfrm>
            <a:off x="602454" y="33667"/>
            <a:ext cx="9464824" cy="1085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b="1" dirty="0">
                <a:solidFill>
                  <a:schemeClr val="accent1"/>
                </a:solidFill>
              </a:rPr>
              <a:t>Protocolo RSTP</a:t>
            </a:r>
            <a:br>
              <a:rPr lang="pt-PT" sz="4000" b="1" dirty="0">
                <a:solidFill>
                  <a:schemeClr val="accent1"/>
                </a:solidFill>
              </a:rPr>
            </a:br>
            <a:r>
              <a:rPr lang="pt-PT" sz="20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Proposal</a:t>
            </a:r>
            <a:r>
              <a:rPr lang="pt-PT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</a:t>
            </a:r>
            <a:r>
              <a:rPr lang="pt-PT" sz="20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agreement</a:t>
            </a:r>
            <a:r>
              <a:rPr lang="pt-PT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e </a:t>
            </a:r>
            <a:r>
              <a:rPr lang="pt-PT" sz="20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sychronization</a:t>
            </a:r>
            <a:br>
              <a:rPr lang="pt-PT" b="1" dirty="0">
                <a:solidFill>
                  <a:schemeClr val="accent1"/>
                </a:solidFill>
              </a:rPr>
            </a:br>
            <a:endParaRPr lang="en-GB" b="1" dirty="0">
              <a:solidFill>
                <a:schemeClr val="accent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E506D5-9274-465C-817C-908BB10FD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236" y="2655518"/>
            <a:ext cx="3477527" cy="40444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2838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92A41-88D5-4BFD-9A05-B5A05028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484632"/>
            <a:ext cx="3505495" cy="1622321"/>
          </a:xfrm>
        </p:spPr>
        <p:txBody>
          <a:bodyPr>
            <a:normAutofit fontScale="90000"/>
          </a:bodyPr>
          <a:lstStyle/>
          <a:p>
            <a:pPr algn="ctr"/>
            <a:r>
              <a:rPr lang="pt-PT" sz="4000" b="1" dirty="0">
                <a:solidFill>
                  <a:schemeClr val="accent1"/>
                </a:solidFill>
              </a:rPr>
              <a:t>Estudo dos ciclos</a:t>
            </a:r>
            <a:br>
              <a:rPr lang="pt-PT" sz="4000" b="1" dirty="0">
                <a:solidFill>
                  <a:schemeClr val="accent1"/>
                </a:solidFill>
              </a:rPr>
            </a:br>
            <a:r>
              <a:rPr lang="pt-PT" sz="2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Experiência</a:t>
            </a:r>
            <a:r>
              <a:rPr lang="pt-PT" sz="4000" b="1" dirty="0">
                <a:solidFill>
                  <a:schemeClr val="accent1"/>
                </a:solidFill>
              </a:rPr>
              <a:t> </a:t>
            </a:r>
            <a:endParaRPr lang="en-GB" sz="4000" b="1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FF5600-B41F-4D9A-87FF-1EE195F59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548" y="2646658"/>
            <a:ext cx="4054791" cy="4112768"/>
          </a:xfrm>
        </p:spPr>
        <p:txBody>
          <a:bodyPr>
            <a:normAutofit/>
          </a:bodyPr>
          <a:lstStyle/>
          <a:p>
            <a:r>
              <a:rPr lang="en-US" sz="1800" b="1" dirty="0" err="1"/>
              <a:t>Experiência</a:t>
            </a:r>
            <a:r>
              <a:rPr lang="en-US" sz="1800" b="1" dirty="0"/>
              <a:t> para </a:t>
            </a:r>
            <a:r>
              <a:rPr lang="en-US" sz="1800" b="1" dirty="0" err="1"/>
              <a:t>estudar</a:t>
            </a:r>
            <a:r>
              <a:rPr lang="en-US" sz="1800" b="1" dirty="0"/>
              <a:t> </a:t>
            </a:r>
            <a:r>
              <a:rPr lang="en-US" sz="1800" b="1" dirty="0" err="1"/>
              <a:t>os</a:t>
            </a:r>
            <a:r>
              <a:rPr lang="en-US" sz="1800" b="1" dirty="0"/>
              <a:t> </a:t>
            </a:r>
            <a:r>
              <a:rPr lang="en-US" sz="1800" b="1" dirty="0" err="1"/>
              <a:t>ciclos</a:t>
            </a:r>
            <a:r>
              <a:rPr lang="en-US" sz="1800" b="1" dirty="0"/>
              <a:t>.</a:t>
            </a:r>
          </a:p>
          <a:p>
            <a:endParaRPr lang="en-US" sz="1800" b="1" dirty="0"/>
          </a:p>
          <a:p>
            <a:r>
              <a:rPr lang="en-US" sz="1800" dirty="0" err="1"/>
              <a:t>Dois</a:t>
            </a:r>
            <a:r>
              <a:rPr lang="en-US" sz="1800" dirty="0"/>
              <a:t> </a:t>
            </a:r>
            <a:r>
              <a:rPr lang="en-US" sz="1800" dirty="0" err="1"/>
              <a:t>swithcs</a:t>
            </a:r>
            <a:r>
              <a:rPr lang="en-US" sz="1800" dirty="0"/>
              <a:t> com </a:t>
            </a:r>
            <a:r>
              <a:rPr lang="en-US" sz="1800" dirty="0" err="1"/>
              <a:t>duas</a:t>
            </a:r>
            <a:r>
              <a:rPr lang="en-US" sz="1800" dirty="0"/>
              <a:t> </a:t>
            </a:r>
            <a:r>
              <a:rPr lang="en-US" sz="1800" dirty="0" err="1"/>
              <a:t>ligações</a:t>
            </a:r>
            <a:r>
              <a:rPr lang="en-US" sz="1800" dirty="0"/>
              <a:t> entre </a:t>
            </a:r>
            <a:r>
              <a:rPr lang="en-US" sz="1800" dirty="0" err="1"/>
              <a:t>si</a:t>
            </a:r>
            <a:r>
              <a:rPr lang="en-US" sz="1800" dirty="0"/>
              <a:t>.</a:t>
            </a:r>
          </a:p>
          <a:p>
            <a:endParaRPr lang="pt-PT" sz="1800" dirty="0"/>
          </a:p>
          <a:p>
            <a:r>
              <a:rPr lang="pt-PT" sz="1800" dirty="0"/>
              <a:t>Protocolo</a:t>
            </a:r>
            <a:r>
              <a:rPr lang="en-US" sz="1800" dirty="0"/>
              <a:t> STP </a:t>
            </a:r>
            <a:r>
              <a:rPr lang="en-US" sz="1800" dirty="0" err="1"/>
              <a:t>inicialmente</a:t>
            </a:r>
            <a:r>
              <a:rPr lang="en-US" sz="1800" dirty="0"/>
              <a:t> </a:t>
            </a:r>
            <a:r>
              <a:rPr lang="en-US" sz="1800" dirty="0" err="1"/>
              <a:t>não</a:t>
            </a:r>
            <a:r>
              <a:rPr lang="en-US" sz="1800" dirty="0"/>
              <a:t> </a:t>
            </a:r>
            <a:r>
              <a:rPr lang="en-US" sz="1800" dirty="0" err="1"/>
              <a:t>foi</a:t>
            </a:r>
            <a:r>
              <a:rPr lang="en-US" sz="1800" dirty="0"/>
              <a:t> </a:t>
            </a:r>
            <a:r>
              <a:rPr lang="en-US" sz="1800" dirty="0" err="1"/>
              <a:t>desligado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BDDC1-3B8A-4ED1-9384-28046DA7D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A4C54E1D-046B-434B-8B3E-C179D991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01B8885C-89BA-46CD-8097-0D3E3DD04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2646658"/>
            <a:ext cx="6323369" cy="1897011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D62FCDA-81D0-4D28-B17F-CC6E32068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9766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B86981-7FC9-49C4-9E2F-2CDBE4435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54" y="1489548"/>
            <a:ext cx="11145045" cy="5497623"/>
          </a:xfrm>
        </p:spPr>
        <p:txBody>
          <a:bodyPr>
            <a:normAutofit/>
          </a:bodyPr>
          <a:lstStyle/>
          <a:p>
            <a:pPr algn="just"/>
            <a:r>
              <a:rPr lang="pt-PT" sz="1600" dirty="0"/>
              <a:t>Depois da </a:t>
            </a:r>
            <a:r>
              <a:rPr lang="pt-PT" sz="1600" dirty="0" err="1"/>
              <a:t>sychronization</a:t>
            </a:r>
            <a:r>
              <a:rPr lang="pt-PT" sz="1600" dirty="0"/>
              <a:t>, o switch aceita a proposta, enviando uma mensagem de </a:t>
            </a:r>
            <a:r>
              <a:rPr lang="pt-PT" sz="1600" i="1" dirty="0" err="1"/>
              <a:t>agreement</a:t>
            </a:r>
            <a:r>
              <a:rPr lang="pt-PT" sz="1600" i="1" dirty="0"/>
              <a:t>.</a:t>
            </a:r>
          </a:p>
          <a:p>
            <a:pPr algn="just"/>
            <a:endParaRPr lang="pt-PT" sz="1600" i="1" dirty="0"/>
          </a:p>
          <a:p>
            <a:pPr algn="just"/>
            <a:r>
              <a:rPr lang="pt-PT" sz="1600" dirty="0"/>
              <a:t>Quando o sw2 recebe o </a:t>
            </a:r>
            <a:r>
              <a:rPr lang="pt-PT" sz="1600" i="1" dirty="0" err="1"/>
              <a:t>agreement</a:t>
            </a:r>
            <a:r>
              <a:rPr lang="pt-PT" sz="1600" i="1" dirty="0"/>
              <a:t>, </a:t>
            </a:r>
            <a:r>
              <a:rPr lang="pt-PT" sz="1600" dirty="0"/>
              <a:t>a nova ligação é estabelecida.</a:t>
            </a:r>
          </a:p>
          <a:p>
            <a:pPr marL="0" indent="0" algn="just">
              <a:buNone/>
            </a:pPr>
            <a:endParaRPr lang="pt-PT" sz="1600" dirty="0"/>
          </a:p>
          <a:p>
            <a:pPr algn="just"/>
            <a:endParaRPr lang="pt-PT" sz="1800" dirty="0"/>
          </a:p>
          <a:p>
            <a:pPr marL="0" indent="0" algn="just">
              <a:buNone/>
            </a:pPr>
            <a:endParaRPr lang="pt-PT" sz="18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0C80139-795D-411E-8366-EEFC9A110A3B}"/>
              </a:ext>
            </a:extLst>
          </p:cNvPr>
          <p:cNvSpPr txBox="1">
            <a:spLocks/>
          </p:cNvSpPr>
          <p:nvPr/>
        </p:nvSpPr>
        <p:spPr>
          <a:xfrm>
            <a:off x="602454" y="33667"/>
            <a:ext cx="9464824" cy="1085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b="1" dirty="0">
                <a:solidFill>
                  <a:schemeClr val="accent1"/>
                </a:solidFill>
              </a:rPr>
              <a:t>Protocolo RSTP</a:t>
            </a:r>
            <a:br>
              <a:rPr lang="pt-PT" sz="4000" b="1" dirty="0">
                <a:solidFill>
                  <a:schemeClr val="accent1"/>
                </a:solidFill>
              </a:rPr>
            </a:br>
            <a:r>
              <a:rPr lang="pt-PT" sz="20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Proposal</a:t>
            </a:r>
            <a:r>
              <a:rPr lang="pt-PT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</a:t>
            </a:r>
            <a:r>
              <a:rPr lang="pt-PT" sz="20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agreement</a:t>
            </a:r>
            <a:r>
              <a:rPr lang="pt-PT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br>
              <a:rPr lang="pt-PT" b="1" dirty="0">
                <a:solidFill>
                  <a:schemeClr val="accent1"/>
                </a:solidFill>
              </a:rPr>
            </a:br>
            <a:endParaRPr lang="en-GB" b="1" dirty="0">
              <a:solidFill>
                <a:schemeClr val="accent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9A28751-9D38-432B-87ED-BB89BDAA7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650" y="2688460"/>
            <a:ext cx="4143215" cy="400764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0042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B86981-7FC9-49C4-9E2F-2CDBE4435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54" y="1489548"/>
            <a:ext cx="11145045" cy="5497623"/>
          </a:xfrm>
        </p:spPr>
        <p:txBody>
          <a:bodyPr>
            <a:normAutofit/>
          </a:bodyPr>
          <a:lstStyle/>
          <a:p>
            <a:pPr algn="just"/>
            <a:r>
              <a:rPr lang="pt-PT" sz="1600" dirty="0"/>
              <a:t>A porta bloqueada também vai ser calculada com este mecanismo.</a:t>
            </a:r>
          </a:p>
          <a:p>
            <a:pPr algn="just"/>
            <a:endParaRPr lang="pt-PT" sz="1600" dirty="0"/>
          </a:p>
          <a:p>
            <a:pPr algn="just"/>
            <a:r>
              <a:rPr lang="pt-PT" sz="1600" dirty="0"/>
              <a:t>O sw3 envia uma proposta ao sw2 que a recusa. Com isto, concluem que a porta bloqueada fica no sw3.</a:t>
            </a:r>
          </a:p>
          <a:p>
            <a:pPr algn="just"/>
            <a:endParaRPr lang="pt-PT" sz="1800" dirty="0"/>
          </a:p>
          <a:p>
            <a:pPr marL="0" indent="0" algn="just">
              <a:buNone/>
            </a:pPr>
            <a:endParaRPr lang="pt-PT" sz="18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0C80139-795D-411E-8366-EEFC9A110A3B}"/>
              </a:ext>
            </a:extLst>
          </p:cNvPr>
          <p:cNvSpPr txBox="1">
            <a:spLocks/>
          </p:cNvSpPr>
          <p:nvPr/>
        </p:nvSpPr>
        <p:spPr>
          <a:xfrm>
            <a:off x="602454" y="33667"/>
            <a:ext cx="9464824" cy="1085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b="1" dirty="0">
                <a:solidFill>
                  <a:schemeClr val="accent1"/>
                </a:solidFill>
              </a:rPr>
              <a:t>Protocolo RSTP</a:t>
            </a:r>
            <a:br>
              <a:rPr lang="pt-PT" sz="4000" b="1" dirty="0">
                <a:solidFill>
                  <a:schemeClr val="accent1"/>
                </a:solidFill>
              </a:rPr>
            </a:br>
            <a:r>
              <a:rPr lang="pt-PT" sz="20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Proposal</a:t>
            </a:r>
            <a:r>
              <a:rPr lang="pt-PT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</a:t>
            </a:r>
            <a:r>
              <a:rPr lang="pt-PT" sz="20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agreement</a:t>
            </a:r>
            <a:r>
              <a:rPr lang="pt-PT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br>
              <a:rPr lang="pt-PT" b="1" dirty="0">
                <a:solidFill>
                  <a:schemeClr val="accent1"/>
                </a:solidFill>
              </a:rPr>
            </a:br>
            <a:endParaRPr lang="en-GB" b="1" dirty="0">
              <a:solidFill>
                <a:schemeClr val="accent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969BDEB-8B1E-4472-ADEE-2CCFB0BF8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772" y="2713677"/>
            <a:ext cx="3095625" cy="384793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EFD2CFD-6EFD-468F-A4D0-BBFBD9480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075" y="2713677"/>
            <a:ext cx="3095625" cy="385635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24A8F3FC-560C-4A1D-AE4C-0BD9FED255C8}"/>
              </a:ext>
            </a:extLst>
          </p:cNvPr>
          <p:cNvSpPr/>
          <p:nvPr/>
        </p:nvSpPr>
        <p:spPr>
          <a:xfrm>
            <a:off x="5289103" y="4062442"/>
            <a:ext cx="804265" cy="351833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2019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76BDDC1-3B8A-4ED1-9384-28046DA7D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A4C54E1D-046B-434B-8B3E-C179D991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62FCDA-81D0-4D28-B17F-CC6E32068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3176266-557F-4D33-89A3-A62413756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023" y="835361"/>
            <a:ext cx="3505495" cy="1622321"/>
          </a:xfrm>
        </p:spPr>
        <p:txBody>
          <a:bodyPr>
            <a:normAutofit/>
          </a:bodyPr>
          <a:lstStyle/>
          <a:p>
            <a:pPr algn="ctr"/>
            <a:r>
              <a:rPr lang="pt-PT" sz="3600" b="1" dirty="0">
                <a:solidFill>
                  <a:schemeClr val="accent1"/>
                </a:solidFill>
              </a:rPr>
              <a:t>Protocolo RSTP</a:t>
            </a:r>
            <a:br>
              <a:rPr lang="pt-PT" sz="3600" b="1" dirty="0">
                <a:solidFill>
                  <a:schemeClr val="accent1"/>
                </a:solidFill>
              </a:rPr>
            </a:br>
            <a:r>
              <a:rPr lang="pt-PT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Experiência B</a:t>
            </a:r>
            <a:br>
              <a:rPr lang="pt-PT" sz="3600" b="1" dirty="0">
                <a:solidFill>
                  <a:schemeClr val="accent1"/>
                </a:solidFill>
              </a:rPr>
            </a:br>
            <a:endParaRPr lang="en-GB" sz="3600" b="1" dirty="0">
              <a:solidFill>
                <a:schemeClr val="accent1"/>
              </a:solidFill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68B944C0-2B2A-4DC4-A29E-55412D84532C}"/>
              </a:ext>
            </a:extLst>
          </p:cNvPr>
          <p:cNvSpPr txBox="1">
            <a:spLocks/>
          </p:cNvSpPr>
          <p:nvPr/>
        </p:nvSpPr>
        <p:spPr>
          <a:xfrm>
            <a:off x="96230" y="2606982"/>
            <a:ext cx="4421079" cy="411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pt-PT" sz="1800" b="1" dirty="0"/>
              <a:t>Experienciar a convergência no RSTP.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Sw1 </a:t>
            </a:r>
            <a:r>
              <a:rPr lang="en-US" sz="1800" dirty="0" err="1"/>
              <a:t>configurado</a:t>
            </a:r>
            <a:r>
              <a:rPr lang="en-US" sz="1800" dirty="0"/>
              <a:t> </a:t>
            </a:r>
            <a:r>
              <a:rPr lang="en-US" sz="1800" dirty="0" err="1"/>
              <a:t>como</a:t>
            </a:r>
            <a:r>
              <a:rPr lang="en-US" sz="1800" dirty="0"/>
              <a:t> Root Bridge.</a:t>
            </a:r>
          </a:p>
          <a:p>
            <a:pPr algn="just"/>
            <a:endParaRPr lang="en-US" sz="1800" dirty="0"/>
          </a:p>
          <a:p>
            <a:pPr algn="just"/>
            <a:r>
              <a:rPr lang="pt-PT" sz="1800" dirty="0"/>
              <a:t>Inicialmente, sem ligações para com o sw4, não há </a:t>
            </a:r>
            <a:r>
              <a:rPr lang="pt-PT" sz="1800" i="1" dirty="0" err="1"/>
              <a:t>loops</a:t>
            </a:r>
            <a:r>
              <a:rPr lang="pt-PT" sz="1800" i="1" dirty="0"/>
              <a:t>.</a:t>
            </a:r>
            <a:endParaRPr lang="en-US" sz="18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>
              <a:buFont typeface="Wingdings 3" charset="2"/>
              <a:buNone/>
            </a:pPr>
            <a:endParaRPr lang="en-US" sz="18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88636DA-1952-44C7-8594-1CD516138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183" y="805494"/>
            <a:ext cx="3650949" cy="509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80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B86981-7FC9-49C4-9E2F-2CDBE4435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54" y="1477022"/>
            <a:ext cx="11145045" cy="5497623"/>
          </a:xfrm>
        </p:spPr>
        <p:txBody>
          <a:bodyPr>
            <a:normAutofit/>
          </a:bodyPr>
          <a:lstStyle/>
          <a:p>
            <a:pPr algn="just"/>
            <a:r>
              <a:rPr lang="pt-PT" sz="1600" dirty="0"/>
              <a:t>O RSTP apresenta o campo das </a:t>
            </a:r>
            <a:r>
              <a:rPr lang="pt-PT" sz="1600" i="1" dirty="0" err="1"/>
              <a:t>flags</a:t>
            </a:r>
            <a:r>
              <a:rPr lang="pt-PT" sz="1600" i="1" dirty="0"/>
              <a:t> </a:t>
            </a:r>
            <a:r>
              <a:rPr lang="pt-PT" sz="1600" dirty="0"/>
              <a:t>com mais conteúdo. Com uma captura é possível ver isso.</a:t>
            </a:r>
          </a:p>
          <a:p>
            <a:pPr algn="just"/>
            <a:endParaRPr lang="pt-PT" sz="18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0C80139-795D-411E-8366-EEFC9A110A3B}"/>
              </a:ext>
            </a:extLst>
          </p:cNvPr>
          <p:cNvSpPr txBox="1">
            <a:spLocks/>
          </p:cNvSpPr>
          <p:nvPr/>
        </p:nvSpPr>
        <p:spPr>
          <a:xfrm>
            <a:off x="602454" y="182191"/>
            <a:ext cx="9464824" cy="1085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b="1" dirty="0">
                <a:solidFill>
                  <a:schemeClr val="accent1"/>
                </a:solidFill>
              </a:rPr>
              <a:t>Protocolo RSTP</a:t>
            </a:r>
            <a:br>
              <a:rPr lang="pt-PT" sz="4000" b="1" dirty="0">
                <a:solidFill>
                  <a:schemeClr val="accent1"/>
                </a:solidFill>
              </a:rPr>
            </a:br>
            <a:r>
              <a:rPr lang="pt-PT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Experiência B</a:t>
            </a:r>
            <a:br>
              <a:rPr lang="pt-PT" b="1" dirty="0">
                <a:solidFill>
                  <a:schemeClr val="accent1"/>
                </a:solidFill>
              </a:rPr>
            </a:br>
            <a:endParaRPr lang="en-GB" b="1" dirty="0">
              <a:solidFill>
                <a:schemeClr val="accent1"/>
              </a:solidFill>
            </a:endParaRPr>
          </a:p>
        </p:txBody>
      </p:sp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55F83FF2-664C-43A9-B85C-0FFDCA2D3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549" y="5548900"/>
            <a:ext cx="4136652" cy="1126909"/>
          </a:xfrm>
          <a:prstGeom prst="rect">
            <a:avLst/>
          </a:prstGeom>
        </p:spPr>
      </p:pic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C113F772-A607-4111-B921-398B34865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449" y="1940343"/>
            <a:ext cx="4712850" cy="3407502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309B8C55-54F4-47C3-8405-A0B9A5563572}"/>
              </a:ext>
            </a:extLst>
          </p:cNvPr>
          <p:cNvSpPr txBox="1">
            <a:spLocks/>
          </p:cNvSpPr>
          <p:nvPr/>
        </p:nvSpPr>
        <p:spPr>
          <a:xfrm>
            <a:off x="7769201" y="5077971"/>
            <a:ext cx="2605414" cy="4192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PT" sz="1600" dirty="0"/>
              <a:t>BPDU do RSTP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2538A82-DBAF-4AC8-8EB8-CF5C2C25EDAF}"/>
              </a:ext>
            </a:extLst>
          </p:cNvPr>
          <p:cNvSpPr txBox="1">
            <a:spLocks/>
          </p:cNvSpPr>
          <p:nvPr/>
        </p:nvSpPr>
        <p:spPr>
          <a:xfrm>
            <a:off x="7692257" y="6308154"/>
            <a:ext cx="3107039" cy="4192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PT" sz="1600" dirty="0"/>
              <a:t>Conteúdo do campo </a:t>
            </a:r>
            <a:r>
              <a:rPr lang="pt-PT" sz="1600" i="1" dirty="0" err="1"/>
              <a:t>flag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854047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B86981-7FC9-49C4-9E2F-2CDBE4435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54" y="1639861"/>
            <a:ext cx="11374883" cy="5497623"/>
          </a:xfrm>
        </p:spPr>
        <p:txBody>
          <a:bodyPr>
            <a:normAutofit/>
          </a:bodyPr>
          <a:lstStyle/>
          <a:p>
            <a:pPr algn="just"/>
            <a:r>
              <a:rPr lang="pt-PT" sz="1800" b="1" dirty="0"/>
              <a:t>Adicionar as ligações entre o switch 4 leva a alterações na rede.</a:t>
            </a:r>
          </a:p>
          <a:p>
            <a:pPr algn="just"/>
            <a:r>
              <a:rPr lang="pt-PT" sz="1800" b="1" dirty="0"/>
              <a:t>Com uma captura entre o sw3 e o sw4, analisam-se os processos tomados.</a:t>
            </a:r>
          </a:p>
          <a:p>
            <a:pPr algn="just"/>
            <a:endParaRPr lang="pt-PT" sz="1800" b="1" dirty="0"/>
          </a:p>
          <a:p>
            <a:pPr algn="just"/>
            <a:r>
              <a:rPr lang="pt-PT" sz="1800" dirty="0"/>
              <a:t>O sw3 coloca a sua porta em </a:t>
            </a:r>
            <a:r>
              <a:rPr lang="pt-PT" sz="1800" i="1" dirty="0"/>
              <a:t>Blocking </a:t>
            </a:r>
            <a:r>
              <a:rPr lang="pt-PT" sz="1800" dirty="0"/>
              <a:t>e posteriormente faz a </a:t>
            </a:r>
            <a:r>
              <a:rPr lang="pt-PT" sz="1800" i="1" dirty="0" err="1"/>
              <a:t>synchronization</a:t>
            </a:r>
            <a:r>
              <a:rPr lang="pt-PT" sz="1800" i="1" dirty="0"/>
              <a:t>. </a:t>
            </a:r>
            <a:r>
              <a:rPr lang="pt-PT" sz="1800" dirty="0"/>
              <a:t>A negociação leva a que DP fique no sw2.</a:t>
            </a:r>
            <a:endParaRPr lang="pt-PT" sz="1800" i="1" dirty="0"/>
          </a:p>
          <a:p>
            <a:pPr algn="just"/>
            <a:endParaRPr lang="pt-PT" sz="18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0C80139-795D-411E-8366-EEFC9A110A3B}"/>
              </a:ext>
            </a:extLst>
          </p:cNvPr>
          <p:cNvSpPr txBox="1">
            <a:spLocks/>
          </p:cNvSpPr>
          <p:nvPr/>
        </p:nvSpPr>
        <p:spPr>
          <a:xfrm>
            <a:off x="602454" y="182191"/>
            <a:ext cx="9464824" cy="1085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b="1" dirty="0">
                <a:solidFill>
                  <a:schemeClr val="accent1"/>
                </a:solidFill>
              </a:rPr>
              <a:t>Protocolo RSTP</a:t>
            </a:r>
            <a:br>
              <a:rPr lang="pt-PT" sz="4000" b="1" dirty="0">
                <a:solidFill>
                  <a:schemeClr val="accent1"/>
                </a:solidFill>
              </a:rPr>
            </a:br>
            <a:r>
              <a:rPr lang="pt-PT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Experiência B – capturas e injeção de falhas</a:t>
            </a:r>
            <a:br>
              <a:rPr lang="pt-PT" b="1" dirty="0">
                <a:solidFill>
                  <a:schemeClr val="accent1"/>
                </a:solidFill>
              </a:rPr>
            </a:br>
            <a:endParaRPr lang="en-GB" b="1" dirty="0">
              <a:solidFill>
                <a:schemeClr val="accent1"/>
              </a:solidFill>
            </a:endParaRPr>
          </a:p>
        </p:txBody>
      </p:sp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BC0B1564-121C-44ED-9A51-1718B2D61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63" y="3811375"/>
            <a:ext cx="4256421" cy="1854200"/>
          </a:xfrm>
          <a:prstGeom prst="rect">
            <a:avLst/>
          </a:prstGeom>
        </p:spPr>
      </p:pic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A648284E-A333-4481-A53E-3F74A029D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858" y="3811375"/>
            <a:ext cx="3632239" cy="2572432"/>
          </a:xfrm>
          <a:prstGeom prst="rect">
            <a:avLst/>
          </a:prstGeom>
        </p:spPr>
      </p:pic>
      <p:pic>
        <p:nvPicPr>
          <p:cNvPr id="13" name="Imagem 12" descr="Uma imagem com texto&#10;&#10;Descrição gerada automaticamente">
            <a:extLst>
              <a:ext uri="{FF2B5EF4-FFF2-40B4-BE49-F238E27FC236}">
                <a16:creationId xmlns:a16="http://schemas.microsoft.com/office/drawing/2014/main" id="{DD50CE20-7B23-4A1F-8759-2171A3C5E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9402" y="3811375"/>
            <a:ext cx="3632239" cy="1687314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1EE30C1-C867-45B3-B83B-3DB99F2EB965}"/>
              </a:ext>
            </a:extLst>
          </p:cNvPr>
          <p:cNvSpPr txBox="1">
            <a:spLocks/>
          </p:cNvSpPr>
          <p:nvPr/>
        </p:nvSpPr>
        <p:spPr>
          <a:xfrm>
            <a:off x="-20821" y="5665575"/>
            <a:ext cx="2512841" cy="7961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PT" sz="1400" dirty="0"/>
              <a:t>Primeiramente, o sw3 bloqueia a sua porta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3CB0DB06-9B56-4475-BAED-B37502712180}"/>
              </a:ext>
            </a:extLst>
          </p:cNvPr>
          <p:cNvSpPr txBox="1">
            <a:spLocks/>
          </p:cNvSpPr>
          <p:nvPr/>
        </p:nvSpPr>
        <p:spPr>
          <a:xfrm>
            <a:off x="4336466" y="6461760"/>
            <a:ext cx="2512841" cy="3921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PT" sz="1400" dirty="0"/>
              <a:t>Sw3 faz a sincronização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ABE544D9-FF43-4FE1-9E5E-3E8DC623007F}"/>
              </a:ext>
            </a:extLst>
          </p:cNvPr>
          <p:cNvSpPr txBox="1">
            <a:spLocks/>
          </p:cNvSpPr>
          <p:nvPr/>
        </p:nvSpPr>
        <p:spPr>
          <a:xfrm>
            <a:off x="8089337" y="5502500"/>
            <a:ext cx="1889566" cy="3921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PT" sz="1400" dirty="0"/>
              <a:t>DP fica no sw2</a:t>
            </a:r>
          </a:p>
        </p:txBody>
      </p:sp>
    </p:spTree>
    <p:extLst>
      <p:ext uri="{BB962C8B-B14F-4D97-AF65-F5344CB8AC3E}">
        <p14:creationId xmlns:p14="http://schemas.microsoft.com/office/powerpoint/2010/main" val="4137568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B86981-7FC9-49C4-9E2F-2CDBE4435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662" y="2040694"/>
            <a:ext cx="11374883" cy="5497623"/>
          </a:xfrm>
        </p:spPr>
        <p:txBody>
          <a:bodyPr>
            <a:normAutofit/>
          </a:bodyPr>
          <a:lstStyle/>
          <a:p>
            <a:pPr algn="just"/>
            <a:r>
              <a:rPr lang="pt-PT" sz="1800" b="1" dirty="0"/>
              <a:t>Capturas entre o sw1-sw4 e sw4-sw3 depois das novas ligações.</a:t>
            </a:r>
          </a:p>
          <a:p>
            <a:pPr algn="just"/>
            <a:endParaRPr lang="pt-PT" sz="1800" b="1" dirty="0"/>
          </a:p>
          <a:p>
            <a:pPr algn="just"/>
            <a:r>
              <a:rPr lang="pt-PT" sz="1800" dirty="0"/>
              <a:t>Pacotes TCN são detetados em ambas as ligações. </a:t>
            </a:r>
          </a:p>
          <a:p>
            <a:pPr algn="just"/>
            <a:endParaRPr lang="pt-PT" sz="1800" dirty="0"/>
          </a:p>
          <a:p>
            <a:pPr algn="just"/>
            <a:r>
              <a:rPr lang="pt-PT" sz="1800" dirty="0"/>
              <a:t>No link sw1-sw4, depois da TCN , encontra-se o primeiro pacote com as </a:t>
            </a:r>
            <a:r>
              <a:rPr lang="pt-PT" sz="1800" i="1" dirty="0" err="1"/>
              <a:t>flags</a:t>
            </a:r>
            <a:r>
              <a:rPr lang="pt-PT" sz="1800" i="1" dirty="0"/>
              <a:t> </a:t>
            </a:r>
            <a:r>
              <a:rPr lang="pt-PT" sz="1800" dirty="0"/>
              <a:t> de </a:t>
            </a:r>
            <a:r>
              <a:rPr lang="pt-PT" sz="1800" i="1" dirty="0" err="1"/>
              <a:t>topology</a:t>
            </a:r>
            <a:r>
              <a:rPr lang="pt-PT" sz="1800" dirty="0"/>
              <a:t> </a:t>
            </a:r>
            <a:r>
              <a:rPr lang="pt-PT" sz="1800" i="1" dirty="0" err="1"/>
              <a:t>change</a:t>
            </a:r>
            <a:r>
              <a:rPr lang="pt-PT" sz="1800" dirty="0"/>
              <a:t> ativas.</a:t>
            </a:r>
          </a:p>
          <a:p>
            <a:pPr algn="just"/>
            <a:endParaRPr lang="pt-PT" sz="1800" dirty="0"/>
          </a:p>
          <a:p>
            <a:pPr algn="just"/>
            <a:r>
              <a:rPr lang="pt-PT" sz="1800" dirty="0"/>
              <a:t>Este aspeto é igual ao STP.</a:t>
            </a:r>
          </a:p>
          <a:p>
            <a:pPr algn="just"/>
            <a:endParaRPr lang="pt-PT" sz="1800" b="1" dirty="0"/>
          </a:p>
          <a:p>
            <a:pPr algn="just"/>
            <a:endParaRPr lang="pt-PT" sz="1800" b="1" dirty="0"/>
          </a:p>
          <a:p>
            <a:pPr algn="just"/>
            <a:endParaRPr lang="pt-PT" sz="18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0C80139-795D-411E-8366-EEFC9A110A3B}"/>
              </a:ext>
            </a:extLst>
          </p:cNvPr>
          <p:cNvSpPr txBox="1">
            <a:spLocks/>
          </p:cNvSpPr>
          <p:nvPr/>
        </p:nvSpPr>
        <p:spPr>
          <a:xfrm>
            <a:off x="602454" y="557972"/>
            <a:ext cx="9464824" cy="1085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b="1" dirty="0">
                <a:solidFill>
                  <a:schemeClr val="accent1"/>
                </a:solidFill>
              </a:rPr>
              <a:t>Protocolo RSTP</a:t>
            </a:r>
            <a:br>
              <a:rPr lang="pt-PT" sz="4000" b="1" dirty="0">
                <a:solidFill>
                  <a:schemeClr val="accent1"/>
                </a:solidFill>
              </a:rPr>
            </a:br>
            <a:r>
              <a:rPr lang="pt-PT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Experiência B – capturas e injeção de falhas</a:t>
            </a:r>
            <a:br>
              <a:rPr lang="pt-PT" b="1" dirty="0">
                <a:solidFill>
                  <a:schemeClr val="accent1"/>
                </a:solidFill>
              </a:rPr>
            </a:b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558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0C80139-795D-411E-8366-EEFC9A110A3B}"/>
              </a:ext>
            </a:extLst>
          </p:cNvPr>
          <p:cNvSpPr txBox="1">
            <a:spLocks/>
          </p:cNvSpPr>
          <p:nvPr/>
        </p:nvSpPr>
        <p:spPr>
          <a:xfrm>
            <a:off x="602454" y="182191"/>
            <a:ext cx="9464824" cy="1085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b="1" dirty="0">
                <a:solidFill>
                  <a:schemeClr val="accent1"/>
                </a:solidFill>
              </a:rPr>
              <a:t>Protocolo RSTP</a:t>
            </a:r>
            <a:br>
              <a:rPr lang="pt-PT" sz="4000" b="1" dirty="0">
                <a:solidFill>
                  <a:schemeClr val="accent1"/>
                </a:solidFill>
              </a:rPr>
            </a:br>
            <a:r>
              <a:rPr lang="pt-PT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Experiência B – capturas e injeção de falhas</a:t>
            </a:r>
            <a:br>
              <a:rPr lang="pt-PT" b="1" dirty="0">
                <a:solidFill>
                  <a:schemeClr val="accent1"/>
                </a:solidFill>
              </a:rPr>
            </a:br>
            <a:endParaRPr lang="en-GB" b="1" dirty="0">
              <a:solidFill>
                <a:schemeClr val="accent1"/>
              </a:solidFill>
            </a:endParaRPr>
          </a:p>
        </p:txBody>
      </p:sp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BEBF3CC1-E885-4955-A49D-341602806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45" y="1870071"/>
            <a:ext cx="5160165" cy="397018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939682A-B500-4EAB-96FC-602AEBE45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892" y="1870071"/>
            <a:ext cx="5450617" cy="2939923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2A9EE6A6-DA0F-49B9-A487-B0BF8C79234C}"/>
              </a:ext>
            </a:extLst>
          </p:cNvPr>
          <p:cNvSpPr txBox="1">
            <a:spLocks/>
          </p:cNvSpPr>
          <p:nvPr/>
        </p:nvSpPr>
        <p:spPr>
          <a:xfrm>
            <a:off x="179594" y="5879622"/>
            <a:ext cx="2512841" cy="5631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PT" sz="1600" dirty="0"/>
              <a:t>Pacotes TCN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27293B1-4958-4EC7-AC17-E366632D8F9E}"/>
              </a:ext>
            </a:extLst>
          </p:cNvPr>
          <p:cNvSpPr txBox="1">
            <a:spLocks/>
          </p:cNvSpPr>
          <p:nvPr/>
        </p:nvSpPr>
        <p:spPr>
          <a:xfrm>
            <a:off x="5782849" y="5015220"/>
            <a:ext cx="2512841" cy="5631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PT" sz="1600" dirty="0" err="1"/>
              <a:t>Flags</a:t>
            </a:r>
            <a:r>
              <a:rPr lang="pt-PT" sz="1600" dirty="0"/>
              <a:t> ativas</a:t>
            </a:r>
          </a:p>
        </p:txBody>
      </p:sp>
    </p:spTree>
    <p:extLst>
      <p:ext uri="{BB962C8B-B14F-4D97-AF65-F5344CB8AC3E}">
        <p14:creationId xmlns:p14="http://schemas.microsoft.com/office/powerpoint/2010/main" val="388054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B86981-7FC9-49C4-9E2F-2CDBE4435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662" y="2040694"/>
            <a:ext cx="11374883" cy="5497623"/>
          </a:xfrm>
        </p:spPr>
        <p:txBody>
          <a:bodyPr>
            <a:normAutofit/>
          </a:bodyPr>
          <a:lstStyle/>
          <a:p>
            <a:pPr algn="just"/>
            <a:r>
              <a:rPr lang="pt-PT" sz="1800" b="1" dirty="0"/>
              <a:t>Numa captura entre o sw1 e o sw4, o processo de negociação é visível. </a:t>
            </a:r>
          </a:p>
          <a:p>
            <a:pPr algn="just"/>
            <a:endParaRPr lang="pt-PT" sz="1800" b="1" dirty="0"/>
          </a:p>
          <a:p>
            <a:pPr algn="just"/>
            <a:r>
              <a:rPr lang="pt-PT" sz="1800" dirty="0"/>
              <a:t>O sw1 propõem que porta </a:t>
            </a:r>
            <a:r>
              <a:rPr lang="pt-PT" sz="1800" i="1" dirty="0"/>
              <a:t>Designated </a:t>
            </a:r>
            <a:r>
              <a:rPr lang="pt-PT" sz="1800" dirty="0"/>
              <a:t>fique consigo.</a:t>
            </a:r>
          </a:p>
          <a:p>
            <a:pPr algn="just"/>
            <a:endParaRPr lang="pt-PT" sz="1800" b="1" dirty="0"/>
          </a:p>
          <a:p>
            <a:pPr algn="just"/>
            <a:endParaRPr lang="pt-PT" sz="1800" b="1" dirty="0"/>
          </a:p>
          <a:p>
            <a:pPr algn="just"/>
            <a:endParaRPr lang="pt-PT" sz="18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0C80139-795D-411E-8366-EEFC9A110A3B}"/>
              </a:ext>
            </a:extLst>
          </p:cNvPr>
          <p:cNvSpPr txBox="1">
            <a:spLocks/>
          </p:cNvSpPr>
          <p:nvPr/>
        </p:nvSpPr>
        <p:spPr>
          <a:xfrm>
            <a:off x="602454" y="557972"/>
            <a:ext cx="9464824" cy="1085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b="1" dirty="0">
                <a:solidFill>
                  <a:schemeClr val="accent1"/>
                </a:solidFill>
              </a:rPr>
              <a:t>Protocolo RSTP</a:t>
            </a:r>
            <a:br>
              <a:rPr lang="pt-PT" sz="4000" b="1" dirty="0">
                <a:solidFill>
                  <a:schemeClr val="accent1"/>
                </a:solidFill>
              </a:rPr>
            </a:br>
            <a:r>
              <a:rPr lang="pt-PT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Experiência B – capturas e injeção de falhas</a:t>
            </a:r>
            <a:br>
              <a:rPr lang="pt-PT" b="1" dirty="0">
                <a:solidFill>
                  <a:schemeClr val="accent1"/>
                </a:solidFill>
              </a:rPr>
            </a:br>
            <a:endParaRPr lang="en-GB" b="1" dirty="0">
              <a:solidFill>
                <a:schemeClr val="accent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C026AAC-D19F-4247-9220-40D3B9D49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778" y="3388101"/>
            <a:ext cx="5401787" cy="3360749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4DCF727-BC0A-487C-93F0-01EBC753EF87}"/>
              </a:ext>
            </a:extLst>
          </p:cNvPr>
          <p:cNvSpPr txBox="1">
            <a:spLocks/>
          </p:cNvSpPr>
          <p:nvPr/>
        </p:nvSpPr>
        <p:spPr>
          <a:xfrm>
            <a:off x="7958258" y="6467276"/>
            <a:ext cx="2512841" cy="5631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PT" sz="1600" dirty="0" err="1"/>
              <a:t>Proposal</a:t>
            </a:r>
            <a:r>
              <a:rPr lang="pt-PT" sz="1600" dirty="0"/>
              <a:t> ativada</a:t>
            </a:r>
          </a:p>
        </p:txBody>
      </p:sp>
    </p:spTree>
    <p:extLst>
      <p:ext uri="{BB962C8B-B14F-4D97-AF65-F5344CB8AC3E}">
        <p14:creationId xmlns:p14="http://schemas.microsoft.com/office/powerpoint/2010/main" val="4069496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B86981-7FC9-49C4-9E2F-2CDBE4435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662" y="2040694"/>
            <a:ext cx="11374883" cy="5497623"/>
          </a:xfrm>
        </p:spPr>
        <p:txBody>
          <a:bodyPr>
            <a:normAutofit/>
          </a:bodyPr>
          <a:lstStyle/>
          <a:p>
            <a:pPr algn="just"/>
            <a:r>
              <a:rPr lang="pt-PT" sz="1800" b="1" dirty="0"/>
              <a:t>Numa captura entre o sw1 e o sw4, o processo de negociação é visível. </a:t>
            </a:r>
          </a:p>
          <a:p>
            <a:pPr algn="just"/>
            <a:endParaRPr lang="pt-PT" sz="1800" b="1" dirty="0"/>
          </a:p>
          <a:p>
            <a:pPr algn="just"/>
            <a:r>
              <a:rPr lang="pt-PT" sz="1800" dirty="0"/>
              <a:t>O sw1 propõem que porta </a:t>
            </a:r>
            <a:r>
              <a:rPr lang="pt-PT" sz="1800" i="1" dirty="0"/>
              <a:t>Designated </a:t>
            </a:r>
            <a:r>
              <a:rPr lang="pt-PT" sz="1800" dirty="0"/>
              <a:t>fique consigo.</a:t>
            </a:r>
          </a:p>
          <a:p>
            <a:pPr algn="just"/>
            <a:endParaRPr lang="pt-PT" sz="1800" b="1" dirty="0"/>
          </a:p>
          <a:p>
            <a:pPr algn="just"/>
            <a:endParaRPr lang="pt-PT" sz="1800" b="1" dirty="0"/>
          </a:p>
          <a:p>
            <a:pPr algn="just"/>
            <a:endParaRPr lang="pt-PT" sz="18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0C80139-795D-411E-8366-EEFC9A110A3B}"/>
              </a:ext>
            </a:extLst>
          </p:cNvPr>
          <p:cNvSpPr txBox="1">
            <a:spLocks/>
          </p:cNvSpPr>
          <p:nvPr/>
        </p:nvSpPr>
        <p:spPr>
          <a:xfrm>
            <a:off x="602454" y="557972"/>
            <a:ext cx="9464824" cy="1085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b="1" dirty="0">
                <a:solidFill>
                  <a:schemeClr val="accent1"/>
                </a:solidFill>
              </a:rPr>
              <a:t>Protocolo RSTP</a:t>
            </a:r>
            <a:br>
              <a:rPr lang="pt-PT" sz="4000" b="1" dirty="0">
                <a:solidFill>
                  <a:schemeClr val="accent1"/>
                </a:solidFill>
              </a:rPr>
            </a:br>
            <a:r>
              <a:rPr lang="pt-PT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Experiência B – capturas e injeção de falhas</a:t>
            </a:r>
            <a:br>
              <a:rPr lang="pt-PT" b="1" dirty="0">
                <a:solidFill>
                  <a:schemeClr val="accent1"/>
                </a:solidFill>
              </a:rPr>
            </a:br>
            <a:endParaRPr lang="en-GB" b="1" dirty="0">
              <a:solidFill>
                <a:schemeClr val="accent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C026AAC-D19F-4247-9220-40D3B9D49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778" y="3388101"/>
            <a:ext cx="5401787" cy="3360749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4DCF727-BC0A-487C-93F0-01EBC753EF87}"/>
              </a:ext>
            </a:extLst>
          </p:cNvPr>
          <p:cNvSpPr txBox="1">
            <a:spLocks/>
          </p:cNvSpPr>
          <p:nvPr/>
        </p:nvSpPr>
        <p:spPr>
          <a:xfrm>
            <a:off x="7958258" y="6467276"/>
            <a:ext cx="2512841" cy="5631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PT" sz="1600" dirty="0" err="1"/>
              <a:t>Proposal</a:t>
            </a:r>
            <a:r>
              <a:rPr lang="pt-PT" sz="1600" dirty="0"/>
              <a:t> ativada</a:t>
            </a:r>
          </a:p>
        </p:txBody>
      </p:sp>
    </p:spTree>
    <p:extLst>
      <p:ext uri="{BB962C8B-B14F-4D97-AF65-F5344CB8AC3E}">
        <p14:creationId xmlns:p14="http://schemas.microsoft.com/office/powerpoint/2010/main" val="2868542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B86981-7FC9-49C4-9E2F-2CDBE4435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17" y="1702492"/>
            <a:ext cx="11374883" cy="5497623"/>
          </a:xfrm>
        </p:spPr>
        <p:txBody>
          <a:bodyPr>
            <a:normAutofit/>
          </a:bodyPr>
          <a:lstStyle/>
          <a:p>
            <a:pPr algn="just"/>
            <a:r>
              <a:rPr lang="pt-PT" sz="1800" b="1"/>
              <a:t>Com um ping entre o PC1 e o PC3 e uma falha a meio do mesmo, vemos a velocidade do RSTP.</a:t>
            </a:r>
          </a:p>
          <a:p>
            <a:pPr algn="just"/>
            <a:endParaRPr lang="pt-PT" sz="1800" b="1"/>
          </a:p>
          <a:p>
            <a:pPr algn="just"/>
            <a:r>
              <a:rPr lang="pt-PT" sz="1800"/>
              <a:t>A falha foi aplicada no e0/0 do sw3.</a:t>
            </a:r>
          </a:p>
          <a:p>
            <a:pPr algn="just"/>
            <a:endParaRPr lang="pt-PT" sz="1800" b="1"/>
          </a:p>
          <a:p>
            <a:pPr algn="just"/>
            <a:endParaRPr lang="pt-PT" sz="1800" b="1"/>
          </a:p>
          <a:p>
            <a:pPr algn="just"/>
            <a:endParaRPr lang="pt-PT" sz="18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0C80139-795D-411E-8366-EEFC9A110A3B}"/>
              </a:ext>
            </a:extLst>
          </p:cNvPr>
          <p:cNvSpPr txBox="1">
            <a:spLocks/>
          </p:cNvSpPr>
          <p:nvPr/>
        </p:nvSpPr>
        <p:spPr>
          <a:xfrm>
            <a:off x="511817" y="283864"/>
            <a:ext cx="9464824" cy="1085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b="1">
                <a:solidFill>
                  <a:schemeClr val="accent1"/>
                </a:solidFill>
              </a:rPr>
              <a:t>Protocolo RSTP</a:t>
            </a:r>
            <a:br>
              <a:rPr lang="pt-PT" sz="4000" b="1">
                <a:solidFill>
                  <a:schemeClr val="accent1"/>
                </a:solidFill>
              </a:rPr>
            </a:br>
            <a:r>
              <a:rPr lang="pt-PT" sz="2000" b="1">
                <a:solidFill>
                  <a:schemeClr val="accent1">
                    <a:lumMod val="40000"/>
                    <a:lumOff val="60000"/>
                  </a:schemeClr>
                </a:solidFill>
              </a:rPr>
              <a:t>Experiência B – capturas e injeção de falhas</a:t>
            </a:r>
            <a:br>
              <a:rPr lang="pt-PT" b="1">
                <a:solidFill>
                  <a:schemeClr val="accent1"/>
                </a:solidFill>
              </a:rPr>
            </a:br>
            <a:endParaRPr lang="en-GB" b="1" dirty="0">
              <a:solidFill>
                <a:schemeClr val="accent1"/>
              </a:solidFill>
            </a:endParaRPr>
          </a:p>
        </p:txBody>
      </p:sp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0A0C43FC-8A80-4382-A7D0-85450DF85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683" y="3088513"/>
            <a:ext cx="6332079" cy="3736965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98026D3D-2B69-4674-8517-CE91933FAF32}"/>
              </a:ext>
            </a:extLst>
          </p:cNvPr>
          <p:cNvSpPr txBox="1">
            <a:spLocks/>
          </p:cNvSpPr>
          <p:nvPr/>
        </p:nvSpPr>
        <p:spPr>
          <a:xfrm>
            <a:off x="7820471" y="6449649"/>
            <a:ext cx="2512841" cy="5631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PT" sz="1600"/>
              <a:t>Rapidez do RSTP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31094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92A41-88D5-4BFD-9A05-B5A05028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334" y="355388"/>
            <a:ext cx="9404723" cy="1041991"/>
          </a:xfrm>
        </p:spPr>
        <p:txBody>
          <a:bodyPr/>
          <a:lstStyle/>
          <a:p>
            <a:r>
              <a:rPr lang="pt-PT" sz="4000" b="1" dirty="0">
                <a:solidFill>
                  <a:schemeClr val="accent1"/>
                </a:solidFill>
              </a:rPr>
              <a:t>Estudo dos ciclos</a:t>
            </a:r>
            <a:br>
              <a:rPr lang="pt-PT" sz="4000" b="1" dirty="0">
                <a:solidFill>
                  <a:schemeClr val="accent1"/>
                </a:solidFill>
              </a:rPr>
            </a:br>
            <a:r>
              <a:rPr lang="pt-PT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Experiência</a:t>
            </a:r>
            <a:br>
              <a:rPr lang="pt-PT" b="1" dirty="0">
                <a:solidFill>
                  <a:schemeClr val="accent1"/>
                </a:solidFill>
              </a:rPr>
            </a:b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B86981-7FC9-49C4-9E2F-2CDBE4435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917700"/>
            <a:ext cx="10952332" cy="4786563"/>
          </a:xfrm>
        </p:spPr>
        <p:txBody>
          <a:bodyPr/>
          <a:lstStyle/>
          <a:p>
            <a:r>
              <a:rPr lang="pt-PT" sz="1800" dirty="0"/>
              <a:t>O protocolo que vem administrado por defeito é o STP e o mesmo não foi desligado inicialmente.</a:t>
            </a:r>
          </a:p>
          <a:p>
            <a:endParaRPr lang="pt-PT" sz="1800" dirty="0"/>
          </a:p>
          <a:p>
            <a:r>
              <a:rPr lang="pt-PT" sz="1800" dirty="0"/>
              <a:t>SW1 é a Root Bridge e os pacotes STP circulam nas duas ligações. Os </a:t>
            </a:r>
            <a:r>
              <a:rPr lang="pt-PT" sz="1800" dirty="0" err="1"/>
              <a:t>PCs</a:t>
            </a:r>
            <a:r>
              <a:rPr lang="pt-PT" sz="1800" dirty="0"/>
              <a:t> pingam entre si.</a:t>
            </a:r>
            <a:r>
              <a:rPr lang="pt-PT" dirty="0"/>
              <a:t>	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D073310-2E3D-474B-9349-E035034E0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83" y="3840306"/>
            <a:ext cx="11756833" cy="197652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0F0B9AF2-19AB-4920-AC2E-002BCA0FA05C}"/>
              </a:ext>
            </a:extLst>
          </p:cNvPr>
          <p:cNvSpPr txBox="1">
            <a:spLocks/>
          </p:cNvSpPr>
          <p:nvPr/>
        </p:nvSpPr>
        <p:spPr>
          <a:xfrm>
            <a:off x="217583" y="5984668"/>
            <a:ext cx="8825657" cy="352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1400" dirty="0"/>
              <a:t>Captura de tráfego STP nas duas ligações.</a:t>
            </a:r>
          </a:p>
        </p:txBody>
      </p:sp>
    </p:spTree>
    <p:extLst>
      <p:ext uri="{BB962C8B-B14F-4D97-AF65-F5344CB8AC3E}">
        <p14:creationId xmlns:p14="http://schemas.microsoft.com/office/powerpoint/2010/main" val="19124685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1A4C48-ABA5-4714-972A-ED8038E1F08E}"/>
              </a:ext>
            </a:extLst>
          </p:cNvPr>
          <p:cNvSpPr txBox="1">
            <a:spLocks/>
          </p:cNvSpPr>
          <p:nvPr/>
        </p:nvSpPr>
        <p:spPr>
          <a:xfrm>
            <a:off x="602454" y="336421"/>
            <a:ext cx="9464824" cy="1085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b="1" dirty="0">
                <a:solidFill>
                  <a:schemeClr val="accent1"/>
                </a:solidFill>
              </a:rPr>
              <a:t>Protocolo RSTP</a:t>
            </a:r>
            <a:br>
              <a:rPr lang="pt-PT" sz="4000" b="1" dirty="0">
                <a:solidFill>
                  <a:schemeClr val="accent1"/>
                </a:solidFill>
              </a:rPr>
            </a:br>
            <a:r>
              <a:rPr lang="pt-PT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Experiência B - Conclusões</a:t>
            </a:r>
            <a:br>
              <a:rPr lang="pt-PT" b="1" dirty="0">
                <a:solidFill>
                  <a:schemeClr val="accent1"/>
                </a:solidFill>
              </a:rPr>
            </a:b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9" name="Marcador de Posição de Conteúdo 7">
            <a:extLst>
              <a:ext uri="{FF2B5EF4-FFF2-40B4-BE49-F238E27FC236}">
                <a16:creationId xmlns:a16="http://schemas.microsoft.com/office/drawing/2014/main" id="{54C3C1A8-2F78-4FAC-88BA-B31121941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332" y="1976584"/>
            <a:ext cx="11169336" cy="4404682"/>
          </a:xfrm>
        </p:spPr>
        <p:txBody>
          <a:bodyPr>
            <a:normAutofit/>
          </a:bodyPr>
          <a:lstStyle/>
          <a:p>
            <a:pPr algn="just"/>
            <a:r>
              <a:rPr lang="pt-PT" sz="1800" dirty="0"/>
              <a:t>O protocolo RSTP é, de facto, muito mais rápido que o STP.</a:t>
            </a:r>
          </a:p>
          <a:p>
            <a:pPr algn="just"/>
            <a:endParaRPr lang="pt-PT" sz="1800" dirty="0"/>
          </a:p>
          <a:p>
            <a:pPr algn="just"/>
            <a:r>
              <a:rPr lang="pt-PT" sz="1800" dirty="0"/>
              <a:t>Com o processo de </a:t>
            </a:r>
            <a:r>
              <a:rPr lang="pt-PT" sz="1800" i="1" dirty="0" err="1"/>
              <a:t>proposal</a:t>
            </a:r>
            <a:r>
              <a:rPr lang="pt-PT" sz="1800" dirty="0"/>
              <a:t>/</a:t>
            </a:r>
            <a:r>
              <a:rPr lang="pt-PT" sz="1800" i="1" dirty="0" err="1"/>
              <a:t>agreement</a:t>
            </a:r>
            <a:r>
              <a:rPr lang="pt-PT" sz="1800" dirty="0"/>
              <a:t>, rapidamente todos os equipamentos negociam entre si qual a melhor forma de se ajustarem perante as falhas ou mudanças.</a:t>
            </a:r>
          </a:p>
          <a:p>
            <a:pPr algn="just"/>
            <a:endParaRPr lang="pt-PT" sz="1800" dirty="0"/>
          </a:p>
          <a:p>
            <a:pPr algn="just"/>
            <a:r>
              <a:rPr lang="pt-PT" sz="1800" dirty="0"/>
              <a:t>O processo de </a:t>
            </a:r>
            <a:r>
              <a:rPr lang="pt-PT" sz="1800" i="1" dirty="0" err="1"/>
              <a:t>synchronization</a:t>
            </a:r>
            <a:r>
              <a:rPr lang="pt-PT" sz="1800" i="1" dirty="0"/>
              <a:t> </a:t>
            </a:r>
            <a:r>
              <a:rPr lang="pt-PT" sz="1800" dirty="0"/>
              <a:t>é eficaz para evitar ciclos durante estes mecanismos.</a:t>
            </a:r>
          </a:p>
          <a:p>
            <a:pPr algn="just"/>
            <a:endParaRPr lang="pt-PT" sz="1800" dirty="0"/>
          </a:p>
          <a:p>
            <a:pPr algn="just"/>
            <a:endParaRPr lang="pt-PT" sz="1800" dirty="0"/>
          </a:p>
          <a:p>
            <a:pPr algn="just"/>
            <a:endParaRPr lang="pt-PT" sz="1800" dirty="0"/>
          </a:p>
          <a:p>
            <a:pPr algn="just"/>
            <a:endParaRPr lang="pt-PT" sz="1800" dirty="0"/>
          </a:p>
          <a:p>
            <a:pPr algn="just"/>
            <a:endParaRPr lang="pt-PT" sz="1800" dirty="0"/>
          </a:p>
          <a:p>
            <a:pPr algn="just"/>
            <a:endParaRPr lang="pt-PT" sz="1800" dirty="0"/>
          </a:p>
          <a:p>
            <a:pPr algn="just"/>
            <a:endParaRPr lang="pt-PT" sz="1800" dirty="0"/>
          </a:p>
          <a:p>
            <a:pPr algn="just"/>
            <a:endParaRPr lang="pt-PT" sz="1800" dirty="0"/>
          </a:p>
          <a:p>
            <a:pPr algn="just"/>
            <a:endParaRPr lang="pt-PT" sz="1800" dirty="0"/>
          </a:p>
          <a:p>
            <a:pPr algn="just"/>
            <a:endParaRPr lang="pt-PT" sz="1800" dirty="0"/>
          </a:p>
          <a:p>
            <a:pPr algn="just"/>
            <a:endParaRPr lang="pt-PT" sz="1800" dirty="0"/>
          </a:p>
          <a:p>
            <a:pPr algn="just"/>
            <a:endParaRPr lang="pt-PT" sz="1800" dirty="0"/>
          </a:p>
          <a:p>
            <a:pPr algn="just"/>
            <a:endParaRPr lang="pt-PT" sz="1800" dirty="0"/>
          </a:p>
          <a:p>
            <a:pPr algn="just"/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33346973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92A41-88D5-4BFD-9A05-B5A05028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5" y="525150"/>
            <a:ext cx="9404723" cy="1041991"/>
          </a:xfrm>
        </p:spPr>
        <p:txBody>
          <a:bodyPr/>
          <a:lstStyle/>
          <a:p>
            <a:r>
              <a:rPr lang="pt-PT" b="1" dirty="0">
                <a:solidFill>
                  <a:schemeClr val="accent1"/>
                </a:solidFill>
              </a:rPr>
              <a:t>Protocolo MSTP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B86981-7FC9-49C4-9E2F-2CDBE4435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55" y="1360377"/>
            <a:ext cx="11145045" cy="54976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PT" sz="1600" dirty="0"/>
          </a:p>
          <a:p>
            <a:pPr algn="just"/>
            <a:r>
              <a:rPr lang="pt-PT" sz="1600" dirty="0"/>
              <a:t>Baseado no RSTP mas tem em conta o tratamento de várias </a:t>
            </a:r>
            <a:r>
              <a:rPr lang="pt-PT" sz="1600" dirty="0" err="1"/>
              <a:t>Vlans</a:t>
            </a:r>
            <a:r>
              <a:rPr lang="pt-PT" sz="1600" dirty="0"/>
              <a:t>.</a:t>
            </a:r>
          </a:p>
          <a:p>
            <a:pPr algn="just"/>
            <a:endParaRPr lang="pt-PT" sz="1600" dirty="0"/>
          </a:p>
          <a:p>
            <a:pPr algn="just"/>
            <a:r>
              <a:rPr lang="pt-PT" sz="1600" dirty="0"/>
              <a:t>Nos protocolos anteriores, cada </a:t>
            </a:r>
            <a:r>
              <a:rPr lang="pt-PT" sz="1600" dirty="0" err="1"/>
              <a:t>Vlan</a:t>
            </a:r>
            <a:r>
              <a:rPr lang="pt-PT" sz="1600" dirty="0"/>
              <a:t> representa uma instância.</a:t>
            </a:r>
          </a:p>
          <a:p>
            <a:pPr algn="just"/>
            <a:endParaRPr lang="pt-PT" sz="1600" dirty="0"/>
          </a:p>
          <a:p>
            <a:pPr algn="just"/>
            <a:r>
              <a:rPr lang="pt-PT" sz="1600" dirty="0"/>
              <a:t>No MSTP é possível distribuir várias </a:t>
            </a:r>
            <a:r>
              <a:rPr lang="pt-PT" sz="1600" dirty="0" err="1"/>
              <a:t>Vlans</a:t>
            </a:r>
            <a:r>
              <a:rPr lang="pt-PT" sz="1600" dirty="0"/>
              <a:t> por diferentes instâncias.</a:t>
            </a:r>
          </a:p>
          <a:p>
            <a:pPr algn="just"/>
            <a:endParaRPr lang="pt-PT" sz="1600" dirty="0"/>
          </a:p>
          <a:p>
            <a:pPr algn="just"/>
            <a:r>
              <a:rPr lang="pt-PT" sz="1600" dirty="0"/>
              <a:t>Cada instância está associada a uma ou mais </a:t>
            </a:r>
            <a:r>
              <a:rPr lang="pt-PT" sz="1600" dirty="0" err="1"/>
              <a:t>Vlans</a:t>
            </a:r>
            <a:r>
              <a:rPr lang="pt-PT" sz="1600" dirty="0"/>
              <a:t>.</a:t>
            </a:r>
          </a:p>
          <a:p>
            <a:pPr marL="0" indent="0" algn="just">
              <a:buNone/>
            </a:pPr>
            <a:endParaRPr lang="pt-PT" sz="1600" dirty="0"/>
          </a:p>
          <a:p>
            <a:pPr algn="just"/>
            <a:r>
              <a:rPr lang="pt-PT" sz="1600" dirty="0"/>
              <a:t>Cada switch pertence a uma região comum.</a:t>
            </a:r>
          </a:p>
          <a:p>
            <a:pPr algn="just"/>
            <a:endParaRPr lang="pt-PT" sz="1600" dirty="0"/>
          </a:p>
          <a:p>
            <a:pPr algn="just"/>
            <a:r>
              <a:rPr lang="pt-PT" sz="1600" dirty="0"/>
              <a:t>Diferentes regiões comunicam entre si com o </a:t>
            </a:r>
            <a:r>
              <a:rPr lang="pt-PT" sz="1600" dirty="0" err="1"/>
              <a:t>Common</a:t>
            </a:r>
            <a:r>
              <a:rPr lang="pt-PT" sz="1600" dirty="0"/>
              <a:t> </a:t>
            </a:r>
            <a:r>
              <a:rPr lang="pt-PT" sz="1600" dirty="0" err="1"/>
              <a:t>Spanning</a:t>
            </a:r>
            <a:r>
              <a:rPr lang="pt-PT" sz="1600" dirty="0"/>
              <a:t> </a:t>
            </a:r>
            <a:r>
              <a:rPr lang="pt-PT" sz="1600" dirty="0" err="1"/>
              <a:t>Tree</a:t>
            </a:r>
            <a:r>
              <a:rPr lang="pt-PT" sz="1600" dirty="0"/>
              <a:t> (CST).</a:t>
            </a:r>
          </a:p>
          <a:p>
            <a:pPr algn="just"/>
            <a:endParaRPr lang="pt-PT" sz="1600" dirty="0"/>
          </a:p>
          <a:p>
            <a:pPr algn="just"/>
            <a:r>
              <a:rPr lang="pt-PT" sz="1600" dirty="0"/>
              <a:t>Um região é definida por um nome e uma </a:t>
            </a:r>
            <a:r>
              <a:rPr lang="pt-PT" sz="1600" i="1" dirty="0" err="1"/>
              <a:t>revision</a:t>
            </a:r>
            <a:r>
              <a:rPr lang="pt-PT" sz="1600" dirty="0"/>
              <a:t> </a:t>
            </a:r>
            <a:r>
              <a:rPr lang="pt-PT" sz="1600" i="1" dirty="0" err="1"/>
              <a:t>number</a:t>
            </a:r>
            <a:r>
              <a:rPr lang="pt-PT" sz="1600" i="1" dirty="0"/>
              <a:t>. 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39080700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76BDDC1-3B8A-4ED1-9384-28046DA7D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A4C54E1D-046B-434B-8B3E-C179D991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A1436F99-43A2-44B9-B9D1-447F0B771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014" y="2758200"/>
            <a:ext cx="6208055" cy="1784816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D62FCDA-81D0-4D28-B17F-CC6E32068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F41EF0E-A6D5-4395-83B7-63D5EDDF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52" y="571500"/>
            <a:ext cx="3505495" cy="1182144"/>
          </a:xfrm>
        </p:spPr>
        <p:txBody>
          <a:bodyPr>
            <a:normAutofit fontScale="90000"/>
          </a:bodyPr>
          <a:lstStyle/>
          <a:p>
            <a:pPr algn="ctr"/>
            <a:r>
              <a:rPr lang="pt-PT" sz="3600" b="1" dirty="0">
                <a:solidFill>
                  <a:schemeClr val="accent1"/>
                </a:solidFill>
              </a:rPr>
              <a:t>Protocolo MSTP</a:t>
            </a:r>
            <a:br>
              <a:rPr lang="pt-PT" sz="3600" b="1" dirty="0">
                <a:solidFill>
                  <a:schemeClr val="accent1"/>
                </a:solidFill>
              </a:rPr>
            </a:br>
            <a:r>
              <a:rPr lang="pt-PT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Experiência C</a:t>
            </a:r>
            <a:br>
              <a:rPr lang="pt-PT" sz="3600" b="1" dirty="0">
                <a:solidFill>
                  <a:schemeClr val="accent1"/>
                </a:solidFill>
              </a:rPr>
            </a:br>
            <a:endParaRPr lang="en-GB" sz="3600" b="1" dirty="0">
              <a:solidFill>
                <a:schemeClr val="accent1"/>
              </a:solidFill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B124F9C8-3CA1-42DF-AE60-9605064F507A}"/>
              </a:ext>
            </a:extLst>
          </p:cNvPr>
          <p:cNvSpPr txBox="1">
            <a:spLocks/>
          </p:cNvSpPr>
          <p:nvPr/>
        </p:nvSpPr>
        <p:spPr>
          <a:xfrm>
            <a:off x="77599" y="2173732"/>
            <a:ext cx="4396740" cy="411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pt-PT" sz="1800" b="1" dirty="0"/>
              <a:t>Compreender funcionamento das instâncias.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dois</a:t>
            </a:r>
            <a:r>
              <a:rPr lang="en-US" sz="1800" dirty="0"/>
              <a:t> switchs </a:t>
            </a:r>
            <a:r>
              <a:rPr lang="en-US" sz="1800" dirty="0" err="1"/>
              <a:t>encontram</a:t>
            </a:r>
            <a:r>
              <a:rPr lang="en-US" sz="1800" dirty="0"/>
              <a:t>-se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mesma</a:t>
            </a:r>
            <a:r>
              <a:rPr lang="en-US" sz="1800" dirty="0"/>
              <a:t> </a:t>
            </a:r>
            <a:r>
              <a:rPr lang="en-US" sz="1800" dirty="0" err="1"/>
              <a:t>região</a:t>
            </a:r>
            <a:r>
              <a:rPr lang="en-US" sz="1800" dirty="0"/>
              <a:t>.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>
              <a:buFont typeface="Wingdings 3" charset="2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235724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B86981-7FC9-49C4-9E2F-2CDBE4435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55" y="1567141"/>
            <a:ext cx="11145045" cy="5497623"/>
          </a:xfrm>
        </p:spPr>
        <p:txBody>
          <a:bodyPr>
            <a:normAutofit/>
          </a:bodyPr>
          <a:lstStyle/>
          <a:p>
            <a:pPr algn="just"/>
            <a:r>
              <a:rPr lang="pt-PT" sz="1600" dirty="0"/>
              <a:t>As </a:t>
            </a:r>
            <a:r>
              <a:rPr lang="pt-PT" sz="1600" dirty="0" err="1"/>
              <a:t>BDPUs</a:t>
            </a:r>
            <a:r>
              <a:rPr lang="pt-PT" sz="1600" dirty="0"/>
              <a:t> são muito parecidas às do protocolo RSTP.</a:t>
            </a:r>
          </a:p>
          <a:p>
            <a:pPr algn="just"/>
            <a:endParaRPr lang="pt-PT" sz="1600" dirty="0"/>
          </a:p>
          <a:p>
            <a:pPr algn="just"/>
            <a:r>
              <a:rPr lang="pt-PT" sz="1600" dirty="0"/>
              <a:t>Contêm um parâmetro, o MST </a:t>
            </a:r>
            <a:r>
              <a:rPr lang="pt-PT" sz="1600" dirty="0" err="1"/>
              <a:t>Extension</a:t>
            </a:r>
            <a:r>
              <a:rPr lang="pt-PT" sz="1600" dirty="0"/>
              <a:t>, que leva a informação da região do switch que enviou o pacote</a:t>
            </a:r>
          </a:p>
          <a:p>
            <a:pPr algn="just"/>
            <a:endParaRPr lang="pt-PT" sz="1600" dirty="0"/>
          </a:p>
          <a:p>
            <a:pPr algn="just"/>
            <a:r>
              <a:rPr lang="pt-PT" sz="1600" dirty="0"/>
              <a:t>Existe também o MST </a:t>
            </a:r>
            <a:r>
              <a:rPr lang="pt-PT" sz="1600" dirty="0" err="1"/>
              <a:t>Config</a:t>
            </a:r>
            <a:r>
              <a:rPr lang="pt-PT" sz="1600" dirty="0"/>
              <a:t> </a:t>
            </a:r>
            <a:r>
              <a:rPr lang="pt-PT" sz="1600" dirty="0" err="1"/>
              <a:t>digest</a:t>
            </a:r>
            <a:r>
              <a:rPr lang="pt-PT" sz="1600" dirty="0"/>
              <a:t>, que é um código que o switch que recebe a BPDU lê para perceber de que região vem a mensagem.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CA5285C-F4E6-4A83-AB00-81C35ED3DB17}"/>
              </a:ext>
            </a:extLst>
          </p:cNvPr>
          <p:cNvSpPr txBox="1">
            <a:spLocks/>
          </p:cNvSpPr>
          <p:nvPr/>
        </p:nvSpPr>
        <p:spPr>
          <a:xfrm>
            <a:off x="602455" y="206797"/>
            <a:ext cx="9464824" cy="1085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b="1" dirty="0">
                <a:solidFill>
                  <a:schemeClr val="accent1"/>
                </a:solidFill>
              </a:rPr>
              <a:t>Protocolo MSTP</a:t>
            </a:r>
            <a:br>
              <a:rPr lang="pt-PT" sz="4000" b="1" dirty="0">
                <a:solidFill>
                  <a:schemeClr val="accent1"/>
                </a:solidFill>
              </a:rPr>
            </a:br>
            <a:r>
              <a:rPr lang="pt-PT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Experiência C - capturas</a:t>
            </a:r>
            <a:br>
              <a:rPr lang="pt-PT" b="1" dirty="0">
                <a:solidFill>
                  <a:schemeClr val="accent1"/>
                </a:solidFill>
              </a:rPr>
            </a:br>
            <a:endParaRPr lang="en-GB" b="1" dirty="0">
              <a:solidFill>
                <a:schemeClr val="accent1"/>
              </a:solidFill>
            </a:endParaRPr>
          </a:p>
        </p:txBody>
      </p:sp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D8841A41-1453-4E5E-8668-FAD77AF99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585" y="3696196"/>
            <a:ext cx="4829230" cy="3055333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62A4376D-C4F3-4C96-B99A-1736597772BD}"/>
              </a:ext>
            </a:extLst>
          </p:cNvPr>
          <p:cNvSpPr txBox="1">
            <a:spLocks/>
          </p:cNvSpPr>
          <p:nvPr/>
        </p:nvSpPr>
        <p:spPr>
          <a:xfrm>
            <a:off x="7554438" y="6463356"/>
            <a:ext cx="2512841" cy="5631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PT" sz="1600" dirty="0"/>
              <a:t>BPDU do MSTP</a:t>
            </a:r>
          </a:p>
        </p:txBody>
      </p:sp>
    </p:spTree>
    <p:extLst>
      <p:ext uri="{BB962C8B-B14F-4D97-AF65-F5344CB8AC3E}">
        <p14:creationId xmlns:p14="http://schemas.microsoft.com/office/powerpoint/2010/main" val="31728046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B86981-7FC9-49C4-9E2F-2CDBE4435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55" y="1567141"/>
            <a:ext cx="11145045" cy="5497623"/>
          </a:xfrm>
        </p:spPr>
        <p:txBody>
          <a:bodyPr>
            <a:normAutofit/>
          </a:bodyPr>
          <a:lstStyle/>
          <a:p>
            <a:pPr algn="just"/>
            <a:r>
              <a:rPr lang="pt-PT" sz="1600" dirty="0"/>
              <a:t>As </a:t>
            </a:r>
            <a:r>
              <a:rPr lang="pt-PT" sz="1600" dirty="0" err="1"/>
              <a:t>BDPUs</a:t>
            </a:r>
            <a:r>
              <a:rPr lang="pt-PT" sz="1600" dirty="0"/>
              <a:t> são muito parecidas às do protocolo RSTP.</a:t>
            </a:r>
          </a:p>
          <a:p>
            <a:pPr algn="just"/>
            <a:endParaRPr lang="pt-PT" sz="1600" dirty="0"/>
          </a:p>
          <a:p>
            <a:pPr algn="just"/>
            <a:r>
              <a:rPr lang="pt-PT" sz="1600" dirty="0"/>
              <a:t>Contêm um parâmetro, o MST </a:t>
            </a:r>
            <a:r>
              <a:rPr lang="pt-PT" sz="1600" dirty="0" err="1"/>
              <a:t>Extension</a:t>
            </a:r>
            <a:r>
              <a:rPr lang="pt-PT" sz="1600" dirty="0"/>
              <a:t>, que leva a informação da região do switch que enviou o pacote</a:t>
            </a:r>
          </a:p>
          <a:p>
            <a:pPr algn="just"/>
            <a:endParaRPr lang="pt-PT" sz="1600" dirty="0"/>
          </a:p>
          <a:p>
            <a:pPr algn="just"/>
            <a:r>
              <a:rPr lang="pt-PT" sz="1600" dirty="0"/>
              <a:t>Existe também o MST </a:t>
            </a:r>
            <a:r>
              <a:rPr lang="pt-PT" sz="1600" dirty="0" err="1"/>
              <a:t>Config</a:t>
            </a:r>
            <a:r>
              <a:rPr lang="pt-PT" sz="1600" dirty="0"/>
              <a:t> </a:t>
            </a:r>
            <a:r>
              <a:rPr lang="pt-PT" sz="1600" dirty="0" err="1"/>
              <a:t>Digest</a:t>
            </a:r>
            <a:r>
              <a:rPr lang="pt-PT" sz="1600" dirty="0"/>
              <a:t>, que é um código que o switch que recebe a BPDU lê para perceber de que região vem a mensagem.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CA5285C-F4E6-4A83-AB00-81C35ED3DB17}"/>
              </a:ext>
            </a:extLst>
          </p:cNvPr>
          <p:cNvSpPr txBox="1">
            <a:spLocks/>
          </p:cNvSpPr>
          <p:nvPr/>
        </p:nvSpPr>
        <p:spPr>
          <a:xfrm>
            <a:off x="602455" y="206797"/>
            <a:ext cx="9464824" cy="1085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b="1" dirty="0">
                <a:solidFill>
                  <a:schemeClr val="accent1"/>
                </a:solidFill>
              </a:rPr>
              <a:t>Protocolo MSTP</a:t>
            </a:r>
            <a:br>
              <a:rPr lang="pt-PT" sz="4000" b="1" dirty="0">
                <a:solidFill>
                  <a:schemeClr val="accent1"/>
                </a:solidFill>
              </a:rPr>
            </a:br>
            <a:r>
              <a:rPr lang="pt-PT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Experiência C - capturas</a:t>
            </a:r>
            <a:br>
              <a:rPr lang="pt-PT" b="1" dirty="0">
                <a:solidFill>
                  <a:schemeClr val="accent1"/>
                </a:solidFill>
              </a:rPr>
            </a:br>
            <a:endParaRPr lang="en-GB" b="1" dirty="0">
              <a:solidFill>
                <a:schemeClr val="accent1"/>
              </a:solidFill>
            </a:endParaRPr>
          </a:p>
        </p:txBody>
      </p:sp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D8841A41-1453-4E5E-8668-FAD77AF99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585" y="3696196"/>
            <a:ext cx="4829230" cy="3055333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62A4376D-C4F3-4C96-B99A-1736597772BD}"/>
              </a:ext>
            </a:extLst>
          </p:cNvPr>
          <p:cNvSpPr txBox="1">
            <a:spLocks/>
          </p:cNvSpPr>
          <p:nvPr/>
        </p:nvSpPr>
        <p:spPr>
          <a:xfrm>
            <a:off x="7554438" y="6463356"/>
            <a:ext cx="2512841" cy="5631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PT" sz="1600" dirty="0"/>
              <a:t>BPDU do MSTP</a:t>
            </a:r>
          </a:p>
        </p:txBody>
      </p:sp>
    </p:spTree>
    <p:extLst>
      <p:ext uri="{BB962C8B-B14F-4D97-AF65-F5344CB8AC3E}">
        <p14:creationId xmlns:p14="http://schemas.microsoft.com/office/powerpoint/2010/main" val="11552926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B86981-7FC9-49C4-9E2F-2CDBE4435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55" y="1567141"/>
            <a:ext cx="11145045" cy="5497623"/>
          </a:xfrm>
        </p:spPr>
        <p:txBody>
          <a:bodyPr>
            <a:normAutofit/>
          </a:bodyPr>
          <a:lstStyle/>
          <a:p>
            <a:pPr algn="just"/>
            <a:r>
              <a:rPr lang="pt-PT" sz="1600" dirty="0"/>
              <a:t>O valor do MST </a:t>
            </a:r>
            <a:r>
              <a:rPr lang="pt-PT" sz="1600" dirty="0" err="1"/>
              <a:t>Config</a:t>
            </a:r>
            <a:r>
              <a:rPr lang="pt-PT" sz="1600" dirty="0"/>
              <a:t> </a:t>
            </a:r>
            <a:r>
              <a:rPr lang="pt-PT" sz="1600" dirty="0" err="1"/>
              <a:t>Digest</a:t>
            </a:r>
            <a:r>
              <a:rPr lang="pt-PT" sz="1600" dirty="0"/>
              <a:t> muda quando numa região alteramos as </a:t>
            </a:r>
            <a:r>
              <a:rPr lang="pt-PT" sz="1600" dirty="0" err="1"/>
              <a:t>Vlans</a:t>
            </a:r>
            <a:r>
              <a:rPr lang="pt-PT" sz="1600" dirty="0"/>
              <a:t> a mapear para as </a:t>
            </a:r>
            <a:r>
              <a:rPr lang="pt-PT" sz="1600" dirty="0" err="1"/>
              <a:t>intâncias</a:t>
            </a:r>
            <a:r>
              <a:rPr lang="pt-PT" sz="1600" dirty="0"/>
              <a:t>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CA5285C-F4E6-4A83-AB00-81C35ED3DB17}"/>
              </a:ext>
            </a:extLst>
          </p:cNvPr>
          <p:cNvSpPr txBox="1">
            <a:spLocks/>
          </p:cNvSpPr>
          <p:nvPr/>
        </p:nvSpPr>
        <p:spPr>
          <a:xfrm>
            <a:off x="602455" y="206797"/>
            <a:ext cx="9464824" cy="1085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b="1" dirty="0">
                <a:solidFill>
                  <a:schemeClr val="accent1"/>
                </a:solidFill>
              </a:rPr>
              <a:t>Protocolo MSTP</a:t>
            </a:r>
            <a:br>
              <a:rPr lang="pt-PT" sz="4000" b="1" dirty="0">
                <a:solidFill>
                  <a:schemeClr val="accent1"/>
                </a:solidFill>
              </a:rPr>
            </a:br>
            <a:r>
              <a:rPr lang="pt-PT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Experiência C - capturas</a:t>
            </a:r>
            <a:br>
              <a:rPr lang="pt-PT" b="1" dirty="0">
                <a:solidFill>
                  <a:schemeClr val="accent1"/>
                </a:solidFill>
              </a:rPr>
            </a:br>
            <a:endParaRPr lang="en-GB" b="1" dirty="0">
              <a:solidFill>
                <a:schemeClr val="accent1"/>
              </a:solidFill>
            </a:endParaRPr>
          </a:p>
        </p:txBody>
      </p:sp>
      <p:pic>
        <p:nvPicPr>
          <p:cNvPr id="9" name="Imagem 8" descr="Uma imagem com mesa&#10;&#10;Descrição gerada automaticamente">
            <a:extLst>
              <a:ext uri="{FF2B5EF4-FFF2-40B4-BE49-F238E27FC236}">
                <a16:creationId xmlns:a16="http://schemas.microsoft.com/office/drawing/2014/main" id="{C5A15FEF-4426-426A-8D90-37DB7856F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494" y="2591767"/>
            <a:ext cx="4258745" cy="1136302"/>
          </a:xfrm>
          <a:prstGeom prst="rect">
            <a:avLst/>
          </a:prstGeom>
        </p:spPr>
      </p:pic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D74D34AE-0B74-4935-858F-1494BB7A2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341" y="4003044"/>
            <a:ext cx="7248682" cy="2522974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597D6CD4-1623-4FE8-99E7-CF181FB35EFF}"/>
              </a:ext>
            </a:extLst>
          </p:cNvPr>
          <p:cNvSpPr txBox="1">
            <a:spLocks/>
          </p:cNvSpPr>
          <p:nvPr/>
        </p:nvSpPr>
        <p:spPr>
          <a:xfrm>
            <a:off x="7464239" y="3186842"/>
            <a:ext cx="2512841" cy="5631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PT" sz="1400" dirty="0"/>
              <a:t>Mapear a </a:t>
            </a:r>
            <a:r>
              <a:rPr lang="pt-PT" sz="1400" dirty="0" err="1"/>
              <a:t>Vlan</a:t>
            </a:r>
            <a:r>
              <a:rPr lang="pt-PT" sz="1400" dirty="0"/>
              <a:t> 10 para a instância 1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70A9963D-BCAD-4950-9EA1-E6EB0F33390D}"/>
              </a:ext>
            </a:extLst>
          </p:cNvPr>
          <p:cNvSpPr txBox="1">
            <a:spLocks/>
          </p:cNvSpPr>
          <p:nvPr/>
        </p:nvSpPr>
        <p:spPr>
          <a:xfrm>
            <a:off x="9076704" y="6185893"/>
            <a:ext cx="2512841" cy="5631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PT" sz="1400" dirty="0"/>
              <a:t>Alteração do valor </a:t>
            </a:r>
          </a:p>
        </p:txBody>
      </p:sp>
    </p:spTree>
    <p:extLst>
      <p:ext uri="{BB962C8B-B14F-4D97-AF65-F5344CB8AC3E}">
        <p14:creationId xmlns:p14="http://schemas.microsoft.com/office/powerpoint/2010/main" val="11648586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B86981-7FC9-49C4-9E2F-2CDBE4435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77" y="1455005"/>
            <a:ext cx="11145045" cy="5810176"/>
          </a:xfrm>
        </p:spPr>
        <p:txBody>
          <a:bodyPr>
            <a:normAutofit/>
          </a:bodyPr>
          <a:lstStyle/>
          <a:p>
            <a:pPr algn="just"/>
            <a:r>
              <a:rPr lang="pt-PT" sz="1600" dirty="0"/>
              <a:t>Com duas instâncias criadas nos dois switchs, é possível usar apenas uma ligação para encaminhar o tráfego entre os dois switchs.</a:t>
            </a:r>
          </a:p>
          <a:p>
            <a:pPr algn="just"/>
            <a:endParaRPr lang="pt-PT" sz="1600" dirty="0"/>
          </a:p>
          <a:p>
            <a:pPr algn="just"/>
            <a:r>
              <a:rPr lang="pt-PT" sz="1600" dirty="0"/>
              <a:t>O sw2 usa a mesma interface para encaminhar o tráfego das duas instâncias.</a:t>
            </a:r>
          </a:p>
          <a:p>
            <a:pPr algn="just"/>
            <a:endParaRPr lang="pt-PT" sz="1600" dirty="0"/>
          </a:p>
          <a:p>
            <a:pPr algn="just"/>
            <a:endParaRPr lang="pt-PT" sz="1600" dirty="0"/>
          </a:p>
          <a:p>
            <a:pPr algn="just"/>
            <a:endParaRPr lang="pt-PT" sz="1800" dirty="0"/>
          </a:p>
          <a:p>
            <a:pPr algn="just"/>
            <a:endParaRPr lang="pt-PT" sz="18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CA5285C-F4E6-4A83-AB00-81C35ED3DB17}"/>
              </a:ext>
            </a:extLst>
          </p:cNvPr>
          <p:cNvSpPr txBox="1">
            <a:spLocks/>
          </p:cNvSpPr>
          <p:nvPr/>
        </p:nvSpPr>
        <p:spPr>
          <a:xfrm>
            <a:off x="523477" y="59525"/>
            <a:ext cx="9464824" cy="1085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b="1" dirty="0">
                <a:solidFill>
                  <a:schemeClr val="accent1"/>
                </a:solidFill>
              </a:rPr>
              <a:t>Protocolo MSTP</a:t>
            </a:r>
            <a:br>
              <a:rPr lang="pt-PT" sz="4000" b="1" dirty="0">
                <a:solidFill>
                  <a:schemeClr val="accent1"/>
                </a:solidFill>
              </a:rPr>
            </a:br>
            <a:r>
              <a:rPr lang="pt-PT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Experiência C - capturas</a:t>
            </a:r>
            <a:br>
              <a:rPr lang="pt-PT" b="1" dirty="0">
                <a:solidFill>
                  <a:schemeClr val="accent1"/>
                </a:solidFill>
              </a:rPr>
            </a:b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48B7D396-F30A-42D1-9094-99902A3DEDF6}"/>
              </a:ext>
            </a:extLst>
          </p:cNvPr>
          <p:cNvSpPr txBox="1">
            <a:spLocks/>
          </p:cNvSpPr>
          <p:nvPr/>
        </p:nvSpPr>
        <p:spPr>
          <a:xfrm>
            <a:off x="7742328" y="6088055"/>
            <a:ext cx="2512841" cy="5631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pt-PT" sz="16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6B230A84-BBDB-4D7A-B037-B66A4D0D7DC2}"/>
              </a:ext>
            </a:extLst>
          </p:cNvPr>
          <p:cNvSpPr txBox="1">
            <a:spLocks/>
          </p:cNvSpPr>
          <p:nvPr/>
        </p:nvSpPr>
        <p:spPr>
          <a:xfrm>
            <a:off x="7426056" y="6113470"/>
            <a:ext cx="2512841" cy="5631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PT" sz="1600" dirty="0"/>
              <a:t>Mesma interface para as 2 instâncias</a:t>
            </a:r>
          </a:p>
        </p:txBody>
      </p:sp>
      <p:pic>
        <p:nvPicPr>
          <p:cNvPr id="15" name="Imagem 14" descr="Uma imagem com mesa&#10;&#10;Descrição gerada automaticamente">
            <a:extLst>
              <a:ext uri="{FF2B5EF4-FFF2-40B4-BE49-F238E27FC236}">
                <a16:creationId xmlns:a16="http://schemas.microsoft.com/office/drawing/2014/main" id="{1340454A-0361-49F1-841F-87024EB06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01" y="2801368"/>
            <a:ext cx="3142155" cy="391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708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1C2DFB7-5186-4D49-B5A6-99BDF443A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8E46F046-D267-4952-A9CF-D2E7318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C605B81-0C90-4C69-92FA-B3DB08DFB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570" y="2570290"/>
            <a:ext cx="4813809" cy="1432108"/>
          </a:xfrm>
          <a:prstGeom prst="rect">
            <a:avLst/>
          </a:prstGeom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BCBBE0-549F-4678-BF52-43A69367C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48B7D396-F30A-42D1-9094-99902A3DEDF6}"/>
              </a:ext>
            </a:extLst>
          </p:cNvPr>
          <p:cNvSpPr txBox="1">
            <a:spLocks/>
          </p:cNvSpPr>
          <p:nvPr/>
        </p:nvSpPr>
        <p:spPr>
          <a:xfrm>
            <a:off x="7742328" y="6088055"/>
            <a:ext cx="2512841" cy="5631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pt-PT" sz="1600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2BD287AB-F7F9-43AA-943E-84E0402E8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930" y="709287"/>
            <a:ext cx="3505495" cy="1182144"/>
          </a:xfrm>
        </p:spPr>
        <p:txBody>
          <a:bodyPr>
            <a:normAutofit fontScale="90000"/>
          </a:bodyPr>
          <a:lstStyle/>
          <a:p>
            <a:pPr algn="ctr"/>
            <a:r>
              <a:rPr lang="pt-PT" sz="3600" b="1" dirty="0">
                <a:solidFill>
                  <a:schemeClr val="accent1"/>
                </a:solidFill>
              </a:rPr>
              <a:t>Protocolo MSTP</a:t>
            </a:r>
            <a:br>
              <a:rPr lang="pt-PT" sz="3600" b="1" dirty="0">
                <a:solidFill>
                  <a:schemeClr val="accent1"/>
                </a:solidFill>
              </a:rPr>
            </a:br>
            <a:r>
              <a:rPr lang="pt-PT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Experiência CC</a:t>
            </a:r>
            <a:br>
              <a:rPr lang="pt-PT" sz="3600" b="1" dirty="0">
                <a:solidFill>
                  <a:schemeClr val="accent1"/>
                </a:solidFill>
              </a:rPr>
            </a:br>
            <a:endParaRPr lang="en-GB" sz="3600" b="1" dirty="0">
              <a:solidFill>
                <a:schemeClr val="accent1"/>
              </a:solidFill>
            </a:endParaRP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D1F38577-731E-49BE-956E-146D3510EBE0}"/>
              </a:ext>
            </a:extLst>
          </p:cNvPr>
          <p:cNvSpPr txBox="1">
            <a:spLocks/>
          </p:cNvSpPr>
          <p:nvPr/>
        </p:nvSpPr>
        <p:spPr>
          <a:xfrm>
            <a:off x="642621" y="2402670"/>
            <a:ext cx="4966115" cy="424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pt-PT" sz="1800" b="1" dirty="0"/>
              <a:t>Fazer proveito das duas ligações.</a:t>
            </a:r>
          </a:p>
          <a:p>
            <a:pPr algn="just"/>
            <a:endParaRPr lang="pt-PT" sz="1800" b="1" dirty="0"/>
          </a:p>
          <a:p>
            <a:pPr algn="just"/>
            <a:r>
              <a:rPr lang="pt-PT" sz="1800" dirty="0"/>
              <a:t>A primeira instância é encaminhada do sw1 por uma ligação.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A </a:t>
            </a:r>
            <a:r>
              <a:rPr lang="en-US" sz="1800" dirty="0" err="1"/>
              <a:t>segunda</a:t>
            </a:r>
            <a:r>
              <a:rPr lang="en-US" sz="1800" dirty="0"/>
              <a:t> </a:t>
            </a:r>
            <a:r>
              <a:rPr lang="en-US" sz="1800" dirty="0" err="1"/>
              <a:t>instância</a:t>
            </a:r>
            <a:r>
              <a:rPr lang="en-US" sz="1800" dirty="0"/>
              <a:t> é </a:t>
            </a:r>
            <a:r>
              <a:rPr lang="en-US" sz="1800" dirty="0" err="1"/>
              <a:t>encaminhada</a:t>
            </a:r>
            <a:r>
              <a:rPr lang="en-US" sz="1800" dirty="0"/>
              <a:t> por </a:t>
            </a:r>
            <a:r>
              <a:rPr lang="en-US" sz="1800" dirty="0" err="1"/>
              <a:t>outra</a:t>
            </a:r>
            <a:r>
              <a:rPr lang="en-US" sz="1800" dirty="0"/>
              <a:t> </a:t>
            </a:r>
            <a:r>
              <a:rPr lang="en-US" sz="1800" dirty="0" err="1"/>
              <a:t>ligação</a:t>
            </a:r>
            <a:r>
              <a:rPr lang="en-US" sz="1800" dirty="0"/>
              <a:t>.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>
              <a:buFont typeface="Wingdings 3" charset="2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198509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B86981-7FC9-49C4-9E2F-2CDBE4435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77" y="1861006"/>
            <a:ext cx="11145045" cy="5810176"/>
          </a:xfrm>
        </p:spPr>
        <p:txBody>
          <a:bodyPr>
            <a:normAutofit/>
          </a:bodyPr>
          <a:lstStyle/>
          <a:p>
            <a:pPr algn="just"/>
            <a:r>
              <a:rPr lang="pt-PT" sz="1600" dirty="0"/>
              <a:t>Para se utilizar as duas ligações para o processo de encaminhamento, aumenta-se o custo de uma delas para uma das instâncias .</a:t>
            </a:r>
          </a:p>
          <a:p>
            <a:pPr algn="just"/>
            <a:endParaRPr lang="pt-PT" sz="1600" dirty="0"/>
          </a:p>
          <a:p>
            <a:pPr algn="just"/>
            <a:endParaRPr lang="pt-PT" sz="1600" dirty="0"/>
          </a:p>
          <a:p>
            <a:pPr algn="just"/>
            <a:endParaRPr lang="pt-PT" sz="1800" dirty="0"/>
          </a:p>
          <a:p>
            <a:pPr algn="just"/>
            <a:endParaRPr lang="pt-PT" sz="18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CA5285C-F4E6-4A83-AB00-81C35ED3DB17}"/>
              </a:ext>
            </a:extLst>
          </p:cNvPr>
          <p:cNvSpPr txBox="1">
            <a:spLocks/>
          </p:cNvSpPr>
          <p:nvPr/>
        </p:nvSpPr>
        <p:spPr>
          <a:xfrm>
            <a:off x="523477" y="395407"/>
            <a:ext cx="9464824" cy="1085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b="1" dirty="0">
                <a:solidFill>
                  <a:schemeClr val="accent1"/>
                </a:solidFill>
              </a:rPr>
              <a:t>Protocolo MSTP</a:t>
            </a:r>
            <a:br>
              <a:rPr lang="pt-PT" sz="4000" b="1" dirty="0">
                <a:solidFill>
                  <a:schemeClr val="accent1"/>
                </a:solidFill>
              </a:rPr>
            </a:br>
            <a:r>
              <a:rPr lang="pt-PT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Experiência CC</a:t>
            </a:r>
            <a:br>
              <a:rPr lang="pt-PT" b="1" dirty="0">
                <a:solidFill>
                  <a:schemeClr val="accent1"/>
                </a:solidFill>
              </a:rPr>
            </a:b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48B7D396-F30A-42D1-9094-99902A3DEDF6}"/>
              </a:ext>
            </a:extLst>
          </p:cNvPr>
          <p:cNvSpPr txBox="1">
            <a:spLocks/>
          </p:cNvSpPr>
          <p:nvPr/>
        </p:nvSpPr>
        <p:spPr>
          <a:xfrm>
            <a:off x="7742328" y="6088055"/>
            <a:ext cx="2512841" cy="5631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pt-PT" sz="1600" dirty="0"/>
          </a:p>
        </p:txBody>
      </p:sp>
      <p:pic>
        <p:nvPicPr>
          <p:cNvPr id="7" name="Imagem 6" descr="Uma imagem com mesa&#10;&#10;Descrição gerada automaticamente">
            <a:extLst>
              <a:ext uri="{FF2B5EF4-FFF2-40B4-BE49-F238E27FC236}">
                <a16:creationId xmlns:a16="http://schemas.microsoft.com/office/drawing/2014/main" id="{17DCD485-0018-430B-A1BB-3E4224382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441" y="2599412"/>
            <a:ext cx="3377318" cy="4051791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E6990145-1D53-4288-91CD-C60833F20DD8}"/>
              </a:ext>
            </a:extLst>
          </p:cNvPr>
          <p:cNvSpPr txBox="1">
            <a:spLocks/>
          </p:cNvSpPr>
          <p:nvPr/>
        </p:nvSpPr>
        <p:spPr>
          <a:xfrm>
            <a:off x="7426056" y="6113470"/>
            <a:ext cx="2512841" cy="5631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PT" sz="1600" dirty="0"/>
              <a:t>Uma ligação para cada instância</a:t>
            </a:r>
          </a:p>
        </p:txBody>
      </p:sp>
    </p:spTree>
    <p:extLst>
      <p:ext uri="{BB962C8B-B14F-4D97-AF65-F5344CB8AC3E}">
        <p14:creationId xmlns:p14="http://schemas.microsoft.com/office/powerpoint/2010/main" val="4570825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F4CE226-2EAE-4C34-A37D-F0B824C84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793" y="2339619"/>
            <a:ext cx="9063778" cy="185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9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B86981-7FC9-49C4-9E2F-2CDBE4435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97373"/>
            <a:ext cx="10987089" cy="4419599"/>
          </a:xfrm>
        </p:spPr>
        <p:txBody>
          <a:bodyPr>
            <a:normAutofit/>
          </a:bodyPr>
          <a:lstStyle/>
          <a:p>
            <a:pPr algn="just"/>
            <a:r>
              <a:rPr lang="pt-PT" sz="1800" dirty="0"/>
              <a:t>Ao desativar-se o protocolo STP em ambos os switchs, podemos ter uma perceção dos </a:t>
            </a:r>
            <a:r>
              <a:rPr lang="pt-PT" sz="1800" i="1" dirty="0" err="1"/>
              <a:t>loops</a:t>
            </a:r>
            <a:r>
              <a:rPr lang="pt-PT" sz="1800" i="1" dirty="0"/>
              <a:t>.</a:t>
            </a:r>
          </a:p>
          <a:p>
            <a:pPr algn="just"/>
            <a:endParaRPr lang="pt-PT" sz="1800" dirty="0"/>
          </a:p>
          <a:p>
            <a:pPr algn="just"/>
            <a:r>
              <a:rPr lang="pt-PT" sz="1800" dirty="0"/>
              <a:t>O </a:t>
            </a:r>
            <a:r>
              <a:rPr lang="pt-PT" sz="1800" dirty="0" err="1"/>
              <a:t>ping</a:t>
            </a:r>
            <a:r>
              <a:rPr lang="pt-PT" sz="1800" dirty="0"/>
              <a:t> entre o PC1 e o PC2 já não é possível de se realizar .</a:t>
            </a:r>
          </a:p>
        </p:txBody>
      </p: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C3373149-DCEE-498B-AC02-58502BEA3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541" y="3156233"/>
            <a:ext cx="3134036" cy="345351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AF003ABB-7C7F-4211-9933-F145799C38C4}"/>
              </a:ext>
            </a:extLst>
          </p:cNvPr>
          <p:cNvSpPr txBox="1">
            <a:spLocks/>
          </p:cNvSpPr>
          <p:nvPr/>
        </p:nvSpPr>
        <p:spPr>
          <a:xfrm>
            <a:off x="6292577" y="6365918"/>
            <a:ext cx="5243417" cy="352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1400" dirty="0" err="1"/>
              <a:t>Ping</a:t>
            </a:r>
            <a:r>
              <a:rPr lang="pt-PT" sz="1400" dirty="0"/>
              <a:t> do PC1 para o PC2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8FF76F0-7B48-474E-93AB-05EE4FABF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48252"/>
            <a:ext cx="9404350" cy="1400175"/>
          </a:xfrm>
        </p:spPr>
        <p:txBody>
          <a:bodyPr/>
          <a:lstStyle/>
          <a:p>
            <a:r>
              <a:rPr lang="pt-PT" sz="4000" b="1" dirty="0">
                <a:solidFill>
                  <a:schemeClr val="accent1"/>
                </a:solidFill>
              </a:rPr>
              <a:t>Estudo dos ciclos</a:t>
            </a:r>
            <a:br>
              <a:rPr lang="pt-PT" sz="4000" b="1" dirty="0">
                <a:solidFill>
                  <a:schemeClr val="accent1"/>
                </a:solidFill>
              </a:rPr>
            </a:br>
            <a:r>
              <a:rPr lang="pt-PT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Experiência</a:t>
            </a:r>
            <a:br>
              <a:rPr lang="pt-PT" b="1" dirty="0">
                <a:solidFill>
                  <a:schemeClr val="accent1"/>
                </a:solidFill>
              </a:rPr>
            </a:b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1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B86981-7FC9-49C4-9E2F-2CDBE4435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55" y="1704754"/>
            <a:ext cx="10987089" cy="4419599"/>
          </a:xfrm>
        </p:spPr>
        <p:txBody>
          <a:bodyPr/>
          <a:lstStyle/>
          <a:p>
            <a:pPr algn="just"/>
            <a:r>
              <a:rPr lang="pt-PT" dirty="0"/>
              <a:t>Com capturas nas duas ligações (sem nenhum filtro), é detetada uma troca contínua de pacotes ARP.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Estes pacotes são enviados  nos dois caminhos pelo mesmo equipamento.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Com o STP desligado , o sw1 recebe o pedido ARP e envia-o para o sw2 por uma das interfaces. 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O sw2 recebe esse pedido e volta a reencaminhá-lo pela 2ª interface, a que não está bloqueada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0906C98-C5BE-4DCF-B889-AB909FDA3E63}"/>
              </a:ext>
            </a:extLst>
          </p:cNvPr>
          <p:cNvSpPr txBox="1">
            <a:spLocks/>
          </p:cNvSpPr>
          <p:nvPr/>
        </p:nvSpPr>
        <p:spPr>
          <a:xfrm>
            <a:off x="602455" y="284366"/>
            <a:ext cx="9404723" cy="1041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b="1" dirty="0">
                <a:solidFill>
                  <a:schemeClr val="accent1"/>
                </a:solidFill>
              </a:rPr>
              <a:t>Estudo dos ciclos</a:t>
            </a:r>
            <a:br>
              <a:rPr lang="pt-PT" sz="4000" b="1" dirty="0">
                <a:solidFill>
                  <a:schemeClr val="accent1"/>
                </a:solidFill>
              </a:rPr>
            </a:br>
            <a:r>
              <a:rPr lang="pt-PT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Experiência</a:t>
            </a:r>
            <a:br>
              <a:rPr lang="pt-PT" b="1" dirty="0">
                <a:solidFill>
                  <a:schemeClr val="accent1"/>
                </a:solidFill>
              </a:rPr>
            </a:b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15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 descr="Uma imagem com texto, captura de ecrã, interior&#10;&#10;Descrição gerada automaticamente">
            <a:extLst>
              <a:ext uri="{FF2B5EF4-FFF2-40B4-BE49-F238E27FC236}">
                <a16:creationId xmlns:a16="http://schemas.microsoft.com/office/drawing/2014/main" id="{268F0A78-C2FD-46F4-BF9A-E47A8C241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9" y="1817893"/>
            <a:ext cx="11567139" cy="430853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86C040B-2B39-4DED-8989-69F137115691}"/>
              </a:ext>
            </a:extLst>
          </p:cNvPr>
          <p:cNvSpPr txBox="1">
            <a:spLocks/>
          </p:cNvSpPr>
          <p:nvPr/>
        </p:nvSpPr>
        <p:spPr>
          <a:xfrm>
            <a:off x="207349" y="6264310"/>
            <a:ext cx="9220200" cy="352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1400" dirty="0"/>
              <a:t>Captura de tráfego nas duas ligações. Existem pacotes enviados por ambos os switchs.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224B9AA-5941-4A2E-9A49-70A1BC0A3F01}"/>
              </a:ext>
            </a:extLst>
          </p:cNvPr>
          <p:cNvSpPr txBox="1"/>
          <p:nvPr/>
        </p:nvSpPr>
        <p:spPr>
          <a:xfrm>
            <a:off x="3048000" y="32379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existem pacotes enviados por ambos os switchs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F8C4B23-6B27-4CC7-9A19-5EEC64DA7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349" y="286746"/>
            <a:ext cx="9404723" cy="1041991"/>
          </a:xfrm>
        </p:spPr>
        <p:txBody>
          <a:bodyPr/>
          <a:lstStyle/>
          <a:p>
            <a:r>
              <a:rPr lang="pt-PT" sz="4000" b="1" dirty="0">
                <a:solidFill>
                  <a:schemeClr val="accent1"/>
                </a:solidFill>
              </a:rPr>
              <a:t>Estudo dos ciclos</a:t>
            </a:r>
            <a:br>
              <a:rPr lang="pt-PT" sz="4000" b="1" dirty="0">
                <a:solidFill>
                  <a:schemeClr val="accent1"/>
                </a:solidFill>
              </a:rPr>
            </a:br>
            <a:r>
              <a:rPr lang="pt-PT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Experiência</a:t>
            </a:r>
            <a:br>
              <a:rPr lang="pt-PT" b="1" dirty="0">
                <a:solidFill>
                  <a:schemeClr val="accent1"/>
                </a:solidFill>
              </a:rPr>
            </a:b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957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92A41-88D5-4BFD-9A05-B5A05028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5" y="229486"/>
            <a:ext cx="9404723" cy="1041991"/>
          </a:xfrm>
        </p:spPr>
        <p:txBody>
          <a:bodyPr/>
          <a:lstStyle/>
          <a:p>
            <a:r>
              <a:rPr lang="pt-PT" b="1" dirty="0">
                <a:solidFill>
                  <a:schemeClr val="accent1"/>
                </a:solidFill>
              </a:rPr>
              <a:t>Protocolo STP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B86981-7FC9-49C4-9E2F-2CDBE4435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55" y="1271477"/>
            <a:ext cx="11145045" cy="5497623"/>
          </a:xfrm>
        </p:spPr>
        <p:txBody>
          <a:bodyPr>
            <a:normAutofit/>
          </a:bodyPr>
          <a:lstStyle/>
          <a:p>
            <a:pPr algn="just"/>
            <a:r>
              <a:rPr lang="pt-PT" sz="1800" dirty="0"/>
              <a:t>O STP define uma espécie de árvore que abrange todos os switches de uma rede. </a:t>
            </a:r>
          </a:p>
          <a:p>
            <a:pPr algn="just"/>
            <a:endParaRPr lang="pt-PT" sz="1800" dirty="0"/>
          </a:p>
          <a:p>
            <a:pPr algn="just"/>
            <a:r>
              <a:rPr lang="pt-PT" sz="1800" dirty="0"/>
              <a:t>Força a que certos caminhos fiquem no estado de </a:t>
            </a:r>
            <a:r>
              <a:rPr lang="pt-PT" sz="1800" i="1" dirty="0"/>
              <a:t>standby</a:t>
            </a:r>
            <a:r>
              <a:rPr lang="pt-PT" sz="1800" dirty="0"/>
              <a:t> e deixa outros em </a:t>
            </a:r>
            <a:r>
              <a:rPr lang="pt-PT" sz="1800" i="1" dirty="0"/>
              <a:t>forwarding.</a:t>
            </a:r>
          </a:p>
          <a:p>
            <a:pPr algn="just"/>
            <a:endParaRPr lang="pt-PT" sz="1800" i="1" dirty="0"/>
          </a:p>
          <a:p>
            <a:pPr algn="just"/>
            <a:r>
              <a:rPr lang="pt-PT" sz="1800" dirty="0"/>
              <a:t>As portas podem estar definidas em 3 funções:</a:t>
            </a:r>
          </a:p>
          <a:p>
            <a:pPr lvl="1" algn="just"/>
            <a:r>
              <a:rPr lang="pt-PT" sz="1600" i="1" dirty="0"/>
              <a:t>Designated port;</a:t>
            </a:r>
          </a:p>
          <a:p>
            <a:pPr lvl="1" algn="just"/>
            <a:r>
              <a:rPr lang="pt-PT" sz="1600" i="1" dirty="0"/>
              <a:t>Root port;</a:t>
            </a:r>
          </a:p>
          <a:p>
            <a:pPr lvl="1" algn="just"/>
            <a:r>
              <a:rPr lang="pt-PT" sz="1600" i="1" dirty="0"/>
              <a:t>Alternate port.</a:t>
            </a:r>
          </a:p>
          <a:p>
            <a:pPr algn="just"/>
            <a:endParaRPr lang="pt-PT" sz="1800" i="1" dirty="0"/>
          </a:p>
          <a:p>
            <a:pPr algn="just"/>
            <a:r>
              <a:rPr lang="pt-PT" sz="1800" dirty="0"/>
              <a:t>Podem também estar em 4 estados:</a:t>
            </a:r>
          </a:p>
          <a:p>
            <a:pPr lvl="1" algn="just"/>
            <a:r>
              <a:rPr lang="pt-PT" sz="1600" dirty="0"/>
              <a:t>Blocking;</a:t>
            </a:r>
          </a:p>
          <a:p>
            <a:pPr lvl="1" algn="just"/>
            <a:r>
              <a:rPr lang="pt-PT" sz="1600" dirty="0"/>
              <a:t>Listening;</a:t>
            </a:r>
          </a:p>
          <a:p>
            <a:pPr lvl="1" algn="just"/>
            <a:r>
              <a:rPr lang="pt-PT" sz="1600" dirty="0"/>
              <a:t>Learning;</a:t>
            </a:r>
          </a:p>
          <a:p>
            <a:pPr lvl="1" algn="just"/>
            <a:r>
              <a:rPr lang="pt-PT" sz="1600" dirty="0"/>
              <a:t>Forwarding.</a:t>
            </a:r>
          </a:p>
        </p:txBody>
      </p:sp>
    </p:spTree>
    <p:extLst>
      <p:ext uri="{BB962C8B-B14F-4D97-AF65-F5344CB8AC3E}">
        <p14:creationId xmlns:p14="http://schemas.microsoft.com/office/powerpoint/2010/main" val="3829996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92A41-88D5-4BFD-9A05-B5A05028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5" y="229486"/>
            <a:ext cx="9404723" cy="1041991"/>
          </a:xfrm>
        </p:spPr>
        <p:txBody>
          <a:bodyPr/>
          <a:lstStyle/>
          <a:p>
            <a:r>
              <a:rPr lang="pt-PT" b="1" dirty="0">
                <a:solidFill>
                  <a:schemeClr val="accent1"/>
                </a:solidFill>
              </a:rPr>
              <a:t>Protocolo STP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B86981-7FC9-49C4-9E2F-2CDBE4435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56" y="1271477"/>
            <a:ext cx="10987090" cy="5243623"/>
          </a:xfrm>
        </p:spPr>
        <p:txBody>
          <a:bodyPr>
            <a:normAutofit/>
          </a:bodyPr>
          <a:lstStyle/>
          <a:p>
            <a:pPr algn="just"/>
            <a:r>
              <a:rPr lang="pt-PT" sz="1600" dirty="0"/>
              <a:t>Todos os switchs da rede elegem uma Root Bridge que vai ser o switch mais importante.</a:t>
            </a:r>
          </a:p>
          <a:p>
            <a:pPr algn="just"/>
            <a:endParaRPr lang="pt-PT" sz="1600" dirty="0"/>
          </a:p>
          <a:p>
            <a:pPr algn="just"/>
            <a:r>
              <a:rPr lang="pt-PT" sz="1600" dirty="0"/>
              <a:t>A partir dele que todas as decisões na rede vão ser tomadas.</a:t>
            </a:r>
          </a:p>
          <a:p>
            <a:pPr algn="just"/>
            <a:endParaRPr lang="pt-PT" sz="1600" dirty="0"/>
          </a:p>
          <a:p>
            <a:pPr algn="just"/>
            <a:r>
              <a:rPr lang="pt-PT" sz="1600" dirty="0"/>
              <a:t>A eleição deste switch pode ser feita a partir:</a:t>
            </a:r>
          </a:p>
          <a:p>
            <a:pPr lvl="1" algn="just"/>
            <a:r>
              <a:rPr lang="pt-PT" sz="1400" dirty="0"/>
              <a:t> Do gestor de rede;</a:t>
            </a:r>
          </a:p>
          <a:p>
            <a:pPr lvl="1" algn="just"/>
            <a:r>
              <a:rPr lang="pt-PT" sz="1400" dirty="0"/>
              <a:t> Escolha automática do switch com Bridge ID menor.</a:t>
            </a:r>
          </a:p>
          <a:p>
            <a:pPr lvl="1" algn="just"/>
            <a:endParaRPr lang="pt-PT" sz="1400" dirty="0"/>
          </a:p>
          <a:p>
            <a:pPr algn="just"/>
            <a:r>
              <a:rPr lang="pt-PT" sz="1600" dirty="0"/>
              <a:t>As trocas de informações entre os switchs a partir das Bridge </a:t>
            </a:r>
            <a:r>
              <a:rPr lang="pt-PT" sz="1600" dirty="0" err="1"/>
              <a:t>Protocol</a:t>
            </a:r>
            <a:r>
              <a:rPr lang="pt-PT" sz="1600" dirty="0"/>
              <a:t> Data </a:t>
            </a:r>
            <a:r>
              <a:rPr lang="pt-PT" sz="1600" dirty="0" err="1"/>
              <a:t>Units</a:t>
            </a:r>
            <a:r>
              <a:rPr lang="pt-PT" sz="1600" dirty="0"/>
              <a:t>  (</a:t>
            </a:r>
            <a:r>
              <a:rPr lang="pt-PT" sz="1600" dirty="0" err="1"/>
              <a:t>BPDUs</a:t>
            </a:r>
            <a:r>
              <a:rPr lang="pt-PT" sz="1600" dirty="0"/>
              <a:t>).</a:t>
            </a:r>
          </a:p>
          <a:p>
            <a:pPr algn="just"/>
            <a:endParaRPr lang="pt-PT" sz="1600" dirty="0"/>
          </a:p>
          <a:p>
            <a:pPr algn="just"/>
            <a:r>
              <a:rPr lang="pt-PT" sz="1600" dirty="0"/>
              <a:t>Cada switch compara as </a:t>
            </a:r>
            <a:r>
              <a:rPr lang="pt-PT" sz="1600" dirty="0" err="1"/>
              <a:t>BPDUs</a:t>
            </a:r>
            <a:r>
              <a:rPr lang="pt-PT" sz="1600" dirty="0"/>
              <a:t> que recebe com aquelas que envia até todos chegarem ao consenso de quem será a Root Bridge.</a:t>
            </a:r>
          </a:p>
          <a:p>
            <a:pPr lvl="1" algn="just"/>
            <a:endParaRPr lang="pt-PT" sz="1600" dirty="0"/>
          </a:p>
          <a:p>
            <a:pPr lvl="1" algn="just"/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2043829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Verde-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ã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6953E32-00D6-4FFB-AD6B-B2091BB328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5FFD32-E0A8-4E83-80B3-20612105D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CC4F44-154A-4E67-B129-1B5389E9F99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2756</TotalTime>
  <Words>2308</Words>
  <Application>Microsoft Office PowerPoint</Application>
  <PresentationFormat>Ecrã Panorâmico</PresentationFormat>
  <Paragraphs>467</Paragraphs>
  <Slides>49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49</vt:i4>
      </vt:variant>
    </vt:vector>
  </HeadingPairs>
  <TitlesOfParts>
    <vt:vector size="54" baseType="lpstr">
      <vt:lpstr>Arial</vt:lpstr>
      <vt:lpstr>Calibri</vt:lpstr>
      <vt:lpstr>Century Gothic</vt:lpstr>
      <vt:lpstr>Wingdings 3</vt:lpstr>
      <vt:lpstr>Ião</vt:lpstr>
      <vt:lpstr>Protocolos Spannig Tree</vt:lpstr>
      <vt:lpstr>Introdução</vt:lpstr>
      <vt:lpstr>Estudo dos ciclos Experiência </vt:lpstr>
      <vt:lpstr>Estudo dos ciclos Experiência </vt:lpstr>
      <vt:lpstr>Estudo dos ciclos Experiência </vt:lpstr>
      <vt:lpstr>Apresentação do PowerPoint</vt:lpstr>
      <vt:lpstr>Estudo dos ciclos Experiência </vt:lpstr>
      <vt:lpstr>Protocolo STP</vt:lpstr>
      <vt:lpstr>Protocolo STP</vt:lpstr>
      <vt:lpstr>Protocolo STP Experiência A </vt:lpstr>
      <vt:lpstr>Protocolo STP Experiência A </vt:lpstr>
      <vt:lpstr>Protocolo STP Experiência A </vt:lpstr>
      <vt:lpstr>Protocolo STP Experiência A – capturas e injeção de falhas </vt:lpstr>
      <vt:lpstr>Protocolo STP Experiência A – capturas e injeção de falhas </vt:lpstr>
      <vt:lpstr>Protocolo STP Experiência A – capturas e injeção de falhas </vt:lpstr>
      <vt:lpstr>Protocolo STP Experiência A – capturas e injeção de falhas </vt:lpstr>
      <vt:lpstr>Protocolo STP Experiência A – capturas e injeção de falhas </vt:lpstr>
      <vt:lpstr>Protocolo STP Experiência A – capturas e injeção de falhas </vt:lpstr>
      <vt:lpstr>Protocolo STP Experiência A – capturas e injeção de falhas </vt:lpstr>
      <vt:lpstr>Apresentação do PowerPoint</vt:lpstr>
      <vt:lpstr>Protocolo STP Experiência AA </vt:lpstr>
      <vt:lpstr>Apresentação do PowerPoint</vt:lpstr>
      <vt:lpstr>Apresentação do PowerPoint</vt:lpstr>
      <vt:lpstr>Apresentação do PowerPoint</vt:lpstr>
      <vt:lpstr>Protocolo RSTP</vt:lpstr>
      <vt:lpstr>Protocolo RSTP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Protocolo RSTP Experiência B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Protocolo MSTP</vt:lpstr>
      <vt:lpstr>Protocolo MSTP Experiência C </vt:lpstr>
      <vt:lpstr>Apresentação do PowerPoint</vt:lpstr>
      <vt:lpstr>Apresentação do PowerPoint</vt:lpstr>
      <vt:lpstr>Apresentação do PowerPoint</vt:lpstr>
      <vt:lpstr>Apresentação do PowerPoint</vt:lpstr>
      <vt:lpstr>Protocolo MSTP Experiência CC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MTConnect</dc:title>
  <dc:creator>Rafael Ribeiro</dc:creator>
  <cp:lastModifiedBy>Rafael Ribeiro</cp:lastModifiedBy>
  <cp:revision>87</cp:revision>
  <dcterms:created xsi:type="dcterms:W3CDTF">2021-04-12T11:13:40Z</dcterms:created>
  <dcterms:modified xsi:type="dcterms:W3CDTF">2022-01-06T00:10:50Z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