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colors2.xml" ContentType="application/vnd.openxmlformats-officedocument.drawingml.diagramColors+xml"/>
  <Override PartName="/ppt/diagrams/drawing2.xml" ContentType="application/vnd.ms-office.drawingml.diagramDrawing+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drawing1.xml" ContentType="application/vnd.ms-office.drawingml.diagramDrawing+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1"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36D7F3-BF19-49BD-A292-3FC7B04F967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EFA879F-5BDA-421E-8E8E-1257061AF977}">
      <dgm:prSet/>
      <dgm:spPr/>
      <dgm:t>
        <a:bodyPr/>
        <a:lstStyle/>
        <a:p>
          <a:r>
            <a:rPr lang="en-US" b="0" i="0"/>
            <a:t>Main objective of building personal assistant software (a virtual assistant) is using semantic data sources available on the web, user generated content and providing knowledge from knowledge databases.</a:t>
          </a:r>
          <a:endParaRPr lang="en-US"/>
        </a:p>
      </dgm:t>
    </dgm:pt>
    <dgm:pt modelId="{3CA627C3-5E42-4995-97FA-CFE85A7D4FF9}" type="parTrans" cxnId="{A8E65EE7-C14B-477D-81B4-93D3256FA86C}">
      <dgm:prSet/>
      <dgm:spPr/>
      <dgm:t>
        <a:bodyPr/>
        <a:lstStyle/>
        <a:p>
          <a:endParaRPr lang="en-US"/>
        </a:p>
      </dgm:t>
    </dgm:pt>
    <dgm:pt modelId="{DFDD5F60-134E-408E-B0B0-8594F674BD24}" type="sibTrans" cxnId="{A8E65EE7-C14B-477D-81B4-93D3256FA86C}">
      <dgm:prSet/>
      <dgm:spPr/>
      <dgm:t>
        <a:bodyPr/>
        <a:lstStyle/>
        <a:p>
          <a:endParaRPr lang="en-US"/>
        </a:p>
      </dgm:t>
    </dgm:pt>
    <dgm:pt modelId="{6C475569-F893-4498-BF2F-A4D1940D05B0}">
      <dgm:prSet/>
      <dgm:spPr/>
      <dgm:t>
        <a:bodyPr/>
        <a:lstStyle/>
        <a:p>
          <a:r>
            <a:rPr lang="en-US" b="0" i="0"/>
            <a:t>The main purpose of an intelligent virtual assistant is to answer questions that users may have. This may be done in a business environment, for example, on the business website, with a chat interface. Virtual assistants can tremendously save you time. We spend hours in online research and then making the report in our terms of understanding.</a:t>
          </a:r>
          <a:endParaRPr lang="en-US"/>
        </a:p>
      </dgm:t>
    </dgm:pt>
    <dgm:pt modelId="{708E0CD2-8F79-45F6-AF49-F1AC2F550551}" type="parTrans" cxnId="{B8683DF6-BF09-48F3-AB73-78CD308B4ED3}">
      <dgm:prSet/>
      <dgm:spPr/>
      <dgm:t>
        <a:bodyPr/>
        <a:lstStyle/>
        <a:p>
          <a:endParaRPr lang="en-US"/>
        </a:p>
      </dgm:t>
    </dgm:pt>
    <dgm:pt modelId="{09E4373B-82D2-47FB-B589-9C59EB46AE60}" type="sibTrans" cxnId="{B8683DF6-BF09-48F3-AB73-78CD308B4ED3}">
      <dgm:prSet/>
      <dgm:spPr/>
      <dgm:t>
        <a:bodyPr/>
        <a:lstStyle/>
        <a:p>
          <a:endParaRPr lang="en-US"/>
        </a:p>
      </dgm:t>
    </dgm:pt>
    <dgm:pt modelId="{2C9F1FD1-4F6D-438F-A778-3D5EE28C6B30}" type="pres">
      <dgm:prSet presAssocID="{CE36D7F3-BF19-49BD-A292-3FC7B04F967D}" presName="linear" presStyleCnt="0">
        <dgm:presLayoutVars>
          <dgm:animLvl val="lvl"/>
          <dgm:resizeHandles val="exact"/>
        </dgm:presLayoutVars>
      </dgm:prSet>
      <dgm:spPr/>
      <dgm:t>
        <a:bodyPr/>
        <a:lstStyle/>
        <a:p>
          <a:endParaRPr lang="en-US"/>
        </a:p>
      </dgm:t>
    </dgm:pt>
    <dgm:pt modelId="{E0904986-4A12-491A-900C-F9F3E19DDBD5}" type="pres">
      <dgm:prSet presAssocID="{8EFA879F-5BDA-421E-8E8E-1257061AF977}" presName="parentText" presStyleLbl="node1" presStyleIdx="0" presStyleCnt="2">
        <dgm:presLayoutVars>
          <dgm:chMax val="0"/>
          <dgm:bulletEnabled val="1"/>
        </dgm:presLayoutVars>
      </dgm:prSet>
      <dgm:spPr/>
      <dgm:t>
        <a:bodyPr/>
        <a:lstStyle/>
        <a:p>
          <a:endParaRPr lang="en-US"/>
        </a:p>
      </dgm:t>
    </dgm:pt>
    <dgm:pt modelId="{3D47C48F-28EC-4DE2-8AE4-EF1EE4279504}" type="pres">
      <dgm:prSet presAssocID="{DFDD5F60-134E-408E-B0B0-8594F674BD24}" presName="spacer" presStyleCnt="0"/>
      <dgm:spPr/>
    </dgm:pt>
    <dgm:pt modelId="{C725F6B9-45E3-4697-B72E-9E91691FCC36}" type="pres">
      <dgm:prSet presAssocID="{6C475569-F893-4498-BF2F-A4D1940D05B0}" presName="parentText" presStyleLbl="node1" presStyleIdx="1" presStyleCnt="2">
        <dgm:presLayoutVars>
          <dgm:chMax val="0"/>
          <dgm:bulletEnabled val="1"/>
        </dgm:presLayoutVars>
      </dgm:prSet>
      <dgm:spPr/>
      <dgm:t>
        <a:bodyPr/>
        <a:lstStyle/>
        <a:p>
          <a:endParaRPr lang="en-US"/>
        </a:p>
      </dgm:t>
    </dgm:pt>
  </dgm:ptLst>
  <dgm:cxnLst>
    <dgm:cxn modelId="{B8683DF6-BF09-48F3-AB73-78CD308B4ED3}" srcId="{CE36D7F3-BF19-49BD-A292-3FC7B04F967D}" destId="{6C475569-F893-4498-BF2F-A4D1940D05B0}" srcOrd="1" destOrd="0" parTransId="{708E0CD2-8F79-45F6-AF49-F1AC2F550551}" sibTransId="{09E4373B-82D2-47FB-B589-9C59EB46AE60}"/>
    <dgm:cxn modelId="{44801F32-FF8D-43BB-8685-E53007C67F9C}" type="presOf" srcId="{8EFA879F-5BDA-421E-8E8E-1257061AF977}" destId="{E0904986-4A12-491A-900C-F9F3E19DDBD5}" srcOrd="0" destOrd="0" presId="urn:microsoft.com/office/officeart/2005/8/layout/vList2"/>
    <dgm:cxn modelId="{EBDB505E-53E7-439D-81DC-6B31863CD758}" type="presOf" srcId="{CE36D7F3-BF19-49BD-A292-3FC7B04F967D}" destId="{2C9F1FD1-4F6D-438F-A778-3D5EE28C6B30}" srcOrd="0" destOrd="0" presId="urn:microsoft.com/office/officeart/2005/8/layout/vList2"/>
    <dgm:cxn modelId="{86ACFE45-DE44-4806-AE16-70CA851DB69A}" type="presOf" srcId="{6C475569-F893-4498-BF2F-A4D1940D05B0}" destId="{C725F6B9-45E3-4697-B72E-9E91691FCC36}" srcOrd="0" destOrd="0" presId="urn:microsoft.com/office/officeart/2005/8/layout/vList2"/>
    <dgm:cxn modelId="{A8E65EE7-C14B-477D-81B4-93D3256FA86C}" srcId="{CE36D7F3-BF19-49BD-A292-3FC7B04F967D}" destId="{8EFA879F-5BDA-421E-8E8E-1257061AF977}" srcOrd="0" destOrd="0" parTransId="{3CA627C3-5E42-4995-97FA-CFE85A7D4FF9}" sibTransId="{DFDD5F60-134E-408E-B0B0-8594F674BD24}"/>
    <dgm:cxn modelId="{BB614953-C84C-49A0-8903-D00656DC55AD}" type="presParOf" srcId="{2C9F1FD1-4F6D-438F-A778-3D5EE28C6B30}" destId="{E0904986-4A12-491A-900C-F9F3E19DDBD5}" srcOrd="0" destOrd="0" presId="urn:microsoft.com/office/officeart/2005/8/layout/vList2"/>
    <dgm:cxn modelId="{5FA7D536-39F1-44AD-9973-44D657859784}" type="presParOf" srcId="{2C9F1FD1-4F6D-438F-A778-3D5EE28C6B30}" destId="{3D47C48F-28EC-4DE2-8AE4-EF1EE4279504}" srcOrd="1" destOrd="0" presId="urn:microsoft.com/office/officeart/2005/8/layout/vList2"/>
    <dgm:cxn modelId="{1DC5A62A-8DF2-436F-BB26-9F67617137F2}" type="presParOf" srcId="{2C9F1FD1-4F6D-438F-A778-3D5EE28C6B30}" destId="{C725F6B9-45E3-4697-B72E-9E91691FCC36}" srcOrd="2"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2A0F10-DDB7-446E-A89A-A52DAC458C4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00DCC44-70C8-4160-BC92-A4219A780D5A}">
      <dgm:prSet/>
      <dgm:spPr/>
      <dgm:t>
        <a:bodyPr/>
        <a:lstStyle/>
        <a:p>
          <a:r>
            <a:rPr lang="en-IN"/>
            <a:t>System Architecture</a:t>
          </a:r>
          <a:endParaRPr lang="en-US"/>
        </a:p>
      </dgm:t>
    </dgm:pt>
    <dgm:pt modelId="{42BF158C-4375-4F30-8209-79EE69A8E14C}" type="parTrans" cxnId="{8D8E5688-B60A-4CB7-8C06-9D897E3C9CE9}">
      <dgm:prSet/>
      <dgm:spPr/>
      <dgm:t>
        <a:bodyPr/>
        <a:lstStyle/>
        <a:p>
          <a:endParaRPr lang="en-US"/>
        </a:p>
      </dgm:t>
    </dgm:pt>
    <dgm:pt modelId="{AA4F9690-785C-4FFE-AE16-72B51A7017BC}" type="sibTrans" cxnId="{8D8E5688-B60A-4CB7-8C06-9D897E3C9CE9}">
      <dgm:prSet/>
      <dgm:spPr/>
      <dgm:t>
        <a:bodyPr/>
        <a:lstStyle/>
        <a:p>
          <a:endParaRPr lang="en-US"/>
        </a:p>
      </dgm:t>
    </dgm:pt>
    <dgm:pt modelId="{BB781442-001F-4832-B2D0-6D18367DBDE4}">
      <dgm:prSet/>
      <dgm:spPr/>
      <dgm:t>
        <a:bodyPr/>
        <a:lstStyle/>
        <a:p>
          <a:r>
            <a:rPr lang="en-IN"/>
            <a:t>System Components- I. IoT Box  II. Firebase cloud server</a:t>
          </a:r>
          <a:endParaRPr lang="en-US"/>
        </a:p>
      </dgm:t>
    </dgm:pt>
    <dgm:pt modelId="{84455BB2-1190-45CB-98C0-7A10E9F4875C}" type="parTrans" cxnId="{9C58ED01-029A-468B-83AC-9DE4ABB952EB}">
      <dgm:prSet/>
      <dgm:spPr/>
      <dgm:t>
        <a:bodyPr/>
        <a:lstStyle/>
        <a:p>
          <a:endParaRPr lang="en-US"/>
        </a:p>
      </dgm:t>
    </dgm:pt>
    <dgm:pt modelId="{23E161F1-4C91-4EEB-BD18-A6BDAF16A431}" type="sibTrans" cxnId="{9C58ED01-029A-468B-83AC-9DE4ABB952EB}">
      <dgm:prSet/>
      <dgm:spPr/>
      <dgm:t>
        <a:bodyPr/>
        <a:lstStyle/>
        <a:p>
          <a:endParaRPr lang="en-US"/>
        </a:p>
      </dgm:t>
    </dgm:pt>
    <dgm:pt modelId="{A0011BEA-858F-43EF-86FE-EE28B4A3E9C7}">
      <dgm:prSet/>
      <dgm:spPr/>
      <dgm:t>
        <a:bodyPr/>
        <a:lstStyle/>
        <a:p>
          <a:r>
            <a:rPr lang="en-IN"/>
            <a:t>Data Flow Sequence</a:t>
          </a:r>
          <a:endParaRPr lang="en-US"/>
        </a:p>
      </dgm:t>
    </dgm:pt>
    <dgm:pt modelId="{CA76B15A-C535-459B-8AAB-E8CD9F066351}" type="parTrans" cxnId="{90B3C649-6AC3-4FD6-AC58-9D8D311DF8FD}">
      <dgm:prSet/>
      <dgm:spPr/>
      <dgm:t>
        <a:bodyPr/>
        <a:lstStyle/>
        <a:p>
          <a:endParaRPr lang="en-US"/>
        </a:p>
      </dgm:t>
    </dgm:pt>
    <dgm:pt modelId="{A3E30900-3C7F-4451-A676-464ECB4C82E3}" type="sibTrans" cxnId="{90B3C649-6AC3-4FD6-AC58-9D8D311DF8FD}">
      <dgm:prSet/>
      <dgm:spPr/>
      <dgm:t>
        <a:bodyPr/>
        <a:lstStyle/>
        <a:p>
          <a:endParaRPr lang="en-US"/>
        </a:p>
      </dgm:t>
    </dgm:pt>
    <dgm:pt modelId="{BB8A125F-585A-43D9-B2BB-8AD6EA45BF19}" type="pres">
      <dgm:prSet presAssocID="{DB2A0F10-DDB7-446E-A89A-A52DAC458C4C}" presName="root" presStyleCnt="0">
        <dgm:presLayoutVars>
          <dgm:dir/>
          <dgm:resizeHandles val="exact"/>
        </dgm:presLayoutVars>
      </dgm:prSet>
      <dgm:spPr/>
      <dgm:t>
        <a:bodyPr/>
        <a:lstStyle/>
        <a:p>
          <a:endParaRPr lang="en-US"/>
        </a:p>
      </dgm:t>
    </dgm:pt>
    <dgm:pt modelId="{72A823C0-736E-4D7E-AA53-B956E0F35D34}" type="pres">
      <dgm:prSet presAssocID="{200DCC44-70C8-4160-BC92-A4219A780D5A}" presName="compNode" presStyleCnt="0"/>
      <dgm:spPr/>
    </dgm:pt>
    <dgm:pt modelId="{1053A0F0-63FA-44BA-BBFF-D58257A8B973}" type="pres">
      <dgm:prSet presAssocID="{200DCC44-70C8-4160-BC92-A4219A780D5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Database"/>
        </a:ext>
      </dgm:extLst>
    </dgm:pt>
    <dgm:pt modelId="{3163C0B9-ED3F-4C31-AC4A-6DB630681BC2}" type="pres">
      <dgm:prSet presAssocID="{200DCC44-70C8-4160-BC92-A4219A780D5A}" presName="spaceRect" presStyleCnt="0"/>
      <dgm:spPr/>
    </dgm:pt>
    <dgm:pt modelId="{85C69FD2-7171-411A-BD17-4F4F26DA55AB}" type="pres">
      <dgm:prSet presAssocID="{200DCC44-70C8-4160-BC92-A4219A780D5A}" presName="textRect" presStyleLbl="revTx" presStyleIdx="0" presStyleCnt="3">
        <dgm:presLayoutVars>
          <dgm:chMax val="1"/>
          <dgm:chPref val="1"/>
        </dgm:presLayoutVars>
      </dgm:prSet>
      <dgm:spPr/>
      <dgm:t>
        <a:bodyPr/>
        <a:lstStyle/>
        <a:p>
          <a:endParaRPr lang="en-US"/>
        </a:p>
      </dgm:t>
    </dgm:pt>
    <dgm:pt modelId="{72259981-9040-4801-B658-FF213BD3EDD7}" type="pres">
      <dgm:prSet presAssocID="{AA4F9690-785C-4FFE-AE16-72B51A7017BC}" presName="sibTrans" presStyleCnt="0"/>
      <dgm:spPr/>
    </dgm:pt>
    <dgm:pt modelId="{EDEC1A8B-C8AB-4C0F-9455-A8089A7E7FBA}" type="pres">
      <dgm:prSet presAssocID="{BB781442-001F-4832-B2D0-6D18367DBDE4}" presName="compNode" presStyleCnt="0"/>
      <dgm:spPr/>
    </dgm:pt>
    <dgm:pt modelId="{26A8701E-3DFC-45E0-8912-D89D4E49BA9C}" type="pres">
      <dgm:prSet presAssocID="{BB781442-001F-4832-B2D0-6D18367DBDE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Server"/>
        </a:ext>
      </dgm:extLst>
    </dgm:pt>
    <dgm:pt modelId="{FECDBB1E-66C3-49CE-88A5-65621DAFACDF}" type="pres">
      <dgm:prSet presAssocID="{BB781442-001F-4832-B2D0-6D18367DBDE4}" presName="spaceRect" presStyleCnt="0"/>
      <dgm:spPr/>
    </dgm:pt>
    <dgm:pt modelId="{CADD5432-9036-4EA8-95FA-9E5DA61312F5}" type="pres">
      <dgm:prSet presAssocID="{BB781442-001F-4832-B2D0-6D18367DBDE4}" presName="textRect" presStyleLbl="revTx" presStyleIdx="1" presStyleCnt="3">
        <dgm:presLayoutVars>
          <dgm:chMax val="1"/>
          <dgm:chPref val="1"/>
        </dgm:presLayoutVars>
      </dgm:prSet>
      <dgm:spPr/>
      <dgm:t>
        <a:bodyPr/>
        <a:lstStyle/>
        <a:p>
          <a:endParaRPr lang="en-US"/>
        </a:p>
      </dgm:t>
    </dgm:pt>
    <dgm:pt modelId="{1F1CD5AF-D26A-49A8-AC73-5D19B44CD508}" type="pres">
      <dgm:prSet presAssocID="{23E161F1-4C91-4EEB-BD18-A6BDAF16A431}" presName="sibTrans" presStyleCnt="0"/>
      <dgm:spPr/>
    </dgm:pt>
    <dgm:pt modelId="{029F4B8C-804A-469E-8279-5A82F1118B2F}" type="pres">
      <dgm:prSet presAssocID="{A0011BEA-858F-43EF-86FE-EE28B4A3E9C7}" presName="compNode" presStyleCnt="0"/>
      <dgm:spPr/>
    </dgm:pt>
    <dgm:pt modelId="{76B2E33D-2537-4723-B2AC-83EA74181C48}" type="pres">
      <dgm:prSet presAssocID="{A0011BEA-858F-43EF-86FE-EE28B4A3E9C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xmlns="" id="0" name="" descr="Document"/>
        </a:ext>
      </dgm:extLst>
    </dgm:pt>
    <dgm:pt modelId="{EA482375-73BC-453D-99F7-9895F665F7D4}" type="pres">
      <dgm:prSet presAssocID="{A0011BEA-858F-43EF-86FE-EE28B4A3E9C7}" presName="spaceRect" presStyleCnt="0"/>
      <dgm:spPr/>
    </dgm:pt>
    <dgm:pt modelId="{FBBA4B43-2CF7-434D-82BC-8DBAC46185B1}" type="pres">
      <dgm:prSet presAssocID="{A0011BEA-858F-43EF-86FE-EE28B4A3E9C7}" presName="textRect" presStyleLbl="revTx" presStyleIdx="2" presStyleCnt="3">
        <dgm:presLayoutVars>
          <dgm:chMax val="1"/>
          <dgm:chPref val="1"/>
        </dgm:presLayoutVars>
      </dgm:prSet>
      <dgm:spPr/>
      <dgm:t>
        <a:bodyPr/>
        <a:lstStyle/>
        <a:p>
          <a:endParaRPr lang="en-US"/>
        </a:p>
      </dgm:t>
    </dgm:pt>
  </dgm:ptLst>
  <dgm:cxnLst>
    <dgm:cxn modelId="{90B3C649-6AC3-4FD6-AC58-9D8D311DF8FD}" srcId="{DB2A0F10-DDB7-446E-A89A-A52DAC458C4C}" destId="{A0011BEA-858F-43EF-86FE-EE28B4A3E9C7}" srcOrd="2" destOrd="0" parTransId="{CA76B15A-C535-459B-8AAB-E8CD9F066351}" sibTransId="{A3E30900-3C7F-4451-A676-464ECB4C82E3}"/>
    <dgm:cxn modelId="{298485FF-9DEF-454D-A2CC-995D10D2BC7B}" type="presOf" srcId="{A0011BEA-858F-43EF-86FE-EE28B4A3E9C7}" destId="{FBBA4B43-2CF7-434D-82BC-8DBAC46185B1}" srcOrd="0" destOrd="0" presId="urn:microsoft.com/office/officeart/2018/2/layout/IconLabelList"/>
    <dgm:cxn modelId="{8D8E5688-B60A-4CB7-8C06-9D897E3C9CE9}" srcId="{DB2A0F10-DDB7-446E-A89A-A52DAC458C4C}" destId="{200DCC44-70C8-4160-BC92-A4219A780D5A}" srcOrd="0" destOrd="0" parTransId="{42BF158C-4375-4F30-8209-79EE69A8E14C}" sibTransId="{AA4F9690-785C-4FFE-AE16-72B51A7017BC}"/>
    <dgm:cxn modelId="{B9CD0704-F56C-4F39-9615-EC9AB4A601CE}" type="presOf" srcId="{DB2A0F10-DDB7-446E-A89A-A52DAC458C4C}" destId="{BB8A125F-585A-43D9-B2BB-8AD6EA45BF19}" srcOrd="0" destOrd="0" presId="urn:microsoft.com/office/officeart/2018/2/layout/IconLabelList"/>
    <dgm:cxn modelId="{9C58ED01-029A-468B-83AC-9DE4ABB952EB}" srcId="{DB2A0F10-DDB7-446E-A89A-A52DAC458C4C}" destId="{BB781442-001F-4832-B2D0-6D18367DBDE4}" srcOrd="1" destOrd="0" parTransId="{84455BB2-1190-45CB-98C0-7A10E9F4875C}" sibTransId="{23E161F1-4C91-4EEB-BD18-A6BDAF16A431}"/>
    <dgm:cxn modelId="{D9E96550-F742-47DE-8185-EF35DC24F979}" type="presOf" srcId="{200DCC44-70C8-4160-BC92-A4219A780D5A}" destId="{85C69FD2-7171-411A-BD17-4F4F26DA55AB}" srcOrd="0" destOrd="0" presId="urn:microsoft.com/office/officeart/2018/2/layout/IconLabelList"/>
    <dgm:cxn modelId="{5F9EFD3C-ADED-484F-9699-FB70FAC3C431}" type="presOf" srcId="{BB781442-001F-4832-B2D0-6D18367DBDE4}" destId="{CADD5432-9036-4EA8-95FA-9E5DA61312F5}" srcOrd="0" destOrd="0" presId="urn:microsoft.com/office/officeart/2018/2/layout/IconLabelList"/>
    <dgm:cxn modelId="{11A605B9-B35F-4817-8F8A-A6B3C0650A1D}" type="presParOf" srcId="{BB8A125F-585A-43D9-B2BB-8AD6EA45BF19}" destId="{72A823C0-736E-4D7E-AA53-B956E0F35D34}" srcOrd="0" destOrd="0" presId="urn:microsoft.com/office/officeart/2018/2/layout/IconLabelList"/>
    <dgm:cxn modelId="{B8942A20-0BFE-429C-A194-AA83F77552CF}" type="presParOf" srcId="{72A823C0-736E-4D7E-AA53-B956E0F35D34}" destId="{1053A0F0-63FA-44BA-BBFF-D58257A8B973}" srcOrd="0" destOrd="0" presId="urn:microsoft.com/office/officeart/2018/2/layout/IconLabelList"/>
    <dgm:cxn modelId="{BFCE0FF5-6969-49A9-BF67-7E5685741AC9}" type="presParOf" srcId="{72A823C0-736E-4D7E-AA53-B956E0F35D34}" destId="{3163C0B9-ED3F-4C31-AC4A-6DB630681BC2}" srcOrd="1" destOrd="0" presId="urn:microsoft.com/office/officeart/2018/2/layout/IconLabelList"/>
    <dgm:cxn modelId="{626347C8-AC4D-4DA5-9918-593243B0B725}" type="presParOf" srcId="{72A823C0-736E-4D7E-AA53-B956E0F35D34}" destId="{85C69FD2-7171-411A-BD17-4F4F26DA55AB}" srcOrd="2" destOrd="0" presId="urn:microsoft.com/office/officeart/2018/2/layout/IconLabelList"/>
    <dgm:cxn modelId="{528FF5EE-B26E-4386-BA31-AB8E85A3A545}" type="presParOf" srcId="{BB8A125F-585A-43D9-B2BB-8AD6EA45BF19}" destId="{72259981-9040-4801-B658-FF213BD3EDD7}" srcOrd="1" destOrd="0" presId="urn:microsoft.com/office/officeart/2018/2/layout/IconLabelList"/>
    <dgm:cxn modelId="{BEA72910-AFB2-48EC-9590-CDB8F49C4B31}" type="presParOf" srcId="{BB8A125F-585A-43D9-B2BB-8AD6EA45BF19}" destId="{EDEC1A8B-C8AB-4C0F-9455-A8089A7E7FBA}" srcOrd="2" destOrd="0" presId="urn:microsoft.com/office/officeart/2018/2/layout/IconLabelList"/>
    <dgm:cxn modelId="{8BDB7C67-790F-459B-974D-981CD6A4B6BA}" type="presParOf" srcId="{EDEC1A8B-C8AB-4C0F-9455-A8089A7E7FBA}" destId="{26A8701E-3DFC-45E0-8912-D89D4E49BA9C}" srcOrd="0" destOrd="0" presId="urn:microsoft.com/office/officeart/2018/2/layout/IconLabelList"/>
    <dgm:cxn modelId="{8A77F4FD-670F-428D-8DFA-1C3E9CB619AD}" type="presParOf" srcId="{EDEC1A8B-C8AB-4C0F-9455-A8089A7E7FBA}" destId="{FECDBB1E-66C3-49CE-88A5-65621DAFACDF}" srcOrd="1" destOrd="0" presId="urn:microsoft.com/office/officeart/2018/2/layout/IconLabelList"/>
    <dgm:cxn modelId="{91540F68-AAF3-4C63-B53D-571466FD0B1C}" type="presParOf" srcId="{EDEC1A8B-C8AB-4C0F-9455-A8089A7E7FBA}" destId="{CADD5432-9036-4EA8-95FA-9E5DA61312F5}" srcOrd="2" destOrd="0" presId="urn:microsoft.com/office/officeart/2018/2/layout/IconLabelList"/>
    <dgm:cxn modelId="{25E0B26A-D863-45DF-A5EE-D303B52E4DDB}" type="presParOf" srcId="{BB8A125F-585A-43D9-B2BB-8AD6EA45BF19}" destId="{1F1CD5AF-D26A-49A8-AC73-5D19B44CD508}" srcOrd="3" destOrd="0" presId="urn:microsoft.com/office/officeart/2018/2/layout/IconLabelList"/>
    <dgm:cxn modelId="{9681351B-19AF-45FD-84BF-75E4FF2D4577}" type="presParOf" srcId="{BB8A125F-585A-43D9-B2BB-8AD6EA45BF19}" destId="{029F4B8C-804A-469E-8279-5A82F1118B2F}" srcOrd="4" destOrd="0" presId="urn:microsoft.com/office/officeart/2018/2/layout/IconLabelList"/>
    <dgm:cxn modelId="{16DC7B19-67A2-4CFF-AF39-F1ABBB730936}" type="presParOf" srcId="{029F4B8C-804A-469E-8279-5A82F1118B2F}" destId="{76B2E33D-2537-4723-B2AC-83EA74181C48}" srcOrd="0" destOrd="0" presId="urn:microsoft.com/office/officeart/2018/2/layout/IconLabelList"/>
    <dgm:cxn modelId="{D82D014F-3FDB-4C78-9012-5C9BE062BDB6}" type="presParOf" srcId="{029F4B8C-804A-469E-8279-5A82F1118B2F}" destId="{EA482375-73BC-453D-99F7-9895F665F7D4}" srcOrd="1" destOrd="0" presId="urn:microsoft.com/office/officeart/2018/2/layout/IconLabelList"/>
    <dgm:cxn modelId="{5D685C21-F3B1-459C-A70B-DA8EA63287C3}" type="presParOf" srcId="{029F4B8C-804A-469E-8279-5A82F1118B2F}" destId="{FBBA4B43-2CF7-434D-82BC-8DBAC46185B1}" srcOrd="2" destOrd="0" presId="urn:microsoft.com/office/officeart/2018/2/layout/IconLabel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0904986-4A12-491A-900C-F9F3E19DDBD5}">
      <dsp:nvSpPr>
        <dsp:cNvPr id="0" name=""/>
        <dsp:cNvSpPr/>
      </dsp:nvSpPr>
      <dsp:spPr>
        <a:xfrm>
          <a:off x="0" y="40122"/>
          <a:ext cx="6492875" cy="2482337"/>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0" i="0" kern="1200"/>
            <a:t>Main objective of building personal assistant software (a virtual assistant) is using semantic data sources available on the web, user generated content and providing knowledge from knowledge databases.</a:t>
          </a:r>
          <a:endParaRPr lang="en-US" sz="2100" kern="1200"/>
        </a:p>
      </dsp:txBody>
      <dsp:txXfrm>
        <a:off x="0" y="40122"/>
        <a:ext cx="6492875" cy="2482337"/>
      </dsp:txXfrm>
    </dsp:sp>
    <dsp:sp modelId="{C725F6B9-45E3-4697-B72E-9E91691FCC36}">
      <dsp:nvSpPr>
        <dsp:cNvPr id="0" name=""/>
        <dsp:cNvSpPr/>
      </dsp:nvSpPr>
      <dsp:spPr>
        <a:xfrm>
          <a:off x="0" y="2582940"/>
          <a:ext cx="6492875" cy="2482337"/>
        </a:xfrm>
        <a:prstGeom prst="roundRect">
          <a:avLst/>
        </a:prstGeom>
        <a:solidFill>
          <a:schemeClr val="accent2">
            <a:hueOff val="-3593961"/>
            <a:satOff val="24722"/>
            <a:lumOff val="274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0" i="0" kern="1200"/>
            <a:t>The main purpose of an intelligent virtual assistant is to answer questions that users may have. This may be done in a business environment, for example, on the business website, with a chat interface. Virtual assistants can tremendously save you time. We spend hours in online research and then making the report in our terms of understanding.</a:t>
          </a:r>
          <a:endParaRPr lang="en-US" sz="2100" kern="1200"/>
        </a:p>
      </dsp:txBody>
      <dsp:txXfrm>
        <a:off x="0" y="2582940"/>
        <a:ext cx="6492875" cy="248233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053A0F0-63FA-44BA-BBFF-D58257A8B973}">
      <dsp:nvSpPr>
        <dsp:cNvPr id="0" name=""/>
        <dsp:cNvSpPr/>
      </dsp:nvSpPr>
      <dsp:spPr>
        <a:xfrm>
          <a:off x="961253" y="385483"/>
          <a:ext cx="1256755" cy="1256755"/>
        </a:xfrm>
        <a:prstGeom prst="rect">
          <a:avLst/>
        </a:prstGeom>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5C69FD2-7171-411A-BD17-4F4F26DA55AB}">
      <dsp:nvSpPr>
        <dsp:cNvPr id="0" name=""/>
        <dsp:cNvSpPr/>
      </dsp:nvSpPr>
      <dsp:spPr>
        <a:xfrm>
          <a:off x="193236" y="1991154"/>
          <a:ext cx="27927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90000"/>
            </a:lnSpc>
            <a:spcBef>
              <a:spcPct val="0"/>
            </a:spcBef>
            <a:spcAft>
              <a:spcPct val="35000"/>
            </a:spcAft>
          </a:pPr>
          <a:r>
            <a:rPr lang="en-IN" sz="1800" kern="1200"/>
            <a:t>System Architecture</a:t>
          </a:r>
          <a:endParaRPr lang="en-US" sz="1800" kern="1200"/>
        </a:p>
      </dsp:txBody>
      <dsp:txXfrm>
        <a:off x="193236" y="1991154"/>
        <a:ext cx="2792789" cy="720000"/>
      </dsp:txXfrm>
    </dsp:sp>
    <dsp:sp modelId="{26A8701E-3DFC-45E0-8912-D89D4E49BA9C}">
      <dsp:nvSpPr>
        <dsp:cNvPr id="0" name=""/>
        <dsp:cNvSpPr/>
      </dsp:nvSpPr>
      <dsp:spPr>
        <a:xfrm>
          <a:off x="4242781" y="385483"/>
          <a:ext cx="1256755" cy="1256755"/>
        </a:xfrm>
        <a:prstGeom prst="rect">
          <a:avLst/>
        </a:prstGeom>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ADD5432-9036-4EA8-95FA-9E5DA61312F5}">
      <dsp:nvSpPr>
        <dsp:cNvPr id="0" name=""/>
        <dsp:cNvSpPr/>
      </dsp:nvSpPr>
      <dsp:spPr>
        <a:xfrm>
          <a:off x="3474764" y="1991154"/>
          <a:ext cx="27927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90000"/>
            </a:lnSpc>
            <a:spcBef>
              <a:spcPct val="0"/>
            </a:spcBef>
            <a:spcAft>
              <a:spcPct val="35000"/>
            </a:spcAft>
          </a:pPr>
          <a:r>
            <a:rPr lang="en-IN" sz="1800" kern="1200"/>
            <a:t>System Components- I. IoT Box  II. Firebase cloud server</a:t>
          </a:r>
          <a:endParaRPr lang="en-US" sz="1800" kern="1200"/>
        </a:p>
      </dsp:txBody>
      <dsp:txXfrm>
        <a:off x="3474764" y="1991154"/>
        <a:ext cx="2792789" cy="720000"/>
      </dsp:txXfrm>
    </dsp:sp>
    <dsp:sp modelId="{76B2E33D-2537-4723-B2AC-83EA74181C48}">
      <dsp:nvSpPr>
        <dsp:cNvPr id="0" name=""/>
        <dsp:cNvSpPr/>
      </dsp:nvSpPr>
      <dsp:spPr>
        <a:xfrm>
          <a:off x="7524309" y="385483"/>
          <a:ext cx="1256755" cy="1256755"/>
        </a:xfrm>
        <a:prstGeom prst="rect">
          <a:avLst/>
        </a:prstGeom>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BBA4B43-2CF7-434D-82BC-8DBAC46185B1}">
      <dsp:nvSpPr>
        <dsp:cNvPr id="0" name=""/>
        <dsp:cNvSpPr/>
      </dsp:nvSpPr>
      <dsp:spPr>
        <a:xfrm>
          <a:off x="6756292" y="1991154"/>
          <a:ext cx="27927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90000"/>
            </a:lnSpc>
            <a:spcBef>
              <a:spcPct val="0"/>
            </a:spcBef>
            <a:spcAft>
              <a:spcPct val="35000"/>
            </a:spcAft>
          </a:pPr>
          <a:r>
            <a:rPr lang="en-IN" sz="1800" kern="1200"/>
            <a:t>Data Flow Sequence</a:t>
          </a:r>
          <a:endParaRPr lang="en-US" sz="1800" kern="1200"/>
        </a:p>
      </dsp:txBody>
      <dsp:txXfrm>
        <a:off x="6756292" y="1991154"/>
        <a:ext cx="2792789"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13410A-1EB7-45BC-A8EF-BA689382A118}" type="datetimeFigureOut">
              <a:rPr lang="en-IN" smtClean="0"/>
              <a:pPr/>
              <a:t>19-09-2024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C7EB05B1-B308-4299-88A2-816B8181A2D8}" type="slidenum">
              <a:rPr lang="en-IN" smtClean="0"/>
              <a:pPr/>
              <a:t>‹#›</a:t>
            </a:fld>
            <a:endParaRPr lang="en-IN"/>
          </a:p>
        </p:txBody>
      </p:sp>
    </p:spTree>
    <p:extLst>
      <p:ext uri="{BB962C8B-B14F-4D97-AF65-F5344CB8AC3E}">
        <p14:creationId xmlns:p14="http://schemas.microsoft.com/office/powerpoint/2010/main" xmlns="" val="168261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13410A-1EB7-45BC-A8EF-BA689382A118}" type="datetimeFigureOut">
              <a:rPr lang="en-IN" smtClean="0"/>
              <a:pPr/>
              <a:t>19-09-2024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B05B1-B308-4299-88A2-816B8181A2D8}" type="slidenum">
              <a:rPr lang="en-IN" smtClean="0"/>
              <a:pPr/>
              <a:t>‹#›</a:t>
            </a:fld>
            <a:endParaRPr lang="en-IN"/>
          </a:p>
        </p:txBody>
      </p:sp>
    </p:spTree>
    <p:extLst>
      <p:ext uri="{BB962C8B-B14F-4D97-AF65-F5344CB8AC3E}">
        <p14:creationId xmlns:p14="http://schemas.microsoft.com/office/powerpoint/2010/main" xmlns="" val="3169408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13410A-1EB7-45BC-A8EF-BA689382A118}" type="datetimeFigureOut">
              <a:rPr lang="en-IN" smtClean="0"/>
              <a:pPr/>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B05B1-B308-4299-88A2-816B8181A2D8}" type="slidenum">
              <a:rPr lang="en-IN" smtClean="0"/>
              <a:pPr/>
              <a:t>‹#›</a:t>
            </a:fld>
            <a:endParaRPr lang="en-IN"/>
          </a:p>
        </p:txBody>
      </p:sp>
    </p:spTree>
    <p:extLst>
      <p:ext uri="{BB962C8B-B14F-4D97-AF65-F5344CB8AC3E}">
        <p14:creationId xmlns:p14="http://schemas.microsoft.com/office/powerpoint/2010/main" xmlns="" val="4061480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13410A-1EB7-45BC-A8EF-BA689382A118}" type="datetimeFigureOut">
              <a:rPr lang="en-IN" smtClean="0"/>
              <a:pPr/>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B05B1-B308-4299-88A2-816B8181A2D8}" type="slidenum">
              <a:rPr lang="en-IN" smtClean="0"/>
              <a:pPr/>
              <a:t>‹#›</a:t>
            </a:fld>
            <a:endParaRPr lang="en-IN"/>
          </a:p>
        </p:txBody>
      </p:sp>
    </p:spTree>
    <p:extLst>
      <p:ext uri="{BB962C8B-B14F-4D97-AF65-F5344CB8AC3E}">
        <p14:creationId xmlns:p14="http://schemas.microsoft.com/office/powerpoint/2010/main" xmlns="" val="101066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13410A-1EB7-45BC-A8EF-BA689382A118}" type="datetimeFigureOut">
              <a:rPr lang="en-IN" smtClean="0"/>
              <a:pPr/>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B05B1-B308-4299-88A2-816B8181A2D8}" type="slidenum">
              <a:rPr lang="en-IN" smtClean="0"/>
              <a:pPr/>
              <a:t>‹#›</a:t>
            </a:fld>
            <a:endParaRPr lang="en-IN"/>
          </a:p>
        </p:txBody>
      </p:sp>
    </p:spTree>
    <p:extLst>
      <p:ext uri="{BB962C8B-B14F-4D97-AF65-F5344CB8AC3E}">
        <p14:creationId xmlns:p14="http://schemas.microsoft.com/office/powerpoint/2010/main" xmlns="" val="3066748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13410A-1EB7-45BC-A8EF-BA689382A118}" type="datetimeFigureOut">
              <a:rPr lang="en-IN" smtClean="0"/>
              <a:pPr/>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B05B1-B308-4299-88A2-816B8181A2D8}" type="slidenum">
              <a:rPr lang="en-IN" smtClean="0"/>
              <a:pPr/>
              <a:t>‹#›</a:t>
            </a:fld>
            <a:endParaRPr lang="en-IN"/>
          </a:p>
        </p:txBody>
      </p:sp>
    </p:spTree>
    <p:extLst>
      <p:ext uri="{BB962C8B-B14F-4D97-AF65-F5344CB8AC3E}">
        <p14:creationId xmlns:p14="http://schemas.microsoft.com/office/powerpoint/2010/main" xmlns="" val="2724950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13410A-1EB7-45BC-A8EF-BA689382A118}" type="datetimeFigureOut">
              <a:rPr lang="en-IN" smtClean="0"/>
              <a:pPr/>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B05B1-B308-4299-88A2-816B8181A2D8}" type="slidenum">
              <a:rPr lang="en-IN" smtClean="0"/>
              <a:pPr/>
              <a:t>‹#›</a:t>
            </a:fld>
            <a:endParaRPr lang="en-IN"/>
          </a:p>
        </p:txBody>
      </p:sp>
    </p:spTree>
    <p:extLst>
      <p:ext uri="{BB962C8B-B14F-4D97-AF65-F5344CB8AC3E}">
        <p14:creationId xmlns:p14="http://schemas.microsoft.com/office/powerpoint/2010/main" xmlns="" val="777877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13410A-1EB7-45BC-A8EF-BA689382A118}" type="datetimeFigureOut">
              <a:rPr lang="en-IN" smtClean="0"/>
              <a:pPr/>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B05B1-B308-4299-88A2-816B8181A2D8}" type="slidenum">
              <a:rPr lang="en-IN" smtClean="0"/>
              <a:pPr/>
              <a:t>‹#›</a:t>
            </a:fld>
            <a:endParaRPr lang="en-IN"/>
          </a:p>
        </p:txBody>
      </p:sp>
    </p:spTree>
    <p:extLst>
      <p:ext uri="{BB962C8B-B14F-4D97-AF65-F5344CB8AC3E}">
        <p14:creationId xmlns:p14="http://schemas.microsoft.com/office/powerpoint/2010/main" xmlns="" val="27096132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13410A-1EB7-45BC-A8EF-BA689382A118}" type="datetimeFigureOut">
              <a:rPr lang="en-IN" smtClean="0"/>
              <a:pPr/>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B05B1-B308-4299-88A2-816B8181A2D8}" type="slidenum">
              <a:rPr lang="en-IN" smtClean="0"/>
              <a:pPr/>
              <a:t>‹#›</a:t>
            </a:fld>
            <a:endParaRPr lang="en-IN"/>
          </a:p>
        </p:txBody>
      </p:sp>
    </p:spTree>
    <p:extLst>
      <p:ext uri="{BB962C8B-B14F-4D97-AF65-F5344CB8AC3E}">
        <p14:creationId xmlns:p14="http://schemas.microsoft.com/office/powerpoint/2010/main" xmlns="" val="1942745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13410A-1EB7-45BC-A8EF-BA689382A118}" type="datetimeFigureOut">
              <a:rPr lang="en-IN" smtClean="0"/>
              <a:pPr/>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C7EB05B1-B308-4299-88A2-816B8181A2D8}" type="slidenum">
              <a:rPr lang="en-IN" smtClean="0"/>
              <a:pPr/>
              <a:t>‹#›</a:t>
            </a:fld>
            <a:endParaRPr lang="en-IN"/>
          </a:p>
        </p:txBody>
      </p:sp>
    </p:spTree>
    <p:extLst>
      <p:ext uri="{BB962C8B-B14F-4D97-AF65-F5344CB8AC3E}">
        <p14:creationId xmlns:p14="http://schemas.microsoft.com/office/powerpoint/2010/main" xmlns="" val="3003725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13410A-1EB7-45BC-A8EF-BA689382A118}" type="datetimeFigureOut">
              <a:rPr lang="en-IN" smtClean="0"/>
              <a:pPr/>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B05B1-B308-4299-88A2-816B8181A2D8}" type="slidenum">
              <a:rPr lang="en-IN" smtClean="0"/>
              <a:pPr/>
              <a:t>‹#›</a:t>
            </a:fld>
            <a:endParaRPr lang="en-IN"/>
          </a:p>
        </p:txBody>
      </p:sp>
    </p:spTree>
    <p:extLst>
      <p:ext uri="{BB962C8B-B14F-4D97-AF65-F5344CB8AC3E}">
        <p14:creationId xmlns:p14="http://schemas.microsoft.com/office/powerpoint/2010/main" xmlns="" val="919034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13410A-1EB7-45BC-A8EF-BA689382A118}" type="datetimeFigureOut">
              <a:rPr lang="en-IN" smtClean="0"/>
              <a:pPr/>
              <a:t>19-09-2024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B05B1-B308-4299-88A2-816B8181A2D8}" type="slidenum">
              <a:rPr lang="en-IN" smtClean="0"/>
              <a:pPr/>
              <a:t>‹#›</a:t>
            </a:fld>
            <a:endParaRPr lang="en-IN"/>
          </a:p>
        </p:txBody>
      </p:sp>
    </p:spTree>
    <p:extLst>
      <p:ext uri="{BB962C8B-B14F-4D97-AF65-F5344CB8AC3E}">
        <p14:creationId xmlns:p14="http://schemas.microsoft.com/office/powerpoint/2010/main" xmlns="" val="1917442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13410A-1EB7-45BC-A8EF-BA689382A118}" type="datetimeFigureOut">
              <a:rPr lang="en-IN" smtClean="0"/>
              <a:pPr/>
              <a:t>19-09-2024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EB05B1-B308-4299-88A2-816B8181A2D8}" type="slidenum">
              <a:rPr lang="en-IN" smtClean="0"/>
              <a:pPr/>
              <a:t>‹#›</a:t>
            </a:fld>
            <a:endParaRPr lang="en-IN"/>
          </a:p>
        </p:txBody>
      </p:sp>
    </p:spTree>
    <p:extLst>
      <p:ext uri="{BB962C8B-B14F-4D97-AF65-F5344CB8AC3E}">
        <p14:creationId xmlns:p14="http://schemas.microsoft.com/office/powerpoint/2010/main" xmlns="" val="4209267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13410A-1EB7-45BC-A8EF-BA689382A118}" type="datetimeFigureOut">
              <a:rPr lang="en-IN" smtClean="0"/>
              <a:pPr/>
              <a:t>19-09-2024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EB05B1-B308-4299-88A2-816B8181A2D8}" type="slidenum">
              <a:rPr lang="en-IN" smtClean="0"/>
              <a:pPr/>
              <a:t>‹#›</a:t>
            </a:fld>
            <a:endParaRPr lang="en-IN"/>
          </a:p>
        </p:txBody>
      </p:sp>
    </p:spTree>
    <p:extLst>
      <p:ext uri="{BB962C8B-B14F-4D97-AF65-F5344CB8AC3E}">
        <p14:creationId xmlns:p14="http://schemas.microsoft.com/office/powerpoint/2010/main" xmlns="" val="1226147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13410A-1EB7-45BC-A8EF-BA689382A118}" type="datetimeFigureOut">
              <a:rPr lang="en-IN" smtClean="0"/>
              <a:pPr/>
              <a:t>19-09-2024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EB05B1-B308-4299-88A2-816B8181A2D8}" type="slidenum">
              <a:rPr lang="en-IN" smtClean="0"/>
              <a:pPr/>
              <a:t>‹#›</a:t>
            </a:fld>
            <a:endParaRPr lang="en-IN"/>
          </a:p>
        </p:txBody>
      </p:sp>
    </p:spTree>
    <p:extLst>
      <p:ext uri="{BB962C8B-B14F-4D97-AF65-F5344CB8AC3E}">
        <p14:creationId xmlns:p14="http://schemas.microsoft.com/office/powerpoint/2010/main" xmlns="" val="3001637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13410A-1EB7-45BC-A8EF-BA689382A118}" type="datetimeFigureOut">
              <a:rPr lang="en-IN" smtClean="0"/>
              <a:pPr/>
              <a:t>19-09-2024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B05B1-B308-4299-88A2-816B8181A2D8}" type="slidenum">
              <a:rPr lang="en-IN" smtClean="0"/>
              <a:pPr/>
              <a:t>‹#›</a:t>
            </a:fld>
            <a:endParaRPr lang="en-IN"/>
          </a:p>
        </p:txBody>
      </p:sp>
    </p:spTree>
    <p:extLst>
      <p:ext uri="{BB962C8B-B14F-4D97-AF65-F5344CB8AC3E}">
        <p14:creationId xmlns:p14="http://schemas.microsoft.com/office/powerpoint/2010/main" xmlns="" val="3184020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13410A-1EB7-45BC-A8EF-BA689382A118}" type="datetimeFigureOut">
              <a:rPr lang="en-IN" smtClean="0"/>
              <a:pPr/>
              <a:t>19-09-2024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B05B1-B308-4299-88A2-816B8181A2D8}" type="slidenum">
              <a:rPr lang="en-IN" smtClean="0"/>
              <a:pPr/>
              <a:t>‹#›</a:t>
            </a:fld>
            <a:endParaRPr lang="en-IN"/>
          </a:p>
        </p:txBody>
      </p:sp>
    </p:spTree>
    <p:extLst>
      <p:ext uri="{BB962C8B-B14F-4D97-AF65-F5344CB8AC3E}">
        <p14:creationId xmlns:p14="http://schemas.microsoft.com/office/powerpoint/2010/main" xmlns="" val="2440307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13410A-1EB7-45BC-A8EF-BA689382A118}" type="datetimeFigureOut">
              <a:rPr lang="en-IN" smtClean="0"/>
              <a:pPr/>
              <a:t>19-09-2024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7EB05B1-B308-4299-88A2-816B8181A2D8}" type="slidenum">
              <a:rPr lang="en-IN" smtClean="0"/>
              <a:pPr/>
              <a:t>‹#›</a:t>
            </a:fld>
            <a:endParaRPr lang="en-IN"/>
          </a:p>
        </p:txBody>
      </p:sp>
    </p:spTree>
    <p:extLst>
      <p:ext uri="{BB962C8B-B14F-4D97-AF65-F5344CB8AC3E}">
        <p14:creationId xmlns:p14="http://schemas.microsoft.com/office/powerpoint/2010/main" xmlns="" val="29223816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xmlns="" id="{F64080D6-34DE-4277-97CC-2FB3812846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4" descr="Microphone against a white background">
            <a:extLst>
              <a:ext uri="{FF2B5EF4-FFF2-40B4-BE49-F238E27FC236}">
                <a16:creationId xmlns:a16="http://schemas.microsoft.com/office/drawing/2014/main" xmlns="" id="{8D4CACA9-FC91-4CE9-91A7-7CFF4E56543B}"/>
              </a:ext>
            </a:extLst>
          </p:cNvPr>
          <p:cNvPicPr>
            <a:picLocks noChangeAspect="1"/>
          </p:cNvPicPr>
          <p:nvPr/>
        </p:nvPicPr>
        <p:blipFill rotWithShape="1">
          <a:blip r:embed="rId2" cstate="print">
            <a:alphaModFix amt="40000"/>
          </a:blip>
          <a:srcRect t="5974" b="9756"/>
          <a:stretch/>
        </p:blipFill>
        <p:spPr>
          <a:xfrm>
            <a:off x="20" y="0"/>
            <a:ext cx="12191980" cy="6857990"/>
          </a:xfrm>
          <a:prstGeom prst="rect">
            <a:avLst/>
          </a:prstGeom>
        </p:spPr>
      </p:pic>
      <p:sp>
        <p:nvSpPr>
          <p:cNvPr id="2" name="Title 1">
            <a:extLst>
              <a:ext uri="{FF2B5EF4-FFF2-40B4-BE49-F238E27FC236}">
                <a16:creationId xmlns:a16="http://schemas.microsoft.com/office/drawing/2014/main" xmlns="" id="{481AB6E1-AA4A-4EC6-8382-F0C3B73CDC19}"/>
              </a:ext>
            </a:extLst>
          </p:cNvPr>
          <p:cNvSpPr>
            <a:spLocks noGrp="1"/>
          </p:cNvSpPr>
          <p:nvPr>
            <p:ph type="ctrTitle"/>
          </p:nvPr>
        </p:nvSpPr>
        <p:spPr>
          <a:xfrm>
            <a:off x="-522513" y="401217"/>
            <a:ext cx="4282750" cy="2715208"/>
          </a:xfrm>
        </p:spPr>
        <p:txBody>
          <a:bodyPr>
            <a:normAutofit fontScale="90000"/>
          </a:bodyPr>
          <a:lstStyle/>
          <a:p>
            <a:r>
              <a:rPr lang="en-US" dirty="0">
                <a:latin typeface="Algerian" panose="04020705040A02060702" pitchFamily="82" charset="0"/>
              </a:rPr>
              <a:t>PERSONAL VOICE ASSISTANT</a:t>
            </a: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xmlns="" id="{6857A506-A955-4AF9-BDEC-83DC205E69BE}"/>
              </a:ext>
            </a:extLst>
          </p:cNvPr>
          <p:cNvSpPr>
            <a:spLocks noGrp="1"/>
          </p:cNvSpPr>
          <p:nvPr>
            <p:ph type="subTitle" idx="1"/>
          </p:nvPr>
        </p:nvSpPr>
        <p:spPr>
          <a:xfrm>
            <a:off x="-410546" y="3996266"/>
            <a:ext cx="3834882" cy="2715207"/>
          </a:xfrm>
        </p:spPr>
        <p:txBody>
          <a:bodyPr>
            <a:normAutofit/>
          </a:bodyPr>
          <a:lstStyle/>
          <a:p>
            <a:pPr>
              <a:lnSpc>
                <a:spcPct val="90000"/>
              </a:lnSpc>
            </a:pPr>
            <a:r>
              <a:rPr lang="en-IN" sz="3200" dirty="0" smtClean="0">
                <a:latin typeface="Aldhabi" panose="01000000000000000000" pitchFamily="2" charset="-78"/>
                <a:cs typeface="Aldhabi" panose="01000000000000000000" pitchFamily="2" charset="-78"/>
              </a:rPr>
              <a:t>T.Pavani-21S41A6655</a:t>
            </a:r>
          </a:p>
          <a:p>
            <a:pPr>
              <a:lnSpc>
                <a:spcPct val="90000"/>
              </a:lnSpc>
            </a:pPr>
            <a:endParaRPr lang="en-IN" sz="1500" dirty="0">
              <a:latin typeface="Aldhabi" panose="01000000000000000000" pitchFamily="2" charset="-78"/>
              <a:cs typeface="Aldhabi" panose="01000000000000000000" pitchFamily="2" charset="-78"/>
            </a:endParaRPr>
          </a:p>
          <a:p>
            <a:pPr>
              <a:lnSpc>
                <a:spcPct val="90000"/>
              </a:lnSpc>
            </a:pPr>
            <a:endParaRPr lang="en-IN" sz="15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xmlns="" val="275447820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xmlns=""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xmlns=""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xmlns=""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xmlns=""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xmlns=""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xmlns=""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xmlns=""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xmlns="" id="{3437271A-FA30-4177-ADB7-36B36F6CF4A2}"/>
              </a:ext>
            </a:extLst>
          </p:cNvPr>
          <p:cNvSpPr>
            <a:spLocks noGrp="1"/>
          </p:cNvSpPr>
          <p:nvPr>
            <p:ph type="title"/>
          </p:nvPr>
        </p:nvSpPr>
        <p:spPr>
          <a:xfrm>
            <a:off x="1018191" y="257175"/>
            <a:ext cx="7411825" cy="1057275"/>
          </a:xfrm>
        </p:spPr>
        <p:txBody>
          <a:bodyPr>
            <a:normAutofit fontScale="90000"/>
          </a:bodyPr>
          <a:lstStyle/>
          <a:p>
            <a:pPr algn="l"/>
            <a:r>
              <a:rPr lang="en-IN" dirty="0">
                <a:latin typeface="Algerian" panose="04020705040A02060702" pitchFamily="82" charset="0"/>
              </a:rPr>
              <a:t>Introduction</a:t>
            </a:r>
            <a:br>
              <a:rPr lang="en-IN"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xmlns="" id="{429723E3-A8E4-4C29-8019-96D3AF515988}"/>
              </a:ext>
            </a:extLst>
          </p:cNvPr>
          <p:cNvSpPr>
            <a:spLocks noGrp="1"/>
          </p:cNvSpPr>
          <p:nvPr>
            <p:ph idx="1"/>
          </p:nvPr>
        </p:nvSpPr>
        <p:spPr>
          <a:xfrm>
            <a:off x="171450" y="1314450"/>
            <a:ext cx="8372475" cy="4838699"/>
          </a:xfrm>
        </p:spPr>
        <p:txBody>
          <a:bodyPr anchor="t">
            <a:noAutofit/>
          </a:bodyPr>
          <a:lstStyle/>
          <a:p>
            <a:pPr>
              <a:lnSpc>
                <a:spcPct val="90000"/>
              </a:lnSpc>
            </a:pPr>
            <a:r>
              <a:rPr lang="en-US" sz="2800" b="0" i="0" dirty="0">
                <a:effectLst/>
                <a:latin typeface="Aldhabi" panose="01000000000000000000" pitchFamily="2" charset="-78"/>
                <a:cs typeface="Aldhabi" panose="01000000000000000000" pitchFamily="2" charset="-78"/>
              </a:rPr>
              <a:t>A </a:t>
            </a:r>
            <a:r>
              <a:rPr lang="en-US" sz="2800" b="1" i="0" dirty="0">
                <a:effectLst/>
                <a:latin typeface="Aldhabi" panose="01000000000000000000" pitchFamily="2" charset="-78"/>
                <a:cs typeface="Aldhabi" panose="01000000000000000000" pitchFamily="2" charset="-78"/>
              </a:rPr>
              <a:t>voice assistant</a:t>
            </a:r>
            <a:r>
              <a:rPr lang="en-US" sz="2800" b="0" i="0" dirty="0">
                <a:effectLst/>
                <a:latin typeface="Aldhabi" panose="01000000000000000000" pitchFamily="2" charset="-78"/>
                <a:cs typeface="Aldhabi" panose="01000000000000000000" pitchFamily="2" charset="-78"/>
              </a:rPr>
              <a:t> is a digital assistant that uses </a:t>
            </a:r>
            <a:r>
              <a:rPr lang="en-US" sz="2800" b="1" i="0" dirty="0">
                <a:effectLst/>
                <a:latin typeface="Aldhabi" panose="01000000000000000000" pitchFamily="2" charset="-78"/>
                <a:cs typeface="Aldhabi" panose="01000000000000000000" pitchFamily="2" charset="-78"/>
              </a:rPr>
              <a:t>voice recognition</a:t>
            </a:r>
            <a:r>
              <a:rPr lang="en-US" sz="2800" b="0" i="0" dirty="0">
                <a:effectLst/>
                <a:latin typeface="Aldhabi" panose="01000000000000000000" pitchFamily="2" charset="-78"/>
                <a:cs typeface="Aldhabi" panose="01000000000000000000" pitchFamily="2" charset="-78"/>
              </a:rPr>
              <a:t>, language processing algorithms, and voice synthesis to listen to specific voice commands and return relevant information or perform specific functions as requested by the user. </a:t>
            </a:r>
          </a:p>
          <a:p>
            <a:pPr>
              <a:lnSpc>
                <a:spcPct val="90000"/>
              </a:lnSpc>
            </a:pPr>
            <a:r>
              <a:rPr lang="en-US" sz="2800" b="0" i="0" dirty="0">
                <a:effectLst/>
                <a:latin typeface="Aldhabi" panose="01000000000000000000" pitchFamily="2" charset="-78"/>
                <a:cs typeface="Aldhabi" panose="01000000000000000000" pitchFamily="2" charset="-78"/>
              </a:rPr>
              <a:t>Virtual Assistants are software programs that help you ease your day to day tasks, such as showing weather report, creating reminders, making shopping lists etc. They can take commands via text (online chat bots) or by voice. Voice based intelligent assistants need an invoking word or wake word to activate the listener, followed by the command. </a:t>
            </a:r>
          </a:p>
          <a:p>
            <a:pPr>
              <a:lnSpc>
                <a:spcPct val="90000"/>
              </a:lnSpc>
            </a:pPr>
            <a:r>
              <a:rPr lang="en-US" sz="2800" b="0" i="0" dirty="0">
                <a:effectLst/>
                <a:latin typeface="Aldhabi" panose="01000000000000000000" pitchFamily="2" charset="-78"/>
                <a:cs typeface="Aldhabi" panose="01000000000000000000" pitchFamily="2" charset="-78"/>
              </a:rPr>
              <a:t>This system is designed to be used efficiently on desktops. Personal assistant software improves user productivity by managing routine tasks of the user and by providing information from online sources to the user.</a:t>
            </a:r>
            <a:endParaRPr lang="en-IN" sz="28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xmlns="" val="383680701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E28545-F87C-4EEB-8197-F03D101A26C9}"/>
              </a:ext>
            </a:extLst>
          </p:cNvPr>
          <p:cNvSpPr>
            <a:spLocks noGrp="1"/>
          </p:cNvSpPr>
          <p:nvPr>
            <p:ph type="title"/>
          </p:nvPr>
        </p:nvSpPr>
        <p:spPr>
          <a:xfrm>
            <a:off x="1315636" y="1"/>
            <a:ext cx="10018713" cy="1066800"/>
          </a:xfrm>
        </p:spPr>
        <p:txBody>
          <a:bodyPr>
            <a:normAutofit/>
          </a:bodyPr>
          <a:lstStyle/>
          <a:p>
            <a:r>
              <a:rPr lang="en-US" sz="4400" dirty="0">
                <a:latin typeface="Algerian" panose="04020705040A02060702" pitchFamily="82" charset="0"/>
              </a:rPr>
              <a:t>PROBLEM STATEMENT</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xmlns="" id="{1A3C2FBE-DCCF-44AC-A658-B1F072C23E5B}"/>
              </a:ext>
            </a:extLst>
          </p:cNvPr>
          <p:cNvSpPr>
            <a:spLocks noGrp="1"/>
          </p:cNvSpPr>
          <p:nvPr>
            <p:ph idx="1"/>
          </p:nvPr>
        </p:nvSpPr>
        <p:spPr>
          <a:xfrm>
            <a:off x="1715131" y="925497"/>
            <a:ext cx="10101047" cy="5007005"/>
          </a:xfrm>
        </p:spPr>
        <p:txBody>
          <a:bodyPr>
            <a:noAutofit/>
          </a:bodyPr>
          <a:lstStyle/>
          <a:p>
            <a:pPr marL="0" indent="0">
              <a:buNone/>
            </a:pPr>
            <a:r>
              <a:rPr lang="en-US" sz="4000" b="0" i="0" dirty="0">
                <a:solidFill>
                  <a:srgbClr val="000000"/>
                </a:solidFill>
                <a:effectLst/>
                <a:latin typeface="Aldhabi" panose="01000000000000000000" pitchFamily="2" charset="-78"/>
                <a:cs typeface="Aldhabi" panose="01000000000000000000" pitchFamily="2" charset="-78"/>
              </a:rPr>
              <a:t>We already have multiple virtual assistants. But we hardly use it. There arenumberof  people who have issues in voice recognition. These systems  can understand English phrases but they fail to recognize in our accent. Our way of pronunciation is way distinct from theirs. Also, they are easy to use on mobile devices than desktop systems. There is need of a virtual assistant that can understand English in Indian accent and work on desktop system.</a:t>
            </a:r>
            <a:endParaRPr lang="en-IN" sz="40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xmlns="" val="3026576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94C52C56-BEF2-4E22-8C8E-A7AC96B03A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xmlns="" id="{42285737-90EE-47DC-AC80-8AE156B119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xmlns="" id="{DAA0D68B-DEE0-4F9E-885A-B01C0A590748}"/>
              </a:ext>
            </a:extLst>
          </p:cNvPr>
          <p:cNvSpPr>
            <a:spLocks noGrp="1"/>
          </p:cNvSpPr>
          <p:nvPr>
            <p:ph type="title"/>
          </p:nvPr>
        </p:nvSpPr>
        <p:spPr>
          <a:xfrm>
            <a:off x="535021" y="685800"/>
            <a:ext cx="2639962" cy="5105400"/>
          </a:xfrm>
        </p:spPr>
        <p:txBody>
          <a:bodyPr>
            <a:normAutofit/>
          </a:bodyPr>
          <a:lstStyle/>
          <a:p>
            <a:r>
              <a:rPr lang="en-IN" sz="3400" b="1" i="0">
                <a:solidFill>
                  <a:srgbClr val="FFFFFF"/>
                </a:solidFill>
                <a:effectLst/>
                <a:latin typeface="Algerian" panose="04020705040A02060702" pitchFamily="82" charset="0"/>
              </a:rPr>
              <a:t>OBJECTIVES</a:t>
            </a:r>
            <a:endParaRPr lang="en-IN" sz="3400">
              <a:solidFill>
                <a:srgbClr val="FFFFFF"/>
              </a:solidFill>
              <a:latin typeface="Algerian" panose="04020705040A02060702" pitchFamily="82" charset="0"/>
            </a:endParaRPr>
          </a:p>
        </p:txBody>
      </p:sp>
      <p:grpSp>
        <p:nvGrpSpPr>
          <p:cNvPr id="13" name="Group 12">
            <a:extLst>
              <a:ext uri="{FF2B5EF4-FFF2-40B4-BE49-F238E27FC236}">
                <a16:creationId xmlns:a16="http://schemas.microsoft.com/office/drawing/2014/main" xmlns="" id="{B57BDC17-F1B3-455F-BBF1-680AA1F25C0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xmlns="" id="{64E2FA9A-FEF7-4501-B0EB-5E45EDD2177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xmlns="" id="{BC38192B-B4CB-47D4-A3B1-10010247F1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xmlns="" id="{96330E33-E171-4B0F-82B5-AF7230399B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xmlns="" id="{332B1723-69BF-42D7-B757-0FA059E152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xmlns="" id="{F115D62D-1E96-48D1-A78D-D370A0BFB9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xmlns="" id="{91C2876A-169D-4822-A766-C00578C88B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Content Placeholder 2">
            <a:extLst>
              <a:ext uri="{FF2B5EF4-FFF2-40B4-BE49-F238E27FC236}">
                <a16:creationId xmlns:a16="http://schemas.microsoft.com/office/drawing/2014/main" xmlns="" id="{E08E1613-754A-4E1E-A0D4-4CFB3557B85A}"/>
              </a:ext>
            </a:extLst>
          </p:cNvPr>
          <p:cNvGraphicFramePr>
            <a:graphicFrameLocks noGrp="1"/>
          </p:cNvGraphicFramePr>
          <p:nvPr>
            <p:ph idx="1"/>
            <p:extLst>
              <p:ext uri="{D42A27DB-BD31-4B8C-83A1-F6EECF244321}">
                <p14:modId xmlns:p14="http://schemas.microsoft.com/office/powerpoint/2010/main" xmlns="" val="339025641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409350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718AB1-4B8A-4699-A1C1-B9F3F0373CB5}"/>
              </a:ext>
            </a:extLst>
          </p:cNvPr>
          <p:cNvSpPr>
            <a:spLocks noGrp="1"/>
          </p:cNvSpPr>
          <p:nvPr>
            <p:ph type="title"/>
          </p:nvPr>
        </p:nvSpPr>
        <p:spPr>
          <a:xfrm>
            <a:off x="1760706" y="685800"/>
            <a:ext cx="9742318" cy="1752599"/>
          </a:xfrm>
        </p:spPr>
        <p:txBody>
          <a:bodyPr>
            <a:normAutofit/>
          </a:bodyPr>
          <a:lstStyle/>
          <a:p>
            <a:r>
              <a:rPr lang="en-US">
                <a:latin typeface="Algerian" panose="04020705040A02060702" pitchFamily="82" charset="0"/>
              </a:rPr>
              <a:t>techniques</a:t>
            </a:r>
            <a:endParaRPr lang="en-IN">
              <a:latin typeface="Algerian" panose="04020705040A02060702" pitchFamily="82" charset="0"/>
            </a:endParaRPr>
          </a:p>
        </p:txBody>
      </p:sp>
      <p:graphicFrame>
        <p:nvGraphicFramePr>
          <p:cNvPr id="26" name="Content Placeholder 2">
            <a:extLst>
              <a:ext uri="{FF2B5EF4-FFF2-40B4-BE49-F238E27FC236}">
                <a16:creationId xmlns:a16="http://schemas.microsoft.com/office/drawing/2014/main" xmlns="" id="{2201AEDB-95D6-4D1B-BE8A-6089226C76DF}"/>
              </a:ext>
            </a:extLst>
          </p:cNvPr>
          <p:cNvGraphicFramePr>
            <a:graphicFrameLocks noGrp="1"/>
          </p:cNvGraphicFramePr>
          <p:nvPr>
            <p:ph idx="1"/>
            <p:extLst>
              <p:ext uri="{D42A27DB-BD31-4B8C-83A1-F6EECF244321}">
                <p14:modId xmlns:p14="http://schemas.microsoft.com/office/powerpoint/2010/main" xmlns="" val="3054616430"/>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78802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659138C-74A1-445B-848C-3608AE871A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xmlns="" id="{7DFD7409-66D7-4C9C-B528-E79EB64A4D3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xmlns="" id="{87990EF0-5F6F-4FE3-AA65-8968AF2DF8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xmlns="" id="{D78F7598-94C7-46E9-8B2A-CB44A0F252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xmlns="" id="{99D2CBB1-072D-4875-B7D7-CADB0ABF30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xmlns="" id="{58F600B4-EE22-4BA5-A764-9D80C335C3A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xmlns="" id="{1E8DAD02-2B30-48A9-ACE0-2E91930918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xmlns="" id="{F8F76B12-142C-41AF-B239-F414ABCFA2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xmlns="" id="{225F4217-4021-45A0-812B-398F9A7A93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0927FB8-257E-4CE0-9BA8-FEB6EF5A3C7C}"/>
              </a:ext>
            </a:extLst>
          </p:cNvPr>
          <p:cNvSpPr>
            <a:spLocks noGrp="1"/>
          </p:cNvSpPr>
          <p:nvPr>
            <p:ph type="title"/>
          </p:nvPr>
        </p:nvSpPr>
        <p:spPr>
          <a:xfrm>
            <a:off x="1189702" y="1261872"/>
            <a:ext cx="3145536" cy="4334256"/>
          </a:xfrm>
        </p:spPr>
        <p:txBody>
          <a:bodyPr>
            <a:normAutofit/>
          </a:bodyPr>
          <a:lstStyle/>
          <a:p>
            <a:pPr algn="r"/>
            <a:r>
              <a:rPr lang="en-US" sz="3600" dirty="0">
                <a:latin typeface="Algerian" panose="04020705040A02060702" pitchFamily="82" charset="0"/>
              </a:rPr>
              <a:t>conclusion</a:t>
            </a:r>
            <a:endParaRPr lang="en-IN" sz="3600" dirty="0">
              <a:latin typeface="Algerian" panose="04020705040A02060702" pitchFamily="82" charset="0"/>
            </a:endParaRPr>
          </a:p>
        </p:txBody>
      </p:sp>
      <p:cxnSp>
        <p:nvCxnSpPr>
          <p:cNvPr id="20" name="Straight Connector 19">
            <a:extLst>
              <a:ext uri="{FF2B5EF4-FFF2-40B4-BE49-F238E27FC236}">
                <a16:creationId xmlns:a16="http://schemas.microsoft.com/office/drawing/2014/main" xmlns="" id="{486F4EBC-E415-40E4-A8BA-BA66F0B632C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2FEB1597-5BA4-49C5-9787-5D9C05BAB06A}"/>
              </a:ext>
            </a:extLst>
          </p:cNvPr>
          <p:cNvSpPr>
            <a:spLocks noGrp="1"/>
          </p:cNvSpPr>
          <p:nvPr>
            <p:ph idx="1"/>
          </p:nvPr>
        </p:nvSpPr>
        <p:spPr>
          <a:xfrm>
            <a:off x="5007932" y="1261873"/>
            <a:ext cx="5951013" cy="4449422"/>
          </a:xfrm>
        </p:spPr>
        <p:txBody>
          <a:bodyPr>
            <a:normAutofit fontScale="85000" lnSpcReduction="20000"/>
          </a:bodyPr>
          <a:lstStyle/>
          <a:p>
            <a:r>
              <a:rPr lang="en-US" sz="3200" dirty="0">
                <a:latin typeface="Aldhabi" panose="01000000000000000000" pitchFamily="2" charset="-78"/>
                <a:cs typeface="Aldhabi" panose="01000000000000000000" pitchFamily="2" charset="-78"/>
              </a:rPr>
              <a:t>Voice Controlled Personal Assistant System will use the Natural language processing and can be integrated with artificial intelligence techniques to achieve a smart assistant that can control IoT applications and even solve user queries using web searches.. It can be designed to minimize the human efforts to interact with many other subsystems, which would otherwise have to be performed manually. </a:t>
            </a:r>
          </a:p>
          <a:p>
            <a:endParaRPr lang="en-IN" sz="20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xmlns="" val="61708824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xmlns="" id="{6AD30037-67ED-4367-9BE0-45787510BF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 up photo of a microphone in an outdoor concert">
            <a:extLst>
              <a:ext uri="{FF2B5EF4-FFF2-40B4-BE49-F238E27FC236}">
                <a16:creationId xmlns:a16="http://schemas.microsoft.com/office/drawing/2014/main" xmlns="" id="{63D02EEB-D080-4E5A-9D0E-DA5CAF6D0A2F}"/>
              </a:ext>
            </a:extLst>
          </p:cNvPr>
          <p:cNvPicPr>
            <a:picLocks noChangeAspect="1"/>
          </p:cNvPicPr>
          <p:nvPr/>
        </p:nvPicPr>
        <p:blipFill rotWithShape="1">
          <a:blip r:embed="rId3" cstate="print"/>
          <a:srcRect l="20252" r="28170" b="-1"/>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2" name="Group 15">
            <a:extLst>
              <a:ext uri="{FF2B5EF4-FFF2-40B4-BE49-F238E27FC236}">
                <a16:creationId xmlns:a16="http://schemas.microsoft.com/office/drawing/2014/main" xmlns="" id="{50841A4E-5BC1-44B4-83CF-D524E8AEAD6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232760" y="0"/>
            <a:ext cx="2436813" cy="6858001"/>
            <a:chOff x="1320800" y="0"/>
            <a:chExt cx="2436813" cy="6858001"/>
          </a:xfrm>
        </p:grpSpPr>
        <p:sp>
          <p:nvSpPr>
            <p:cNvPr id="17" name="Freeform 6">
              <a:extLst>
                <a:ext uri="{FF2B5EF4-FFF2-40B4-BE49-F238E27FC236}">
                  <a16:creationId xmlns:a16="http://schemas.microsoft.com/office/drawing/2014/main" xmlns="" id="{BF371BCC-8954-44E2-8C4F-29DC188727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8" name="Freeform 7">
              <a:extLst>
                <a:ext uri="{FF2B5EF4-FFF2-40B4-BE49-F238E27FC236}">
                  <a16:creationId xmlns:a16="http://schemas.microsoft.com/office/drawing/2014/main" xmlns="" id="{CD3505BE-B420-41C5-BE34-3E7652D37A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9" name="Freeform 8">
              <a:extLst>
                <a:ext uri="{FF2B5EF4-FFF2-40B4-BE49-F238E27FC236}">
                  <a16:creationId xmlns:a16="http://schemas.microsoft.com/office/drawing/2014/main" xmlns="" id="{4B68A05B-A78B-4D59-8CF9-1900731A218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0" name="Freeform 9">
              <a:extLst>
                <a:ext uri="{FF2B5EF4-FFF2-40B4-BE49-F238E27FC236}">
                  <a16:creationId xmlns:a16="http://schemas.microsoft.com/office/drawing/2014/main" xmlns="" id="{84D57A01-C112-4FF2-B5ED-0B762AAD9CE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1" name="Freeform 10">
              <a:extLst>
                <a:ext uri="{FF2B5EF4-FFF2-40B4-BE49-F238E27FC236}">
                  <a16:creationId xmlns:a16="http://schemas.microsoft.com/office/drawing/2014/main" xmlns="" id="{6CCCCDF1-5D4F-4CA1-8400-DFBB96BB01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2" name="Freeform 11">
              <a:extLst>
                <a:ext uri="{FF2B5EF4-FFF2-40B4-BE49-F238E27FC236}">
                  <a16:creationId xmlns:a16="http://schemas.microsoft.com/office/drawing/2014/main" xmlns="" id="{20A090B2-5344-43CD-BC70-A6D44F15E8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xmlns="" id="{3605D2D9-ED81-41D1-BC5D-E0DCD3501954}"/>
              </a:ext>
            </a:extLst>
          </p:cNvPr>
          <p:cNvSpPr>
            <a:spLocks noGrp="1"/>
          </p:cNvSpPr>
          <p:nvPr>
            <p:ph type="title"/>
          </p:nvPr>
        </p:nvSpPr>
        <p:spPr>
          <a:xfrm>
            <a:off x="972080" y="685800"/>
            <a:ext cx="5260680" cy="1752599"/>
          </a:xfrm>
        </p:spPr>
        <p:txBody>
          <a:bodyPr>
            <a:normAutofit/>
          </a:bodyPr>
          <a:lstStyle/>
          <a:p>
            <a:pPr algn="l"/>
            <a:r>
              <a:rPr lang="en-IN" b="0" i="0">
                <a:effectLst/>
                <a:latin typeface="Algerian" panose="04020705040A02060702" pitchFamily="82" charset="0"/>
              </a:rPr>
              <a:t>References</a:t>
            </a:r>
            <a:endParaRPr lang="en-IN">
              <a:latin typeface="Algerian" panose="04020705040A02060702" pitchFamily="82" charset="0"/>
            </a:endParaRPr>
          </a:p>
        </p:txBody>
      </p:sp>
      <p:sp>
        <p:nvSpPr>
          <p:cNvPr id="3" name="Content Placeholder 2">
            <a:extLst>
              <a:ext uri="{FF2B5EF4-FFF2-40B4-BE49-F238E27FC236}">
                <a16:creationId xmlns:a16="http://schemas.microsoft.com/office/drawing/2014/main" xmlns="" id="{70232244-2E01-4C8F-8283-6BAC648968E8}"/>
              </a:ext>
            </a:extLst>
          </p:cNvPr>
          <p:cNvSpPr>
            <a:spLocks noGrp="1"/>
          </p:cNvSpPr>
          <p:nvPr>
            <p:ph idx="1"/>
          </p:nvPr>
        </p:nvSpPr>
        <p:spPr>
          <a:xfrm>
            <a:off x="643468" y="2666999"/>
            <a:ext cx="5260680" cy="3124201"/>
          </a:xfrm>
        </p:spPr>
        <p:txBody>
          <a:bodyPr>
            <a:normAutofit fontScale="70000" lnSpcReduction="20000"/>
          </a:bodyPr>
          <a:lstStyle/>
          <a:p>
            <a:pPr>
              <a:lnSpc>
                <a:spcPct val="90000"/>
              </a:lnSpc>
            </a:pPr>
            <a:r>
              <a:rPr lang="en-IN" b="0" i="0" dirty="0">
                <a:effectLst/>
                <a:latin typeface="Aldhabi" panose="01000000000000000000" pitchFamily="2" charset="-78"/>
                <a:cs typeface="Aldhabi" panose="01000000000000000000" pitchFamily="2" charset="-78"/>
              </a:rPr>
              <a:t>V. </a:t>
            </a:r>
            <a:r>
              <a:rPr lang="en-IN" b="0" i="0" dirty="0" err="1">
                <a:effectLst/>
                <a:latin typeface="Aldhabi" panose="01000000000000000000" pitchFamily="2" charset="-78"/>
                <a:cs typeface="Aldhabi" panose="01000000000000000000" pitchFamily="2" charset="-78"/>
              </a:rPr>
              <a:t>G.Bohouta</a:t>
            </a:r>
            <a:r>
              <a:rPr lang="en-IN" b="0" i="0" dirty="0">
                <a:effectLst/>
                <a:latin typeface="Aldhabi" panose="01000000000000000000" pitchFamily="2" charset="-78"/>
                <a:cs typeface="Aldhabi" panose="01000000000000000000" pitchFamily="2" charset="-78"/>
              </a:rPr>
              <a:t>, "Comparing speech recognition systems," International journal, 2017. </a:t>
            </a:r>
          </a:p>
          <a:p>
            <a:pPr>
              <a:lnSpc>
                <a:spcPct val="90000"/>
              </a:lnSpc>
            </a:pPr>
            <a:r>
              <a:rPr lang="en-IN" b="0" i="0" dirty="0">
                <a:effectLst/>
                <a:latin typeface="Aldhabi" panose="01000000000000000000" pitchFamily="2" charset="-78"/>
                <a:cs typeface="Aldhabi" panose="01000000000000000000" pitchFamily="2" charset="-78"/>
              </a:rPr>
              <a:t> </a:t>
            </a:r>
            <a:r>
              <a:rPr lang="en-IN" b="0" i="0" dirty="0" err="1">
                <a:effectLst/>
                <a:latin typeface="Aldhabi" panose="01000000000000000000" pitchFamily="2" charset="-78"/>
                <a:cs typeface="Aldhabi" panose="01000000000000000000" pitchFamily="2" charset="-78"/>
              </a:rPr>
              <a:t>D.Yulli</a:t>
            </a:r>
            <a:r>
              <a:rPr lang="en-IN" b="0" i="0" dirty="0">
                <a:effectLst/>
                <a:latin typeface="Aldhabi" panose="01000000000000000000" pitchFamily="2" charset="-78"/>
                <a:cs typeface="Aldhabi" panose="01000000000000000000" pitchFamily="2" charset="-78"/>
              </a:rPr>
              <a:t>, "Using voice assistant skills," International journal, 2019. </a:t>
            </a:r>
          </a:p>
          <a:p>
            <a:pPr>
              <a:lnSpc>
                <a:spcPct val="90000"/>
              </a:lnSpc>
            </a:pPr>
            <a:r>
              <a:rPr lang="en-IN" b="0" i="0" dirty="0">
                <a:effectLst/>
                <a:latin typeface="Aldhabi" panose="01000000000000000000" pitchFamily="2" charset="-78"/>
                <a:cs typeface="Aldhabi" panose="01000000000000000000" pitchFamily="2" charset="-78"/>
              </a:rPr>
              <a:t>J. F. Hill, "Real conversations with artificial intelligence," International journal, 2015. </a:t>
            </a:r>
          </a:p>
          <a:p>
            <a:pPr>
              <a:lnSpc>
                <a:spcPct val="90000"/>
              </a:lnSpc>
            </a:pPr>
            <a:r>
              <a:rPr lang="en-IN" b="0" i="0" dirty="0">
                <a:effectLst/>
                <a:latin typeface="Aldhabi" panose="01000000000000000000" pitchFamily="2" charset="-78"/>
                <a:cs typeface="Aldhabi" panose="01000000000000000000" pitchFamily="2" charset="-78"/>
              </a:rPr>
              <a:t> </a:t>
            </a:r>
            <a:r>
              <a:rPr lang="en-IN" b="0" i="0" dirty="0" err="1">
                <a:effectLst/>
                <a:latin typeface="Aldhabi" panose="01000000000000000000" pitchFamily="2" charset="-78"/>
                <a:cs typeface="Aldhabi" panose="01000000000000000000" pitchFamily="2" charset="-78"/>
              </a:rPr>
              <a:t>Algou</a:t>
            </a:r>
            <a:r>
              <a:rPr lang="en-IN" b="0" i="0" dirty="0">
                <a:effectLst/>
                <a:latin typeface="Aldhabi" panose="01000000000000000000" pitchFamily="2" charset="-78"/>
                <a:cs typeface="Aldhabi" panose="01000000000000000000" pitchFamily="2" charset="-78"/>
              </a:rPr>
              <a:t>+, "Voice assistant," World journal of education, 2016. </a:t>
            </a:r>
          </a:p>
          <a:p>
            <a:pPr>
              <a:lnSpc>
                <a:spcPct val="90000"/>
              </a:lnSpc>
            </a:pPr>
            <a:r>
              <a:rPr lang="en-IN" b="0" i="0" dirty="0">
                <a:effectLst/>
                <a:latin typeface="Aldhabi" panose="01000000000000000000" pitchFamily="2" charset="-78"/>
                <a:cs typeface="Aldhabi" panose="01000000000000000000" pitchFamily="2" charset="-78"/>
              </a:rPr>
              <a:t>"Dillon T," International journal, 2018. </a:t>
            </a:r>
          </a:p>
          <a:p>
            <a:pPr>
              <a:lnSpc>
                <a:spcPct val="90000"/>
              </a:lnSpc>
            </a:pPr>
            <a:r>
              <a:rPr lang="en-IN" b="0" i="0" dirty="0">
                <a:effectLst/>
                <a:latin typeface="Aldhabi" panose="01000000000000000000" pitchFamily="2" charset="-78"/>
                <a:cs typeface="Aldhabi" panose="01000000000000000000" pitchFamily="2" charset="-78"/>
              </a:rPr>
              <a:t> H. j, "Extracting chatbot knowledge from assistant," International journal, 2007</a:t>
            </a:r>
          </a:p>
          <a:p>
            <a:pPr>
              <a:lnSpc>
                <a:spcPct val="90000"/>
              </a:lnSpc>
            </a:pPr>
            <a:endParaRPr lang="en-IN" sz="17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xmlns="" val="29955231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TM04033937[[fn=Vapor Trail]]</Template>
  <TotalTime>92</TotalTime>
  <Words>288</Words>
  <Application>Microsoft Office PowerPoint</Application>
  <PresentationFormat>Custom</PresentationFormat>
  <Paragraphs>24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Parallax</vt:lpstr>
      <vt:lpstr>PERSONAL VOICE ASSISTANT</vt:lpstr>
      <vt:lpstr>Introduction </vt:lpstr>
      <vt:lpstr>PROBLEM STATEMENT</vt:lpstr>
      <vt:lpstr>OBJECTIVES</vt:lpstr>
      <vt:lpstr>techniques</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Gilla sam</dc:creator>
  <cp:lastModifiedBy>hi</cp:lastModifiedBy>
  <cp:revision>7</cp:revision>
  <dcterms:created xsi:type="dcterms:W3CDTF">2022-02-02T15:28:52Z</dcterms:created>
  <dcterms:modified xsi:type="dcterms:W3CDTF">2024-09-19T09:51:51Z</dcterms:modified>
</cp:coreProperties>
</file>