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aw-feeq/TNSDC-GEN-A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57305"/>
            <a:ext cx="7853425"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effectLst>
                  <a:outerShdw blurRad="38100" dist="38100" dir="2700000" algn="tl">
                    <a:srgbClr val="000000">
                      <a:alpha val="43137"/>
                    </a:srgbClr>
                  </a:outerShdw>
                </a:effectLst>
              </a:rPr>
              <a:t>Muhammad </a:t>
            </a:r>
            <a:r>
              <a:rPr lang="en-US" b="1" spc="15" dirty="0" err="1" smtClean="0">
                <a:effectLst>
                  <a:outerShdw blurRad="38100" dist="38100" dir="2700000" algn="tl">
                    <a:srgbClr val="000000">
                      <a:alpha val="43137"/>
                    </a:srgbClr>
                  </a:outerShdw>
                </a:effectLst>
              </a:rPr>
              <a:t>Tawfeeq</a:t>
            </a:r>
            <a:r>
              <a:rPr lang="en-US" b="1" spc="15" dirty="0" smtClean="0">
                <a:effectLst>
                  <a:outerShdw blurRad="38100" dist="38100" dir="2700000" algn="tl">
                    <a:srgbClr val="000000">
                      <a:alpha val="43137"/>
                    </a:srgbClr>
                  </a:outerShdw>
                </a:effectLst>
              </a:rPr>
              <a:t> TA</a:t>
            </a:r>
            <a:endParaRPr b="1" spc="15" dirty="0">
              <a:effectLst>
                <a:outerShdw blurRad="38100" dist="38100" dir="2700000" algn="tl">
                  <a:srgbClr val="000000">
                    <a:alpha val="43137"/>
                  </a:srgbClr>
                </a:outerShdw>
              </a:effectLst>
            </a:endParaRPr>
          </a:p>
        </p:txBody>
      </p:sp>
      <p:sp>
        <p:nvSpPr>
          <p:cNvPr id="8" name="object 8"/>
          <p:cNvSpPr txBox="1"/>
          <p:nvPr/>
        </p:nvSpPr>
        <p:spPr>
          <a:xfrm>
            <a:off x="7010400" y="278979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752475" y="77376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2"/>
              </a:rPr>
              <a:t>Demo</a:t>
            </a:r>
            <a:r>
              <a:rPr sz="2000" u="heavy" spc="-130" dirty="0">
                <a:solidFill>
                  <a:srgbClr val="006FC0"/>
                </a:solidFill>
                <a:uFill>
                  <a:solidFill>
                    <a:srgbClr val="006FC0"/>
                  </a:solidFill>
                </a:uFill>
                <a:latin typeface="Trebuchet MS"/>
                <a:cs typeface="Trebuchet MS"/>
                <a:hlinkClick r:id="rId2"/>
              </a:rPr>
              <a:t> </a:t>
            </a:r>
            <a:r>
              <a:rPr sz="2000" u="heavy" spc="25" dirty="0">
                <a:solidFill>
                  <a:srgbClr val="006FC0"/>
                </a:solidFill>
                <a:uFill>
                  <a:solidFill>
                    <a:srgbClr val="006FC0"/>
                  </a:solidFill>
                </a:uFill>
                <a:latin typeface="Trebuchet MS"/>
                <a:cs typeface="Trebuchet MS"/>
                <a:hlinkClick r:id="rId2"/>
              </a:rPr>
              <a:t>Link</a:t>
            </a:r>
            <a:endParaRPr sz="2000" dirty="0">
              <a:latin typeface="Trebuchet MS"/>
              <a:cs typeface="Trebuchet MS"/>
            </a:endParaRPr>
          </a:p>
        </p:txBody>
      </p:sp>
      <p:sp>
        <p:nvSpPr>
          <p:cNvPr id="10" name="TextBox 9"/>
          <p:cNvSpPr txBox="1"/>
          <p:nvPr/>
        </p:nvSpPr>
        <p:spPr>
          <a:xfrm>
            <a:off x="752475" y="1752600"/>
            <a:ext cx="8772525" cy="3139321"/>
          </a:xfrm>
          <a:prstGeom prst="rect">
            <a:avLst/>
          </a:prstGeom>
          <a:noFill/>
        </p:spPr>
        <p:txBody>
          <a:bodyPr wrap="square" rtlCol="0">
            <a:spAutoFit/>
          </a:bodyPr>
          <a:lstStyle/>
          <a:p>
            <a:r>
              <a:rPr lang="en-IN" sz="2200" dirty="0" smtClean="0"/>
              <a:t>	Our model has successfully generated high-quality and diverse landscape images, showcasing realistic details and textures akin to real-world scenes. With a wide range of styles and characteristics, the landscapes exhibit spatial coherence and consistency, enhancing their believability. Users benefit from flexibility in customizing certain parameters, ensuring adaptability to specific project needs. Moreover, the model operates efficiently, enabling rapid landscape generation suitable for various applications, thus demonstrating its potential to revolutionize landscape image creation across industries.</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10842625" cy="878446"/>
          </a:xfrm>
          <a:prstGeom prst="rect">
            <a:avLst/>
          </a:prstGeom>
        </p:spPr>
        <p:txBody>
          <a:bodyPr vert="horz" wrap="square" lIns="0" tIns="16510" rIns="0" bIns="0" rtlCol="0">
            <a:spAutoFit/>
          </a:bodyPr>
          <a:lstStyle/>
          <a:p>
            <a:pPr marL="12700">
              <a:lnSpc>
                <a:spcPct val="100000"/>
              </a:lnSpc>
              <a:spcBef>
                <a:spcPts val="130"/>
              </a:spcBef>
            </a:pPr>
            <a:r>
              <a:rPr lang="en-IN" sz="2800" dirty="0"/>
              <a:t>GENERATING </a:t>
            </a:r>
            <a:r>
              <a:rPr lang="en-IN" sz="2800" dirty="0" smtClean="0"/>
              <a:t>LANDSCAPE IMAGE </a:t>
            </a:r>
            <a:r>
              <a:rPr lang="en-IN" sz="2800" dirty="0"/>
              <a:t>USING GENERATIVE ADVERSARIAL </a:t>
            </a:r>
            <a:r>
              <a:rPr lang="en-IN" sz="2800" dirty="0" smtClean="0"/>
              <a:t>NETWORK (</a:t>
            </a:r>
            <a:r>
              <a:rPr lang="en-IN" sz="2800" dirty="0"/>
              <a:t>GAN):</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748284" y="1981707"/>
            <a:ext cx="8642259" cy="4154984"/>
          </a:xfrm>
          <a:prstGeom prst="rect">
            <a:avLst/>
          </a:prstGeom>
          <a:noFill/>
        </p:spPr>
        <p:txBody>
          <a:bodyPr wrap="square" rtlCol="0">
            <a:spAutoFit/>
          </a:bodyPr>
          <a:lstStyle/>
          <a:p>
            <a:r>
              <a:rPr lang="en-IN" sz="2200" dirty="0" smtClean="0"/>
              <a:t>	In this presentation, we explore the application of Generative Adversarial Networks (GANs) in the generation of landscape images. GANs, a class of artificial intelligence algorithms, have gained significant attention for their ability to generate realistic data, including images. By leveraging a trained dataset of landscape images, we aim to develop a GAN model capable of synthesizing novel and visually compelling landscapes. Through this exploration, we delve into the architecture of GANs, the challenges of training such models, and the potential applications of generated landscape images in various fields such as entertainment, urban planning, and virtual reality. Join us as we unravel the intricacies of landscape image generation using GANs and envision the possibilities they unlock for the future.</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16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188721" y="1344259"/>
            <a:ext cx="805815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latin typeface="Bahnschrift" panose="020B0502040204020203" pitchFamily="34" charset="0"/>
              </a:rPr>
              <a:t>Problem Statement</a:t>
            </a:r>
          </a:p>
          <a:p>
            <a:pPr marL="285750" indent="-285750">
              <a:buFont typeface="Arial" panose="020B0604020202020204" pitchFamily="34" charset="0"/>
              <a:buChar char="•"/>
            </a:pPr>
            <a:r>
              <a:rPr lang="en-US" sz="3200" dirty="0" smtClean="0">
                <a:latin typeface="Bahnschrift" panose="020B0502040204020203" pitchFamily="34" charset="0"/>
              </a:rPr>
              <a:t>Project Overview</a:t>
            </a:r>
          </a:p>
          <a:p>
            <a:pPr marL="285750" indent="-285750">
              <a:buFont typeface="Arial" panose="020B0604020202020204" pitchFamily="34" charset="0"/>
              <a:buChar char="•"/>
            </a:pPr>
            <a:r>
              <a:rPr lang="en-US" sz="3200" dirty="0" smtClean="0">
                <a:latin typeface="Bahnschrift" panose="020B0502040204020203" pitchFamily="34" charset="0"/>
              </a:rPr>
              <a:t>Who Are The End Users?</a:t>
            </a:r>
          </a:p>
          <a:p>
            <a:pPr marL="285750" indent="-285750">
              <a:buFont typeface="Arial" panose="020B0604020202020204" pitchFamily="34" charset="0"/>
              <a:buChar char="•"/>
            </a:pPr>
            <a:r>
              <a:rPr lang="en-US" sz="3200" dirty="0" smtClean="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smtClean="0">
                <a:latin typeface="Bahnschrift" panose="020B0502040204020203" pitchFamily="34" charset="0"/>
              </a:rPr>
              <a:t>The Wow In Your Solution</a:t>
            </a:r>
          </a:p>
          <a:p>
            <a:pPr marL="285750" indent="-285750">
              <a:buFont typeface="Arial" panose="020B0604020202020204" pitchFamily="34" charset="0"/>
              <a:buChar char="•"/>
            </a:pPr>
            <a:r>
              <a:rPr lang="en-US" sz="3200" dirty="0" smtClean="0">
                <a:latin typeface="Bahnschrift" panose="020B0502040204020203" pitchFamily="34" charset="0"/>
              </a:rPr>
              <a:t>Modelling</a:t>
            </a:r>
          </a:p>
          <a:p>
            <a:pPr marL="285750" indent="-285750">
              <a:buFont typeface="Arial" panose="020B0604020202020204" pitchFamily="34" charset="0"/>
              <a:buChar char="•"/>
            </a:pPr>
            <a:r>
              <a:rPr lang="en-US" sz="3200" dirty="0" smtClean="0">
                <a:latin typeface="Bahnschrift" panose="020B0502040204020203" pitchFamily="34" charset="0"/>
              </a:rPr>
              <a:t>Result</a:t>
            </a:r>
            <a:endParaRPr lang="en-IN" sz="3200" dirty="0" smtClean="0">
              <a:latin typeface="Bahnschrif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65619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1676400"/>
            <a:ext cx="8467725" cy="2800767"/>
          </a:xfrm>
          <a:prstGeom prst="rect">
            <a:avLst/>
          </a:prstGeom>
          <a:noFill/>
        </p:spPr>
        <p:txBody>
          <a:bodyPr wrap="square" rtlCol="0">
            <a:spAutoFit/>
          </a:bodyPr>
          <a:lstStyle/>
          <a:p>
            <a:r>
              <a:rPr lang="en-IN" sz="2200" dirty="0" smtClean="0"/>
              <a:t>	Our objective is to create a GAN model that can generate realistic landscape images. This involves training the model on a dataset of landscape images and ensuring that the generated images accurately capture the characteristics of natural landscapes. The challenge lies in designing a GAN architecture capable of producing high-quality, diverse landscapes while maintaining coherence and fidelity to real-world scenes. This </a:t>
            </a:r>
            <a:r>
              <a:rPr lang="en-IN" sz="2200" dirty="0" err="1" smtClean="0"/>
              <a:t>endeavor</a:t>
            </a:r>
            <a:r>
              <a:rPr lang="en-IN" sz="2200" dirty="0" smtClean="0"/>
              <a:t> has implications for various applications, including entertainment, virtual reality, and urban planning.</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76275" y="1676400"/>
            <a:ext cx="8610600" cy="4154984"/>
          </a:xfrm>
          <a:prstGeom prst="rect">
            <a:avLst/>
          </a:prstGeom>
          <a:noFill/>
        </p:spPr>
        <p:txBody>
          <a:bodyPr wrap="square" rtlCol="0">
            <a:spAutoFit/>
          </a:bodyPr>
          <a:lstStyle/>
          <a:p>
            <a:r>
              <a:rPr lang="en-IN" sz="2200" dirty="0" smtClean="0"/>
              <a:t>	Our project focuses on harnessing the power of Generative Adversarial Networks (GANs) to generate lifelike landscape images. Leveraging a dataset of landscape photographs, we aim to train a GAN model capable of autonomously creating new landscape scenes that closely resemble those found in nature. By employing advanced machine learning techniques, we seek to address the challenges of capturing the intricate details, textures, and spatial coherence present in real-world landscapes. This project holds promise for a wide range of applications, including video game development, virtual tourism experiences, and environmental simulations. Through this </a:t>
            </a:r>
            <a:r>
              <a:rPr lang="en-IN" sz="2200" dirty="0" err="1" smtClean="0"/>
              <a:t>endeavor</a:t>
            </a:r>
            <a:r>
              <a:rPr lang="en-IN" sz="2200" dirty="0" smtClean="0"/>
              <a:t>, we aim to push the boundaries of image generation technology and explore the creative potential of AI in visual content creation.</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22198" y="1711089"/>
            <a:ext cx="8991600" cy="3754874"/>
          </a:xfrm>
          <a:prstGeom prst="rect">
            <a:avLst/>
          </a:prstGeom>
          <a:noFill/>
        </p:spPr>
        <p:txBody>
          <a:bodyPr wrap="square" rtlCol="0">
            <a:spAutoFit/>
          </a:bodyPr>
          <a:lstStyle/>
          <a:p>
            <a:r>
              <a:rPr lang="en-IN" sz="2400" b="1" dirty="0" smtClean="0">
                <a:latin typeface="Bahnschrift SemiBold SemiConden" panose="020B0502040204020203" pitchFamily="34" charset="0"/>
                <a:cs typeface="Times New Roman" panose="02020603050405020304" pitchFamily="18" charset="0"/>
              </a:rPr>
              <a:t>The end users for this landscape image generation project could include:</a:t>
            </a:r>
          </a:p>
          <a:p>
            <a:endParaRPr lang="en-IN" dirty="0" smtClean="0"/>
          </a:p>
          <a:p>
            <a:pPr marL="457200" indent="-457200">
              <a:buFont typeface="Arial" panose="020B0604020202020204" pitchFamily="34" charset="0"/>
              <a:buChar char="•"/>
            </a:pPr>
            <a:r>
              <a:rPr lang="en-IN" sz="2800" dirty="0" smtClean="0">
                <a:latin typeface="Bahnschrift" panose="020B0502040204020203" pitchFamily="34" charset="0"/>
              </a:rPr>
              <a:t>Game Developers</a:t>
            </a:r>
          </a:p>
          <a:p>
            <a:pPr marL="457200" indent="-457200">
              <a:buFont typeface="Arial" panose="020B0604020202020204" pitchFamily="34" charset="0"/>
              <a:buChar char="•"/>
            </a:pPr>
            <a:r>
              <a:rPr lang="en-IN" sz="2800" dirty="0" smtClean="0">
                <a:latin typeface="Bahnschrift" panose="020B0502040204020203" pitchFamily="34" charset="0"/>
              </a:rPr>
              <a:t>Virtual Reality (VR) Developers</a:t>
            </a:r>
          </a:p>
          <a:p>
            <a:pPr marL="457200" indent="-457200">
              <a:buFont typeface="Arial" panose="020B0604020202020204" pitchFamily="34" charset="0"/>
              <a:buChar char="•"/>
            </a:pPr>
            <a:r>
              <a:rPr lang="en-IN" sz="2800" dirty="0" smtClean="0">
                <a:latin typeface="Bahnschrift" panose="020B0502040204020203" pitchFamily="34" charset="0"/>
              </a:rPr>
              <a:t>Film and Animation Studios</a:t>
            </a:r>
          </a:p>
          <a:p>
            <a:pPr marL="457200" indent="-457200">
              <a:buFont typeface="Arial" panose="020B0604020202020204" pitchFamily="34" charset="0"/>
              <a:buChar char="•"/>
            </a:pPr>
            <a:r>
              <a:rPr lang="en-IN" sz="2800" dirty="0" smtClean="0">
                <a:latin typeface="Bahnschrift" panose="020B0502040204020203" pitchFamily="34" charset="0"/>
              </a:rPr>
              <a:t>Urban Planners and Architects</a:t>
            </a:r>
          </a:p>
          <a:p>
            <a:pPr marL="457200" indent="-457200">
              <a:buFont typeface="Arial" panose="020B0604020202020204" pitchFamily="34" charset="0"/>
              <a:buChar char="•"/>
            </a:pPr>
            <a:r>
              <a:rPr lang="en-IN" sz="2800" dirty="0" smtClean="0">
                <a:latin typeface="Bahnschrift" panose="020B0502040204020203" pitchFamily="34" charset="0"/>
              </a:rPr>
              <a:t>Artists and Designers</a:t>
            </a:r>
          </a:p>
          <a:p>
            <a:pPr marL="457200" indent="-457200">
              <a:buFont typeface="Arial" panose="020B0604020202020204" pitchFamily="34" charset="0"/>
              <a:buChar char="•"/>
            </a:pPr>
            <a:r>
              <a:rPr lang="en-IN" sz="2800" dirty="0" smtClean="0">
                <a:latin typeface="Bahnschrift" panose="020B0502040204020203" pitchFamily="34" charset="0"/>
              </a:rPr>
              <a:t>Educational Institutions</a:t>
            </a:r>
          </a:p>
          <a:p>
            <a:pPr marL="457200" indent="-457200">
              <a:buFont typeface="Arial" panose="020B0604020202020204" pitchFamily="34" charset="0"/>
              <a:buChar char="•"/>
            </a:pPr>
            <a:r>
              <a:rPr lang="en-IN" sz="2800" dirty="0" smtClean="0">
                <a:latin typeface="Bahnschrift" panose="020B0502040204020203" pitchFamily="34" charset="0"/>
              </a:rPr>
              <a:t>Researchers and Scientists</a:t>
            </a:r>
            <a:endParaRPr lang="en-IN" sz="2800" dirty="0">
              <a:latin typeface="Bahnschrif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295" dirty="0" smtClean="0"/>
              <a:t>V</a:t>
            </a:r>
            <a:r>
              <a:rPr sz="3600" spc="-35" dirty="0" smtClean="0"/>
              <a:t>A</a:t>
            </a:r>
            <a:r>
              <a:rPr sz="3600" spc="25" dirty="0" smtClean="0"/>
              <a:t>LU</a:t>
            </a:r>
            <a:r>
              <a:rPr sz="3600" dirty="0" smtClean="0"/>
              <a:t>E</a:t>
            </a:r>
            <a:r>
              <a:rPr sz="3600" spc="-65" dirty="0" smtClean="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smtClean="0">
                <a:solidFill>
                  <a:srgbClr val="2D83C3"/>
                </a:solidFill>
                <a:latin typeface="Trebuchet MS"/>
                <a:cs typeface="Trebuchet MS"/>
              </a:rPr>
              <a:t>3/21/202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smtClean="0">
                <a:solidFill>
                  <a:srgbClr val="2D83C3"/>
                </a:solidFill>
                <a:latin typeface="Trebuchet MS"/>
                <a:cs typeface="Trebuchet MS"/>
              </a:rPr>
              <a:t>A</a:t>
            </a:r>
            <a:r>
              <a:rPr sz="1100" b="1" spc="15" dirty="0" smtClean="0">
                <a:solidFill>
                  <a:srgbClr val="2D83C3"/>
                </a:solidFill>
                <a:latin typeface="Trebuchet MS"/>
                <a:cs typeface="Trebuchet MS"/>
              </a:rPr>
              <a:t>nnu</a:t>
            </a:r>
            <a:r>
              <a:rPr sz="1100" b="1" spc="10" dirty="0" smtClean="0">
                <a:solidFill>
                  <a:srgbClr val="2D83C3"/>
                </a:solidFill>
                <a:latin typeface="Trebuchet MS"/>
                <a:cs typeface="Trebuchet MS"/>
              </a:rPr>
              <a:t>al</a:t>
            </a:r>
            <a:r>
              <a:rPr sz="1100" b="1" spc="-140" dirty="0" smtClean="0">
                <a:solidFill>
                  <a:srgbClr val="2D83C3"/>
                </a:solidFill>
                <a:latin typeface="Trebuchet MS"/>
                <a:cs typeface="Trebuchet MS"/>
              </a:rPr>
              <a:t> </a:t>
            </a:r>
            <a:r>
              <a:rPr sz="1100" b="1" dirty="0" smtClean="0">
                <a:solidFill>
                  <a:srgbClr val="2D83C3"/>
                </a:solidFill>
                <a:latin typeface="Trebuchet MS"/>
                <a:cs typeface="Trebuchet MS"/>
              </a:rPr>
              <a:t>R</a:t>
            </a:r>
            <a:r>
              <a:rPr sz="1100" b="1" spc="35" dirty="0" smtClean="0">
                <a:solidFill>
                  <a:srgbClr val="2D83C3"/>
                </a:solidFill>
                <a:latin typeface="Trebuchet MS"/>
                <a:cs typeface="Trebuchet MS"/>
              </a:rPr>
              <a:t>e</a:t>
            </a:r>
            <a:r>
              <a:rPr sz="1100" b="1" spc="90" dirty="0" smtClean="0">
                <a:solidFill>
                  <a:srgbClr val="2D83C3"/>
                </a:solidFill>
                <a:latin typeface="Trebuchet MS"/>
                <a:cs typeface="Trebuchet MS"/>
              </a:rPr>
              <a:t>v</a:t>
            </a:r>
            <a:r>
              <a:rPr sz="1100" b="1" spc="-35" dirty="0" smtClean="0">
                <a:solidFill>
                  <a:srgbClr val="2D83C3"/>
                </a:solidFill>
                <a:latin typeface="Trebuchet MS"/>
                <a:cs typeface="Trebuchet MS"/>
              </a:rPr>
              <a:t>i</a:t>
            </a:r>
            <a:r>
              <a:rPr sz="1100" b="1" spc="35" dirty="0" smtClean="0">
                <a:solidFill>
                  <a:srgbClr val="2D83C3"/>
                </a:solidFill>
                <a:latin typeface="Trebuchet MS"/>
                <a:cs typeface="Trebuchet MS"/>
              </a:rPr>
              <a:t>e</a:t>
            </a:r>
            <a:r>
              <a:rPr sz="1100" b="1" spc="15" dirty="0" smtClean="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558165" y="1676400"/>
            <a:ext cx="8480425" cy="3816429"/>
          </a:xfrm>
          <a:prstGeom prst="rect">
            <a:avLst/>
          </a:prstGeom>
          <a:noFill/>
        </p:spPr>
        <p:txBody>
          <a:bodyPr wrap="square" rtlCol="0">
            <a:spAutoFit/>
          </a:bodyPr>
          <a:lstStyle/>
          <a:p>
            <a:r>
              <a:rPr lang="en-IN" sz="2200" dirty="0" smtClean="0"/>
              <a:t>	Our solution is a powerful tool that uses advanced technology called Generative Adversarial Networks (GANs) to create realistic landscape images. By training the system on a wide range of landscape photos, it learns to generate new images that look like they were taken in nature. The value of our solution is that it provides users with high-quality landscape images quickly and easily. Whether you're a game developer, architect, or artist, you can use our tool to bring your projects to life with stunning landscapes. Our solution saves time and effort by automating the image generation process, making it accessible to anyone who needs realistic landscapes for their work or creative projects.</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767260" y="1600200"/>
            <a:ext cx="8681540" cy="3139321"/>
          </a:xfrm>
          <a:prstGeom prst="rect">
            <a:avLst/>
          </a:prstGeom>
          <a:noFill/>
        </p:spPr>
        <p:txBody>
          <a:bodyPr wrap="square" rtlCol="0">
            <a:spAutoFit/>
          </a:bodyPr>
          <a:lstStyle/>
          <a:p>
            <a:r>
              <a:rPr lang="en-IN" sz="2200" dirty="0" smtClean="0"/>
              <a:t>	Our solution harnesses the magic of technology to create </a:t>
            </a:r>
            <a:r>
              <a:rPr lang="en-IN" sz="2200" dirty="0" err="1" smtClean="0"/>
              <a:t>breathtaking</a:t>
            </a:r>
            <a:r>
              <a:rPr lang="en-IN" sz="2200" dirty="0" smtClean="0"/>
              <a:t> landscapes at the click of a button. Using cutting-edge AI called Generative Adversarial Networks (GANs), we've made it possible to generate realistic landscape images that rival those found in nature. The wow factor lies in the sheer simplicity and speed with which users can access stunning landscapes for their projects. Whether you're a game designer, architect, or artist, our solution empowers you to unleash your creativity like never before. Say goodbye to hours of tedious manual work—our tool brings awe-inspiring landscapes to your fingertips instantly.</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066800" y="2009470"/>
            <a:ext cx="8534400" cy="3139321"/>
          </a:xfrm>
          <a:prstGeom prst="rect">
            <a:avLst/>
          </a:prstGeom>
          <a:noFill/>
        </p:spPr>
        <p:txBody>
          <a:bodyPr wrap="square" rtlCol="0">
            <a:spAutoFit/>
          </a:bodyPr>
          <a:lstStyle/>
          <a:p>
            <a:pPr marL="342900" indent="-342900">
              <a:buAutoNum type="arabicPeriod"/>
            </a:pPr>
            <a:r>
              <a:rPr lang="en-IN" sz="2200" b="1" dirty="0" smtClean="0"/>
              <a:t>GAN Architecture: </a:t>
            </a:r>
            <a:r>
              <a:rPr lang="en-IN" sz="2200" dirty="0" smtClean="0"/>
              <a:t>Our model uses a GAN framework with a generator and discriminator network.  </a:t>
            </a:r>
          </a:p>
          <a:p>
            <a:pPr marL="342900" indent="-342900">
              <a:buAutoNum type="arabicPeriod"/>
            </a:pPr>
            <a:r>
              <a:rPr lang="en-IN" sz="2200" b="1" dirty="0" smtClean="0"/>
              <a:t>Generator Network: </a:t>
            </a:r>
            <a:r>
              <a:rPr lang="en-IN" sz="2200" dirty="0" smtClean="0"/>
              <a:t>Learns to create landscape images from a diverse dataset.  </a:t>
            </a:r>
          </a:p>
          <a:p>
            <a:pPr marL="342900" indent="-342900">
              <a:buAutoNum type="arabicPeriod"/>
            </a:pPr>
            <a:r>
              <a:rPr lang="en-IN" sz="2200" b="1" dirty="0" smtClean="0"/>
              <a:t>Discriminator Network: </a:t>
            </a:r>
            <a:r>
              <a:rPr lang="en-IN" sz="2200" dirty="0" smtClean="0"/>
              <a:t>Trained to differentiate between real and generated images, providing feedback for improvement.</a:t>
            </a:r>
          </a:p>
          <a:p>
            <a:pPr marL="342900" indent="-342900">
              <a:buAutoNum type="arabicPeriod"/>
            </a:pPr>
            <a:r>
              <a:rPr lang="en-IN" sz="2200" b="1" dirty="0" smtClean="0"/>
              <a:t>CNNs</a:t>
            </a:r>
            <a:r>
              <a:rPr lang="en-IN" sz="2200" dirty="0" smtClean="0"/>
              <a:t>: Utilized to extract features and enhance realism.</a:t>
            </a:r>
          </a:p>
          <a:p>
            <a:pPr marL="342900" indent="-342900">
              <a:buAutoNum type="arabicPeriod"/>
            </a:pPr>
            <a:r>
              <a:rPr lang="en-IN" sz="2200" b="1" dirty="0" smtClean="0"/>
              <a:t>Iterative Training:</a:t>
            </a:r>
            <a:r>
              <a:rPr lang="en-IN" sz="2200" dirty="0" smtClean="0"/>
              <a:t> Refines the model to ensure realistic and diverse landscape generation.</a:t>
            </a:r>
            <a:endParaRPr lang="en-IN" sz="2200"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210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Bahnschrift SemiBold SemiConden</vt:lpstr>
      <vt:lpstr>Calibri</vt:lpstr>
      <vt:lpstr>Times New Roman</vt:lpstr>
      <vt:lpstr>Trebuchet MS</vt:lpstr>
      <vt:lpstr>Office Theme</vt:lpstr>
      <vt:lpstr>Muhammad Tawfeeq TA</vt:lpstr>
      <vt:lpstr>GENERATING LANDSCAPE IMAGE USING GENERATIVE ADVERSARIAL NETWORK (GAN):</vt:lpstr>
      <vt:lpstr>AGENDA</vt:lpstr>
      <vt:lpstr>PROBLEM STATEMENT</vt:lpstr>
      <vt:lpstr>PROJECT OVERVIEW</vt:lpstr>
      <vt:lpstr>WHO ARE THE END USERS?</vt:lpstr>
      <vt:lpstr>SOLUTION AND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Tawfeeq TA</dc:title>
  <cp:lastModifiedBy>TAWFEEQ</cp:lastModifiedBy>
  <cp:revision>6</cp:revision>
  <dcterms:created xsi:type="dcterms:W3CDTF">2024-04-02T17:18:40Z</dcterms:created>
  <dcterms:modified xsi:type="dcterms:W3CDTF">2024-04-02T17:59:10Z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