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gBMwWLlQ8xzlRYsNuZkMr2A0Kl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02B3F3-8A83-40A3-A7DC-99686A72CB15}">
  <a:tblStyle styleId="{AA02B3F3-8A83-40A3-A7DC-99686A72CB1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notesMaster" Target="notesMasters/notesMaster1.xml"/><Relationship Id="rId19" Type="http://schemas.openxmlformats.org/officeDocument/2006/relationships/font" Target="fonts/OpenSans-boldItalic.fntdata"/><Relationship Id="rId6" Type="http://schemas.openxmlformats.org/officeDocument/2006/relationships/slide" Target="slides/slide1.xml"/><Relationship Id="rId18"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9f7ad7ebd1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9f7ad7ebd1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19f7ad7ebd1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9f7ad7ebd1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9f7ad7ebd1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19f7ad7ebd1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8"/>
          <p:cNvSpPr/>
          <p:nvPr>
            <p:ph idx="2" type="pic"/>
          </p:nvPr>
        </p:nvSpPr>
        <p:spPr>
          <a:xfrm>
            <a:off x="5183188" y="987425"/>
            <a:ext cx="6172200" cy="4873625"/>
          </a:xfrm>
          <a:prstGeom prst="rect">
            <a:avLst/>
          </a:prstGeom>
          <a:noFill/>
          <a:ln>
            <a:noFill/>
          </a:ln>
        </p:spPr>
      </p:sp>
      <p:sp>
        <p:nvSpPr>
          <p:cNvPr id="68" name="Google Shape;68;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2009775"/>
            <a:ext cx="9144000" cy="20955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9600"/>
              <a:buFont typeface="Calibri"/>
              <a:buNone/>
            </a:pPr>
            <a:r>
              <a:rPr b="1" lang="en-US" sz="9600" u="sng"/>
              <a:t>BLOOD BANK</a:t>
            </a:r>
            <a:endParaRPr/>
          </a:p>
        </p:txBody>
      </p:sp>
      <p:sp>
        <p:nvSpPr>
          <p:cNvPr id="89" name="Google Shape;89;p1"/>
          <p:cNvSpPr txBox="1"/>
          <p:nvPr>
            <p:ph idx="1" type="subTitle"/>
          </p:nvPr>
        </p:nvSpPr>
        <p:spPr>
          <a:xfrm>
            <a:off x="1524000" y="4591050"/>
            <a:ext cx="9144000" cy="9906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rPr lang="en-US"/>
              <a:t>“The gift of blood is a gift to someone’s life”</a:t>
            </a:r>
            <a:endParaRPr/>
          </a:p>
        </p:txBody>
      </p:sp>
      <p:pic>
        <p:nvPicPr>
          <p:cNvPr id="90" name="Google Shape;90;p1"/>
          <p:cNvPicPr preferRelativeResize="0"/>
          <p:nvPr/>
        </p:nvPicPr>
        <p:blipFill>
          <a:blip r:embed="rId3">
            <a:alphaModFix/>
          </a:blip>
          <a:stretch>
            <a:fillRect/>
          </a:stretch>
        </p:blipFill>
        <p:spPr>
          <a:xfrm>
            <a:off x="4874100" y="710275"/>
            <a:ext cx="1704975" cy="1956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8"/>
          <p:cNvSpPr txBox="1"/>
          <p:nvPr>
            <p:ph type="title"/>
          </p:nvPr>
        </p:nvSpPr>
        <p:spPr>
          <a:xfrm>
            <a:off x="748750" y="802494"/>
            <a:ext cx="10515600" cy="721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u="sng"/>
              <a:t>Donators List </a:t>
            </a:r>
            <a:r>
              <a:rPr lang="en-US"/>
              <a:t>:</a:t>
            </a:r>
            <a:endParaRPr/>
          </a:p>
        </p:txBody>
      </p:sp>
      <p:graphicFrame>
        <p:nvGraphicFramePr>
          <p:cNvPr id="193" name="Google Shape;193;p8"/>
          <p:cNvGraphicFramePr/>
          <p:nvPr/>
        </p:nvGraphicFramePr>
        <p:xfrm>
          <a:off x="987875" y="1812024"/>
          <a:ext cx="3000000" cy="3000000"/>
        </p:xfrm>
        <a:graphic>
          <a:graphicData uri="http://schemas.openxmlformats.org/drawingml/2006/table">
            <a:tbl>
              <a:tblPr bandRow="1" firstRow="1">
                <a:noFill/>
                <a:tableStyleId>{AA02B3F3-8A83-40A3-A7DC-99686A72CB15}</a:tableStyleId>
              </a:tblPr>
              <a:tblGrid>
                <a:gridCol w="1961325"/>
                <a:gridCol w="2359450"/>
                <a:gridCol w="2705525"/>
              </a:tblGrid>
              <a:tr h="676500">
                <a:tc>
                  <a:txBody>
                    <a:bodyPr/>
                    <a:lstStyle/>
                    <a:p>
                      <a:pPr indent="0" lvl="0" marL="0" marR="0" rtl="0" algn="l">
                        <a:spcBef>
                          <a:spcPts val="0"/>
                        </a:spcBef>
                        <a:spcAft>
                          <a:spcPts val="0"/>
                        </a:spcAft>
                        <a:buNone/>
                      </a:pPr>
                      <a:r>
                        <a:rPr lang="en-US" sz="1800" u="none" cap="none" strike="noStrike">
                          <a:solidFill>
                            <a:schemeClr val="dk1"/>
                          </a:solidFill>
                        </a:rPr>
                        <a:t>     Name</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    Blood Type</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rPr>
                        <a:t>    Address</a:t>
                      </a:r>
                      <a:endParaRPr/>
                    </a:p>
                  </a:txBody>
                  <a:tcPr marT="45725" marB="45725" marR="91450" marL="91450"/>
                </a:tc>
              </a:tr>
              <a:tr h="676500">
                <a:tc>
                  <a:txBody>
                    <a:bodyPr/>
                    <a:lstStyle/>
                    <a:p>
                      <a:pPr indent="0" lvl="0" marL="0" marR="0" rtl="0" algn="l">
                        <a:spcBef>
                          <a:spcPts val="0"/>
                        </a:spcBef>
                        <a:spcAft>
                          <a:spcPts val="0"/>
                        </a:spcAft>
                        <a:buNone/>
                      </a:pPr>
                      <a:r>
                        <a:rPr lang="en-US" sz="1800"/>
                        <a:t>Sajid</a:t>
                      </a:r>
                      <a:endParaRPr/>
                    </a:p>
                  </a:txBody>
                  <a:tcPr marT="45725" marB="45725" marR="91450" marL="91450"/>
                </a:tc>
                <a:tc>
                  <a:txBody>
                    <a:bodyPr/>
                    <a:lstStyle/>
                    <a:p>
                      <a:pPr indent="0" lvl="0" marL="0" marR="0" rtl="0" algn="l">
                        <a:spcBef>
                          <a:spcPts val="0"/>
                        </a:spcBef>
                        <a:spcAft>
                          <a:spcPts val="0"/>
                        </a:spcAft>
                        <a:buNone/>
                      </a:pPr>
                      <a:r>
                        <a:rPr lang="en-US" sz="1800"/>
                        <a:t>A+</a:t>
                      </a:r>
                      <a:endParaRPr/>
                    </a:p>
                  </a:txBody>
                  <a:tcPr marT="45725" marB="45725" marR="91450" marL="91450"/>
                </a:tc>
                <a:tc>
                  <a:txBody>
                    <a:bodyPr/>
                    <a:lstStyle/>
                    <a:p>
                      <a:pPr indent="0" lvl="0" marL="0" marR="0" rtl="0" algn="l">
                        <a:spcBef>
                          <a:spcPts val="0"/>
                        </a:spcBef>
                        <a:spcAft>
                          <a:spcPts val="0"/>
                        </a:spcAft>
                        <a:buNone/>
                      </a:pPr>
                      <a:r>
                        <a:rPr lang="en-US" sz="1800"/>
                        <a:t>Sub area</a:t>
                      </a:r>
                      <a:endParaRPr/>
                    </a:p>
                  </a:txBody>
                  <a:tcPr marT="45725" marB="45725" marR="91450" marL="91450"/>
                </a:tc>
              </a:tr>
              <a:tr h="676500">
                <a:tc>
                  <a:txBody>
                    <a:bodyPr/>
                    <a:lstStyle/>
                    <a:p>
                      <a:pPr indent="0" lvl="0" marL="0" marR="0" rtl="0" algn="l">
                        <a:spcBef>
                          <a:spcPts val="0"/>
                        </a:spcBef>
                        <a:spcAft>
                          <a:spcPts val="0"/>
                        </a:spcAft>
                        <a:buNone/>
                      </a:pPr>
                      <a:r>
                        <a:rPr lang="en-US" sz="1800"/>
                        <a:t>Akib</a:t>
                      </a:r>
                      <a:endParaRPr sz="1800"/>
                    </a:p>
                  </a:txBody>
                  <a:tcPr marT="45725" marB="45725" marR="91450" marL="91450"/>
                </a:tc>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khal paar</a:t>
                      </a:r>
                      <a:endParaRPr/>
                    </a:p>
                  </a:txBody>
                  <a:tcPr marT="45725" marB="45725" marR="91450" marL="91450"/>
                </a:tc>
              </a:tr>
              <a:tr h="676500">
                <a:tc>
                  <a:txBody>
                    <a:bodyPr/>
                    <a:lstStyle/>
                    <a:p>
                      <a:pPr indent="0" lvl="0" marL="0" marR="0" rtl="0" algn="l">
                        <a:spcBef>
                          <a:spcPts val="0"/>
                        </a:spcBef>
                        <a:spcAft>
                          <a:spcPts val="0"/>
                        </a:spcAft>
                        <a:buNone/>
                      </a:pPr>
                      <a:r>
                        <a:rPr lang="en-US" sz="1800"/>
                        <a:t>Babar</a:t>
                      </a:r>
                      <a:endParaRPr/>
                    </a:p>
                  </a:txBody>
                  <a:tcPr marT="45725" marB="45725" marR="91450" marL="91450"/>
                </a:tc>
                <a:tc>
                  <a:txBody>
                    <a:bodyPr/>
                    <a:lstStyle/>
                    <a:p>
                      <a:pPr indent="0" lvl="0" marL="0" marR="0" rtl="0" algn="l">
                        <a:spcBef>
                          <a:spcPts val="0"/>
                        </a:spcBef>
                        <a:spcAft>
                          <a:spcPts val="0"/>
                        </a:spcAft>
                        <a:buNone/>
                      </a:pPr>
                      <a:r>
                        <a:rPr lang="en-US" sz="1800"/>
                        <a:t>AB+</a:t>
                      </a:r>
                      <a:endParaRPr/>
                    </a:p>
                  </a:txBody>
                  <a:tcPr marT="45725" marB="45725" marR="91450" marL="91450"/>
                </a:tc>
                <a:tc>
                  <a:txBody>
                    <a:bodyPr/>
                    <a:lstStyle/>
                    <a:p>
                      <a:pPr indent="0" lvl="0" marL="0" marR="0" rtl="0" algn="l">
                        <a:spcBef>
                          <a:spcPts val="0"/>
                        </a:spcBef>
                        <a:spcAft>
                          <a:spcPts val="0"/>
                        </a:spcAft>
                        <a:buNone/>
                      </a:pPr>
                      <a:r>
                        <a:rPr lang="en-US" sz="1800"/>
                        <a:t>DC road</a:t>
                      </a:r>
                      <a:endParaRPr/>
                    </a:p>
                  </a:txBody>
                  <a:tcPr marT="45725" marB="45725" marR="91450" marL="91450"/>
                </a:tc>
              </a:tr>
              <a:tr h="676500">
                <a:tc>
                  <a:txBody>
                    <a:bodyPr/>
                    <a:lstStyle/>
                    <a:p>
                      <a:pPr indent="0" lvl="0" marL="0" marR="0" rtl="0" algn="l">
                        <a:spcBef>
                          <a:spcPts val="0"/>
                        </a:spcBef>
                        <a:spcAft>
                          <a:spcPts val="0"/>
                        </a:spcAft>
                        <a:buNone/>
                      </a:pPr>
                      <a:r>
                        <a:rPr lang="en-US" sz="1800"/>
                        <a:t>Tawab</a:t>
                      </a:r>
                      <a:endParaRPr/>
                    </a:p>
                  </a:txBody>
                  <a:tcPr marT="45725" marB="45725" marR="91450" marL="91450"/>
                </a:tc>
                <a:tc>
                  <a:txBody>
                    <a:bodyPr/>
                    <a:lstStyle/>
                    <a:p>
                      <a:pPr indent="0" lvl="0" marL="0" marR="0" rtl="0" algn="l">
                        <a:spcBef>
                          <a:spcPts val="0"/>
                        </a:spcBef>
                        <a:spcAft>
                          <a:spcPts val="0"/>
                        </a:spcAft>
                        <a:buNone/>
                      </a:pPr>
                      <a:r>
                        <a:rPr lang="en-US" sz="1800"/>
                        <a:t>A+</a:t>
                      </a:r>
                      <a:endParaRPr/>
                    </a:p>
                  </a:txBody>
                  <a:tcPr marT="45725" marB="45725" marR="91450" marL="91450"/>
                </a:tc>
                <a:tc>
                  <a:txBody>
                    <a:bodyPr/>
                    <a:lstStyle/>
                    <a:p>
                      <a:pPr indent="0" lvl="0" marL="0" marR="0" rtl="0" algn="l">
                        <a:spcBef>
                          <a:spcPts val="0"/>
                        </a:spcBef>
                        <a:spcAft>
                          <a:spcPts val="0"/>
                        </a:spcAft>
                        <a:buNone/>
                      </a:pPr>
                      <a:r>
                        <a:rPr lang="en-US" sz="1800"/>
                        <a:t>Bakolia</a:t>
                      </a:r>
                      <a:endParaRPr/>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ctrTitle"/>
          </p:nvPr>
        </p:nvSpPr>
        <p:spPr>
          <a:xfrm>
            <a:off x="1343025" y="304801"/>
            <a:ext cx="9144000" cy="12271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b="1" lang="en-US" u="sng"/>
              <a:t>BLOOD DONATION</a:t>
            </a:r>
            <a:endParaRPr/>
          </a:p>
        </p:txBody>
      </p:sp>
      <p:sp>
        <p:nvSpPr>
          <p:cNvPr id="96" name="Google Shape;96;p2"/>
          <p:cNvSpPr txBox="1"/>
          <p:nvPr>
            <p:ph idx="1" type="subTitle"/>
          </p:nvPr>
        </p:nvSpPr>
        <p:spPr>
          <a:xfrm>
            <a:off x="1343025" y="1781174"/>
            <a:ext cx="9144000" cy="4772025"/>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rgbClr val="000000"/>
              </a:buClr>
              <a:buSzPct val="100000"/>
              <a:buNone/>
            </a:pPr>
            <a:r>
              <a:rPr b="1" i="0" lang="en-US">
                <a:solidFill>
                  <a:srgbClr val="000000"/>
                </a:solidFill>
                <a:latin typeface="Open Sans"/>
                <a:ea typeface="Open Sans"/>
                <a:cs typeface="Open Sans"/>
                <a:sym typeface="Open Sans"/>
              </a:rPr>
              <a:t>One blood donation can save as many as three lives. Sustainable and quality blood services play a critical role in the health of a society and in preparing for, and responding to, disasters.</a:t>
            </a:r>
            <a:endParaRPr b="0" i="0">
              <a:solidFill>
                <a:srgbClr val="000000"/>
              </a:solidFill>
              <a:latin typeface="Open Sans"/>
              <a:ea typeface="Open Sans"/>
              <a:cs typeface="Open Sans"/>
              <a:sym typeface="Open Sans"/>
            </a:endParaRPr>
          </a:p>
          <a:p>
            <a:pPr indent="0" lvl="0" marL="0" rtl="0" algn="l">
              <a:lnSpc>
                <a:spcPct val="90000"/>
              </a:lnSpc>
              <a:spcBef>
                <a:spcPts val="1000"/>
              </a:spcBef>
              <a:spcAft>
                <a:spcPts val="0"/>
              </a:spcAft>
              <a:buClr>
                <a:srgbClr val="000000"/>
              </a:buClr>
              <a:buSzPct val="100000"/>
              <a:buNone/>
            </a:pPr>
            <a:r>
              <a:rPr b="0" i="0" lang="en-US">
                <a:solidFill>
                  <a:srgbClr val="000000"/>
                </a:solidFill>
                <a:latin typeface="Open Sans"/>
                <a:ea typeface="Open Sans"/>
                <a:cs typeface="Open Sans"/>
                <a:sym typeface="Open Sans"/>
              </a:rPr>
              <a:t>Blood can be used for lots of different life-saving purposes, including:</a:t>
            </a:r>
            <a:endParaRPr/>
          </a:p>
          <a:p>
            <a:pPr indent="-140970" lvl="0" marL="0" rtl="0" algn="l">
              <a:lnSpc>
                <a:spcPct val="90000"/>
              </a:lnSpc>
              <a:spcBef>
                <a:spcPts val="1000"/>
              </a:spcBef>
              <a:spcAft>
                <a:spcPts val="0"/>
              </a:spcAft>
              <a:buClr>
                <a:srgbClr val="000000"/>
              </a:buClr>
              <a:buSzPct val="100000"/>
              <a:buFont typeface="Arial"/>
              <a:buChar char="•"/>
            </a:pPr>
            <a:r>
              <a:rPr b="0" i="0" lang="en-US">
                <a:solidFill>
                  <a:srgbClr val="000000"/>
                </a:solidFill>
                <a:latin typeface="Open Sans"/>
                <a:ea typeface="Open Sans"/>
                <a:cs typeface="Open Sans"/>
                <a:sym typeface="Open Sans"/>
              </a:rPr>
              <a:t>assisting patients undergoing surgery</a:t>
            </a:r>
            <a:endParaRPr/>
          </a:p>
          <a:p>
            <a:pPr indent="-140970" lvl="0" marL="0" rtl="0" algn="l">
              <a:lnSpc>
                <a:spcPct val="90000"/>
              </a:lnSpc>
              <a:spcBef>
                <a:spcPts val="1000"/>
              </a:spcBef>
              <a:spcAft>
                <a:spcPts val="0"/>
              </a:spcAft>
              <a:buClr>
                <a:srgbClr val="000000"/>
              </a:buClr>
              <a:buSzPct val="100000"/>
              <a:buFont typeface="Arial"/>
              <a:buChar char="•"/>
            </a:pPr>
            <a:r>
              <a:rPr b="0" i="0" lang="en-US">
                <a:solidFill>
                  <a:srgbClr val="000000"/>
                </a:solidFill>
                <a:latin typeface="Open Sans"/>
                <a:ea typeface="Open Sans"/>
                <a:cs typeface="Open Sans"/>
                <a:sym typeface="Open Sans"/>
              </a:rPr>
              <a:t>treating diseases such as anaemia and malaria</a:t>
            </a:r>
            <a:endParaRPr/>
          </a:p>
          <a:p>
            <a:pPr indent="-140970" lvl="0" marL="0" rtl="0" algn="l">
              <a:lnSpc>
                <a:spcPct val="90000"/>
              </a:lnSpc>
              <a:spcBef>
                <a:spcPts val="1000"/>
              </a:spcBef>
              <a:spcAft>
                <a:spcPts val="0"/>
              </a:spcAft>
              <a:buClr>
                <a:srgbClr val="000000"/>
              </a:buClr>
              <a:buSzPct val="100000"/>
              <a:buFont typeface="Arial"/>
              <a:buChar char="•"/>
            </a:pPr>
            <a:r>
              <a:rPr b="0" i="0" lang="en-US">
                <a:solidFill>
                  <a:srgbClr val="000000"/>
                </a:solidFill>
                <a:latin typeface="Open Sans"/>
                <a:ea typeface="Open Sans"/>
                <a:cs typeface="Open Sans"/>
                <a:sym typeface="Open Sans"/>
              </a:rPr>
              <a:t>caring for patients on chemotherapy</a:t>
            </a:r>
            <a:endParaRPr/>
          </a:p>
          <a:p>
            <a:pPr indent="-140970" lvl="0" marL="0" rtl="0" algn="l">
              <a:lnSpc>
                <a:spcPct val="90000"/>
              </a:lnSpc>
              <a:spcBef>
                <a:spcPts val="1000"/>
              </a:spcBef>
              <a:spcAft>
                <a:spcPts val="0"/>
              </a:spcAft>
              <a:buClr>
                <a:srgbClr val="000000"/>
              </a:buClr>
              <a:buSzPct val="100000"/>
              <a:buFont typeface="Arial"/>
              <a:buChar char="•"/>
            </a:pPr>
            <a:r>
              <a:rPr b="0" i="0" lang="en-US">
                <a:solidFill>
                  <a:srgbClr val="000000"/>
                </a:solidFill>
                <a:latin typeface="Open Sans"/>
                <a:ea typeface="Open Sans"/>
                <a:cs typeface="Open Sans"/>
                <a:sym typeface="Open Sans"/>
              </a:rPr>
              <a:t>supporting women with complications during childbirth</a:t>
            </a:r>
            <a:endParaRPr/>
          </a:p>
          <a:p>
            <a:pPr indent="0" lvl="0" marL="0" rtl="0" algn="l">
              <a:lnSpc>
                <a:spcPct val="90000"/>
              </a:lnSpc>
              <a:spcBef>
                <a:spcPts val="1000"/>
              </a:spcBef>
              <a:spcAft>
                <a:spcPts val="0"/>
              </a:spcAft>
              <a:buClr>
                <a:srgbClr val="000000"/>
              </a:buClr>
              <a:buSzPct val="100000"/>
              <a:buNone/>
            </a:pPr>
            <a:r>
              <a:rPr b="0" i="0" lang="en-US">
                <a:solidFill>
                  <a:srgbClr val="000000"/>
                </a:solidFill>
                <a:latin typeface="Open Sans"/>
                <a:ea typeface="Open Sans"/>
                <a:cs typeface="Open Sans"/>
                <a:sym typeface="Open Sans"/>
              </a:rPr>
              <a:t>While the World Health Organization (WHO) recognizes that it is the responsibility of governments to ensure a safe and adequate supply of blood, Red Cross and Red Crescent Societies in many countries, as auxiliaries to their government, play an important role in promoting safe and sustainable blood programmes.</a:t>
            </a:r>
            <a:endParaRPr/>
          </a:p>
          <a:p>
            <a:pPr indent="0" lvl="0" marL="0" rtl="0" algn="ctr">
              <a:lnSpc>
                <a:spcPct val="90000"/>
              </a:lnSpc>
              <a:spcBef>
                <a:spcPts val="1000"/>
              </a:spcBef>
              <a:spcAft>
                <a:spcPts val="0"/>
              </a:spcAft>
              <a:buClr>
                <a:schemeClr val="dk1"/>
              </a:buClr>
              <a:buSzPct val="100000"/>
              <a:buNone/>
            </a:pPr>
            <a:r>
              <a:t/>
            </a:r>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ctrTitle"/>
          </p:nvPr>
        </p:nvSpPr>
        <p:spPr>
          <a:xfrm>
            <a:off x="1524000" y="951707"/>
            <a:ext cx="9144000" cy="9826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b="1" lang="en-US" u="sng"/>
              <a:t>About</a:t>
            </a:r>
            <a:endParaRPr/>
          </a:p>
        </p:txBody>
      </p:sp>
      <p:sp>
        <p:nvSpPr>
          <p:cNvPr id="102" name="Google Shape;102;p3"/>
          <p:cNvSpPr txBox="1"/>
          <p:nvPr>
            <p:ph idx="1" type="subTitle"/>
          </p:nvPr>
        </p:nvSpPr>
        <p:spPr>
          <a:xfrm>
            <a:off x="1524000" y="2152650"/>
            <a:ext cx="9144000" cy="45148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solidFill>
                  <a:schemeClr val="dk1"/>
                </a:solidFill>
                <a:latin typeface="Calibri"/>
                <a:ea typeface="Calibri"/>
                <a:cs typeface="Calibri"/>
                <a:sym typeface="Calibri"/>
              </a:rPr>
              <a:t>There will be three parties in this software.When a person will enter this software he/she will have to select a tab.And that will take him/her to a certain page.The three parties are:</a:t>
            </a:r>
            <a:endParaRPr/>
          </a:p>
          <a:p>
            <a:pPr indent="0" lvl="0" marL="0" rtl="0" algn="l">
              <a:lnSpc>
                <a:spcPct val="90000"/>
              </a:lnSpc>
              <a:spcBef>
                <a:spcPts val="10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400"/>
              <a:buNone/>
            </a:pPr>
            <a:r>
              <a:rPr lang="en-US">
                <a:solidFill>
                  <a:schemeClr val="dk1"/>
                </a:solidFill>
                <a:latin typeface="Calibri"/>
                <a:ea typeface="Calibri"/>
                <a:cs typeface="Calibri"/>
                <a:sym typeface="Calibri"/>
              </a:rPr>
              <a:t>      </a:t>
            </a:r>
            <a:r>
              <a:rPr b="1" lang="en-US">
                <a:solidFill>
                  <a:schemeClr val="dk1"/>
                </a:solidFill>
                <a:latin typeface="Calibri"/>
                <a:ea typeface="Calibri"/>
                <a:cs typeface="Calibri"/>
                <a:sym typeface="Calibri"/>
              </a:rPr>
              <a:t>AUTHORITY                         DONATOR                               USER</a:t>
            </a:r>
            <a:endParaRPr/>
          </a:p>
          <a:p>
            <a:pPr indent="0" lvl="0" marL="0" rtl="0" algn="l">
              <a:lnSpc>
                <a:spcPct val="90000"/>
              </a:lnSpc>
              <a:spcBef>
                <a:spcPts val="1000"/>
              </a:spcBef>
              <a:spcAft>
                <a:spcPts val="0"/>
              </a:spcAft>
              <a:buClr>
                <a:schemeClr val="dk1"/>
              </a:buClr>
              <a:buSzPts val="2400"/>
              <a:buNone/>
            </a:pPr>
            <a:r>
              <a:t/>
            </a:r>
            <a:endParaRPr b="1"/>
          </a:p>
          <a:p>
            <a:pPr indent="0" lvl="0" marL="0" rtl="0" algn="l">
              <a:lnSpc>
                <a:spcPct val="90000"/>
              </a:lnSpc>
              <a:spcBef>
                <a:spcPts val="1000"/>
              </a:spcBef>
              <a:spcAft>
                <a:spcPts val="0"/>
              </a:spcAft>
              <a:buClr>
                <a:schemeClr val="dk1"/>
              </a:buClr>
              <a:buSzPts val="2400"/>
              <a:buNone/>
            </a:pPr>
            <a:r>
              <a:t/>
            </a:r>
            <a:endParaRPr b="1"/>
          </a:p>
          <a:p>
            <a:pPr indent="0" lvl="0" marL="0" rtl="0" algn="l">
              <a:lnSpc>
                <a:spcPct val="90000"/>
              </a:lnSpc>
              <a:spcBef>
                <a:spcPts val="1000"/>
              </a:spcBef>
              <a:spcAft>
                <a:spcPts val="0"/>
              </a:spcAft>
              <a:buClr>
                <a:schemeClr val="dk1"/>
              </a:buClr>
              <a:buSzPts val="2400"/>
              <a:buNone/>
            </a:pPr>
            <a:r>
              <a:rPr lang="en-US"/>
              <a:t>All three parties will  give a unique password of their own to log in.They will have to give their id and password to enter the app.</a:t>
            </a:r>
            <a:endParaRPr/>
          </a:p>
          <a:p>
            <a:pPr indent="0" lvl="0" marL="0" rtl="0" algn="l">
              <a:lnSpc>
                <a:spcPct val="90000"/>
              </a:lnSpc>
              <a:spcBef>
                <a:spcPts val="1000"/>
              </a:spcBef>
              <a:spcAft>
                <a:spcPts val="0"/>
              </a:spcAft>
              <a:buClr>
                <a:schemeClr val="dk1"/>
              </a:buClr>
              <a:buSzPts val="2400"/>
              <a:buNone/>
            </a:pPr>
            <a:r>
              <a:t/>
            </a:r>
            <a:endParaRPr b="1"/>
          </a:p>
        </p:txBody>
      </p:sp>
      <p:sp>
        <p:nvSpPr>
          <p:cNvPr id="103" name="Google Shape;103;p3"/>
          <p:cNvSpPr/>
          <p:nvPr/>
        </p:nvSpPr>
        <p:spPr>
          <a:xfrm>
            <a:off x="1714500" y="3429000"/>
            <a:ext cx="2019300" cy="1162050"/>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 name="Google Shape;104;p3"/>
          <p:cNvSpPr/>
          <p:nvPr/>
        </p:nvSpPr>
        <p:spPr>
          <a:xfrm>
            <a:off x="4852987" y="3419475"/>
            <a:ext cx="2019300" cy="1162050"/>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3"/>
          <p:cNvSpPr/>
          <p:nvPr/>
        </p:nvSpPr>
        <p:spPr>
          <a:xfrm>
            <a:off x="7991475" y="3429000"/>
            <a:ext cx="2019300" cy="1162050"/>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9f7ad7ebd1_0_2"/>
          <p:cNvSpPr txBox="1"/>
          <p:nvPr>
            <p:ph idx="4294967295" type="subTitle"/>
          </p:nvPr>
        </p:nvSpPr>
        <p:spPr>
          <a:xfrm>
            <a:off x="1524000" y="1170251"/>
            <a:ext cx="9144000" cy="4694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                              	 ID:</a:t>
            </a:r>
            <a:endParaRPr/>
          </a:p>
          <a:p>
            <a:pPr indent="0" lvl="0" marL="0" rtl="0" algn="l">
              <a:spcBef>
                <a:spcPts val="1000"/>
              </a:spcBef>
              <a:spcAft>
                <a:spcPts val="0"/>
              </a:spcAft>
              <a:buNone/>
            </a:pPr>
            <a:r>
              <a:rPr lang="en-US"/>
              <a:t>                            </a:t>
            </a:r>
            <a:endParaRPr/>
          </a:p>
          <a:p>
            <a:pPr indent="0" lvl="0" marL="0" rtl="0" algn="l">
              <a:spcBef>
                <a:spcPts val="1000"/>
              </a:spcBef>
              <a:spcAft>
                <a:spcPts val="0"/>
              </a:spcAft>
              <a:buNone/>
            </a:pPr>
            <a:r>
              <a:rPr lang="en-US"/>
              <a:t>                       Password:</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                                                         Log In        </a:t>
            </a:r>
            <a:endParaRPr/>
          </a:p>
        </p:txBody>
      </p:sp>
      <p:sp>
        <p:nvSpPr>
          <p:cNvPr id="112" name="Google Shape;112;g19f7ad7ebd1_0_2"/>
          <p:cNvSpPr/>
          <p:nvPr/>
        </p:nvSpPr>
        <p:spPr>
          <a:xfrm>
            <a:off x="5007400" y="2190750"/>
            <a:ext cx="4286400" cy="43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113" name="Google Shape;113;g19f7ad7ebd1_0_2"/>
          <p:cNvSpPr/>
          <p:nvPr/>
        </p:nvSpPr>
        <p:spPr>
          <a:xfrm>
            <a:off x="5000650" y="3299800"/>
            <a:ext cx="4299900" cy="43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19f7ad7ebd1_0_2"/>
          <p:cNvSpPr/>
          <p:nvPr/>
        </p:nvSpPr>
        <p:spPr>
          <a:xfrm>
            <a:off x="5619725" y="4810113"/>
            <a:ext cx="2000100" cy="43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19f7ad7ebd1_0_2"/>
          <p:cNvSpPr txBox="1"/>
          <p:nvPr/>
        </p:nvSpPr>
        <p:spPr>
          <a:xfrm>
            <a:off x="5157100" y="5578925"/>
            <a:ext cx="653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16" name="Google Shape;116;g19f7ad7ebd1_0_2"/>
          <p:cNvSpPr txBox="1"/>
          <p:nvPr/>
        </p:nvSpPr>
        <p:spPr>
          <a:xfrm>
            <a:off x="6041575" y="5742225"/>
            <a:ext cx="617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ctrTitle"/>
          </p:nvPr>
        </p:nvSpPr>
        <p:spPr>
          <a:xfrm>
            <a:off x="1524000" y="687388"/>
            <a:ext cx="9144000" cy="992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b="1" lang="en-US" u="sng"/>
              <a:t>USER</a:t>
            </a:r>
            <a:endParaRPr/>
          </a:p>
        </p:txBody>
      </p:sp>
      <p:sp>
        <p:nvSpPr>
          <p:cNvPr id="122" name="Google Shape;122;p6"/>
          <p:cNvSpPr txBox="1"/>
          <p:nvPr>
            <p:ph idx="1" type="subTitle"/>
          </p:nvPr>
        </p:nvSpPr>
        <p:spPr>
          <a:xfrm>
            <a:off x="1524000" y="1679500"/>
            <a:ext cx="9144000" cy="4946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3000"/>
              <a:t>User is the party who will use this software occasionally when they will be in need of blood.</a:t>
            </a:r>
            <a:endParaRPr sz="3000"/>
          </a:p>
          <a:p>
            <a:pPr indent="0" lvl="0" marL="0" rtl="0" algn="l">
              <a:lnSpc>
                <a:spcPct val="90000"/>
              </a:lnSpc>
              <a:spcBef>
                <a:spcPts val="0"/>
              </a:spcBef>
              <a:spcAft>
                <a:spcPts val="0"/>
              </a:spcAft>
              <a:buClr>
                <a:schemeClr val="dk1"/>
              </a:buClr>
              <a:buSzPts val="2400"/>
              <a:buNone/>
            </a:pPr>
            <a:r>
              <a:rPr lang="en-US" sz="3000"/>
              <a:t>They will have to enter their </a:t>
            </a:r>
            <a:r>
              <a:rPr b="1" lang="en-US" sz="3000"/>
              <a:t>id </a:t>
            </a:r>
            <a:r>
              <a:rPr lang="en-US" sz="3000"/>
              <a:t>and </a:t>
            </a:r>
            <a:r>
              <a:rPr b="1" lang="en-US" sz="3000"/>
              <a:t>password</a:t>
            </a:r>
            <a:r>
              <a:rPr lang="en-US" sz="3000"/>
              <a:t> to log in the app.Then they will come to the page where they will </a:t>
            </a:r>
            <a:r>
              <a:rPr b="1" lang="en-US" sz="3000"/>
              <a:t>input the blood type</a:t>
            </a:r>
            <a:r>
              <a:rPr lang="en-US" sz="3000"/>
              <a:t> they are in need , and also they have to input </a:t>
            </a:r>
            <a:r>
              <a:rPr b="1" lang="en-US" sz="3000"/>
              <a:t>the place</a:t>
            </a:r>
            <a:r>
              <a:rPr lang="en-US" sz="3000"/>
              <a:t>.</a:t>
            </a:r>
            <a:endParaRPr sz="3000"/>
          </a:p>
          <a:p>
            <a:pPr indent="0" lvl="0" marL="0" rtl="0" algn="l">
              <a:lnSpc>
                <a:spcPct val="90000"/>
              </a:lnSpc>
              <a:spcBef>
                <a:spcPts val="1000"/>
              </a:spcBef>
              <a:spcAft>
                <a:spcPts val="0"/>
              </a:spcAft>
              <a:buClr>
                <a:schemeClr val="dk1"/>
              </a:buClr>
              <a:buSzPts val="2400"/>
              <a:buNone/>
            </a:pPr>
            <a:r>
              <a:rPr lang="en-US" sz="3000"/>
              <a:t>User  have permission  to change his/her informations.They can  see who are available to donate blood at his/her required place and see their informations like their name and area. </a:t>
            </a:r>
            <a:endParaRPr sz="3000"/>
          </a:p>
          <a:p>
            <a:pPr indent="0" lvl="0" marL="0" rtl="0" algn="l">
              <a:lnSpc>
                <a:spcPct val="90000"/>
              </a:lnSpc>
              <a:spcBef>
                <a:spcPts val="1000"/>
              </a:spcBef>
              <a:spcAft>
                <a:spcPts val="0"/>
              </a:spcAft>
              <a:buClr>
                <a:schemeClr val="dk1"/>
              </a:buClr>
              <a:buSzPts val="2400"/>
              <a:buNone/>
            </a:pPr>
            <a:r>
              <a:t/>
            </a:r>
            <a:endParaRPr/>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ctrTitle"/>
          </p:nvPr>
        </p:nvSpPr>
        <p:spPr>
          <a:xfrm>
            <a:off x="1190550" y="581876"/>
            <a:ext cx="9144000" cy="942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b="1" lang="en-US" u="sng"/>
              <a:t>DONATOR</a:t>
            </a:r>
            <a:endParaRPr/>
          </a:p>
        </p:txBody>
      </p:sp>
      <p:sp>
        <p:nvSpPr>
          <p:cNvPr id="128" name="Google Shape;128;p5"/>
          <p:cNvSpPr txBox="1"/>
          <p:nvPr>
            <p:ph idx="1" type="subTitle"/>
          </p:nvPr>
        </p:nvSpPr>
        <p:spPr>
          <a:xfrm>
            <a:off x="1190550" y="1707075"/>
            <a:ext cx="9144000" cy="4629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700"/>
              <a:t>Donator is the most important party of this software as everything depend on donator.</a:t>
            </a:r>
            <a:endParaRPr sz="2700"/>
          </a:p>
          <a:p>
            <a:pPr indent="0" lvl="0" marL="0" rtl="0" algn="l">
              <a:lnSpc>
                <a:spcPct val="90000"/>
              </a:lnSpc>
              <a:spcBef>
                <a:spcPts val="1000"/>
              </a:spcBef>
              <a:spcAft>
                <a:spcPts val="0"/>
              </a:spcAft>
              <a:buClr>
                <a:schemeClr val="dk1"/>
              </a:buClr>
              <a:buSzPts val="2400"/>
              <a:buNone/>
            </a:pPr>
            <a:r>
              <a:rPr lang="en-US" sz="2700"/>
              <a:t>A donator has to fill up a form.Then test will be conduct on his/her blood to find out his/her blood type and if that person has any disease,he/she can’t be a donor.</a:t>
            </a:r>
            <a:endParaRPr sz="2700"/>
          </a:p>
          <a:p>
            <a:pPr indent="0" lvl="0" marL="0" rtl="0" algn="l">
              <a:lnSpc>
                <a:spcPct val="90000"/>
              </a:lnSpc>
              <a:spcBef>
                <a:spcPts val="1000"/>
              </a:spcBef>
              <a:spcAft>
                <a:spcPts val="0"/>
              </a:spcAft>
              <a:buClr>
                <a:schemeClr val="dk1"/>
              </a:buClr>
              <a:buSzPts val="2400"/>
              <a:buNone/>
            </a:pPr>
            <a:r>
              <a:rPr lang="en-US" sz="2700"/>
              <a:t>Every donator will be given an id and password which will also bear their identity.</a:t>
            </a:r>
            <a:endParaRPr sz="2700"/>
          </a:p>
          <a:p>
            <a:pPr indent="0" lvl="0" marL="0" rtl="0" algn="l">
              <a:lnSpc>
                <a:spcPct val="90000"/>
              </a:lnSpc>
              <a:spcBef>
                <a:spcPts val="1000"/>
              </a:spcBef>
              <a:spcAft>
                <a:spcPts val="0"/>
              </a:spcAft>
              <a:buClr>
                <a:schemeClr val="dk1"/>
              </a:buClr>
              <a:buSzPts val="2400"/>
              <a:buNone/>
            </a:pPr>
            <a:r>
              <a:rPr lang="en-US" sz="2700"/>
              <a:t>By entering their correct id and password they will have access to the app.They can change their information such as their name and password.</a:t>
            </a:r>
            <a:endParaRPr sz="2700"/>
          </a:p>
        </p:txBody>
      </p:sp>
      <p:sp>
        <p:nvSpPr>
          <p:cNvPr id="129" name="Google Shape;129;p5"/>
          <p:cNvSpPr txBox="1"/>
          <p:nvPr/>
        </p:nvSpPr>
        <p:spPr>
          <a:xfrm>
            <a:off x="530675" y="979725"/>
            <a:ext cx="783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transition spd="slow" p14:dur="1500">
    <p:split orient="ver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type="ctrTitle"/>
          </p:nvPr>
        </p:nvSpPr>
        <p:spPr>
          <a:xfrm>
            <a:off x="1437025" y="614888"/>
            <a:ext cx="9144000" cy="973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b="1" lang="en-US" u="sng"/>
              <a:t>AUTHORITY</a:t>
            </a:r>
            <a:r>
              <a:rPr lang="en-US" u="sng"/>
              <a:t> </a:t>
            </a:r>
            <a:endParaRPr/>
          </a:p>
        </p:txBody>
      </p:sp>
      <p:sp>
        <p:nvSpPr>
          <p:cNvPr id="135" name="Google Shape;135;p4"/>
          <p:cNvSpPr txBox="1"/>
          <p:nvPr>
            <p:ph idx="1" type="subTitle"/>
          </p:nvPr>
        </p:nvSpPr>
        <p:spPr>
          <a:xfrm>
            <a:off x="1437025" y="1994000"/>
            <a:ext cx="9144000" cy="45306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dk1"/>
              </a:buClr>
              <a:buSzPts val="2400"/>
              <a:buNone/>
            </a:pPr>
            <a:r>
              <a:rPr lang="en-US" sz="3300"/>
              <a:t>Authority is the party who will run this software and can update any informations in the software as they want.</a:t>
            </a:r>
            <a:endParaRPr sz="3300"/>
          </a:p>
          <a:p>
            <a:pPr indent="0" lvl="0" marL="0" rtl="0" algn="l">
              <a:lnSpc>
                <a:spcPct val="90000"/>
              </a:lnSpc>
              <a:spcBef>
                <a:spcPts val="1000"/>
              </a:spcBef>
              <a:spcAft>
                <a:spcPts val="0"/>
              </a:spcAft>
              <a:buClr>
                <a:schemeClr val="dk1"/>
              </a:buClr>
              <a:buSzPts val="2400"/>
              <a:buNone/>
            </a:pPr>
            <a:r>
              <a:rPr lang="en-US" sz="3300"/>
              <a:t>Every member from the authority will be given a individual id and password.</a:t>
            </a:r>
            <a:endParaRPr sz="3300"/>
          </a:p>
          <a:p>
            <a:pPr indent="0" lvl="0" marL="0" rtl="0" algn="l">
              <a:lnSpc>
                <a:spcPct val="90000"/>
              </a:lnSpc>
              <a:spcBef>
                <a:spcPts val="1000"/>
              </a:spcBef>
              <a:spcAft>
                <a:spcPts val="0"/>
              </a:spcAft>
              <a:buClr>
                <a:schemeClr val="dk1"/>
              </a:buClr>
              <a:buSzPts val="2400"/>
              <a:buNone/>
            </a:pPr>
            <a:r>
              <a:rPr lang="en-US" sz="3300"/>
              <a:t>By entering the correct id and password they will have access to update any information they like.</a:t>
            </a:r>
            <a:endParaRPr sz="3300"/>
          </a:p>
          <a:p>
            <a:pPr indent="0" lvl="0" marL="0" rtl="0" algn="l">
              <a:lnSpc>
                <a:spcPct val="90000"/>
              </a:lnSpc>
              <a:spcBef>
                <a:spcPts val="1000"/>
              </a:spcBef>
              <a:spcAft>
                <a:spcPts val="0"/>
              </a:spcAft>
              <a:buClr>
                <a:schemeClr val="dk1"/>
              </a:buClr>
              <a:buSzPts val="2400"/>
              <a:buNone/>
            </a:pPr>
            <a:r>
              <a:rPr lang="en-US" sz="3300"/>
              <a:t>Authority can change their name and password.They can also change user and donor’s information such as </a:t>
            </a:r>
            <a:r>
              <a:rPr lang="en-US" sz="3300"/>
              <a:t>their</a:t>
            </a:r>
            <a:r>
              <a:rPr lang="en-US" sz="3300"/>
              <a:t> id and name.</a:t>
            </a:r>
            <a:endParaRPr sz="3300"/>
          </a:p>
          <a:p>
            <a:pPr indent="0" lvl="0" marL="0" rtl="0" algn="l">
              <a:lnSpc>
                <a:spcPct val="90000"/>
              </a:lnSpc>
              <a:spcBef>
                <a:spcPts val="1000"/>
              </a:spcBef>
              <a:spcAft>
                <a:spcPts val="0"/>
              </a:spcAft>
              <a:buClr>
                <a:schemeClr val="dk1"/>
              </a:buClr>
              <a:buSzPts val="2400"/>
              <a:buNone/>
            </a:pPr>
            <a:r>
              <a:t/>
            </a:r>
            <a:endParaRPr/>
          </a:p>
        </p:txBody>
      </p:sp>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idx="4294967295" type="subTitle"/>
          </p:nvPr>
        </p:nvSpPr>
        <p:spPr>
          <a:xfrm>
            <a:off x="1763350" y="309450"/>
            <a:ext cx="9144000" cy="6548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None/>
            </a:pPr>
            <a:r>
              <a:rPr lang="en-US" sz="5400"/>
              <a:t>Enter</a:t>
            </a:r>
            <a:endParaRPr b="1" sz="5400"/>
          </a:p>
          <a:p>
            <a:pPr indent="0" lvl="0" marL="0" rtl="0" algn="ctr">
              <a:lnSpc>
                <a:spcPct val="90000"/>
              </a:lnSpc>
              <a:spcBef>
                <a:spcPts val="1000"/>
              </a:spcBef>
              <a:spcAft>
                <a:spcPts val="0"/>
              </a:spcAft>
              <a:buClr>
                <a:schemeClr val="dk1"/>
              </a:buClr>
              <a:buSzPts val="900"/>
              <a:buNone/>
            </a:pPr>
            <a:r>
              <a:t/>
            </a:r>
            <a:endParaRPr b="1" sz="900"/>
          </a:p>
          <a:p>
            <a:pPr indent="0" lvl="0" marL="0" rtl="0" algn="ctr">
              <a:lnSpc>
                <a:spcPct val="90000"/>
              </a:lnSpc>
              <a:spcBef>
                <a:spcPts val="1000"/>
              </a:spcBef>
              <a:spcAft>
                <a:spcPts val="0"/>
              </a:spcAft>
              <a:buClr>
                <a:schemeClr val="dk1"/>
              </a:buClr>
              <a:buSzPts val="5400"/>
              <a:buNone/>
            </a:pPr>
            <a:r>
              <a:rPr b="1" lang="en-US" sz="5400"/>
              <a:t>Select Identity</a:t>
            </a:r>
            <a:endParaRPr/>
          </a:p>
          <a:p>
            <a:pPr indent="0" lvl="0" marL="0" rtl="0" algn="ctr">
              <a:lnSpc>
                <a:spcPct val="90000"/>
              </a:lnSpc>
              <a:spcBef>
                <a:spcPts val="1000"/>
              </a:spcBef>
              <a:spcAft>
                <a:spcPts val="0"/>
              </a:spcAft>
              <a:buClr>
                <a:schemeClr val="dk1"/>
              </a:buClr>
              <a:buSzPts val="900"/>
              <a:buNone/>
            </a:pPr>
            <a:r>
              <a:t/>
            </a:r>
            <a:endParaRPr b="1" sz="900"/>
          </a:p>
          <a:p>
            <a:pPr indent="0" lvl="0" marL="0" rtl="0" algn="l">
              <a:lnSpc>
                <a:spcPct val="90000"/>
              </a:lnSpc>
              <a:spcBef>
                <a:spcPts val="1000"/>
              </a:spcBef>
              <a:spcAft>
                <a:spcPts val="0"/>
              </a:spcAft>
              <a:buClr>
                <a:schemeClr val="dk1"/>
              </a:buClr>
              <a:buSzPts val="5400"/>
              <a:buNone/>
            </a:pPr>
            <a:r>
              <a:rPr b="1" lang="en-US" sz="5400"/>
              <a:t>  Authority    Donator     User</a:t>
            </a:r>
            <a:endParaRPr/>
          </a:p>
          <a:p>
            <a:pPr indent="0" lvl="0" marL="0" rtl="0" algn="l">
              <a:lnSpc>
                <a:spcPct val="90000"/>
              </a:lnSpc>
              <a:spcBef>
                <a:spcPts val="1000"/>
              </a:spcBef>
              <a:spcAft>
                <a:spcPts val="0"/>
              </a:spcAft>
              <a:buClr>
                <a:schemeClr val="dk1"/>
              </a:buClr>
              <a:buSzPts val="5400"/>
              <a:buNone/>
            </a:pPr>
            <a:r>
              <a:rPr b="1" lang="en-US" sz="5400"/>
              <a:t>  </a:t>
            </a:r>
            <a:r>
              <a:rPr lang="en-US" sz="3600"/>
              <a:t>Can access/           Can access/       Can see </a:t>
            </a:r>
            <a:endParaRPr/>
          </a:p>
          <a:p>
            <a:pPr indent="0" lvl="0" marL="0" rtl="0" algn="l">
              <a:lnSpc>
                <a:spcPct val="90000"/>
              </a:lnSpc>
              <a:spcBef>
                <a:spcPts val="1000"/>
              </a:spcBef>
              <a:spcAft>
                <a:spcPts val="0"/>
              </a:spcAft>
              <a:buClr>
                <a:schemeClr val="dk1"/>
              </a:buClr>
              <a:buSzPts val="3600"/>
              <a:buNone/>
            </a:pPr>
            <a:r>
              <a:rPr lang="en-US" sz="3600"/>
              <a:t>   change any            change only    	 who’s</a:t>
            </a:r>
            <a:endParaRPr/>
          </a:p>
          <a:p>
            <a:pPr indent="0" lvl="0" marL="0" rtl="0" algn="l">
              <a:lnSpc>
                <a:spcPct val="90000"/>
              </a:lnSpc>
              <a:spcBef>
                <a:spcPts val="1000"/>
              </a:spcBef>
              <a:spcAft>
                <a:spcPts val="0"/>
              </a:spcAft>
              <a:buClr>
                <a:schemeClr val="dk1"/>
              </a:buClr>
              <a:buSzPts val="3600"/>
              <a:buNone/>
            </a:pPr>
            <a:r>
              <a:rPr lang="en-US" sz="3600"/>
              <a:t>   information            his/her              available &amp;</a:t>
            </a:r>
            <a:endParaRPr sz="3600"/>
          </a:p>
          <a:p>
            <a:pPr indent="0" lvl="0" marL="0" rtl="0" algn="l">
              <a:lnSpc>
                <a:spcPct val="90000"/>
              </a:lnSpc>
              <a:spcBef>
                <a:spcPts val="1000"/>
              </a:spcBef>
              <a:spcAft>
                <a:spcPts val="0"/>
              </a:spcAft>
              <a:buClr>
                <a:schemeClr val="dk1"/>
              </a:buClr>
              <a:buSzPts val="3600"/>
              <a:buNone/>
            </a:pPr>
            <a:r>
              <a:rPr lang="en-US" sz="3600"/>
              <a:t>                                    information		see/change 															information</a:t>
            </a:r>
            <a:endParaRPr sz="3600"/>
          </a:p>
        </p:txBody>
      </p:sp>
      <p:sp>
        <p:nvSpPr>
          <p:cNvPr id="141" name="Google Shape;141;p7"/>
          <p:cNvSpPr/>
          <p:nvPr/>
        </p:nvSpPr>
        <p:spPr>
          <a:xfrm>
            <a:off x="4838112" y="495850"/>
            <a:ext cx="3000300" cy="685800"/>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 name="Google Shape;142;p7"/>
          <p:cNvSpPr/>
          <p:nvPr/>
        </p:nvSpPr>
        <p:spPr>
          <a:xfrm>
            <a:off x="3493676" y="1394164"/>
            <a:ext cx="5343600" cy="885900"/>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7"/>
          <p:cNvSpPr/>
          <p:nvPr/>
        </p:nvSpPr>
        <p:spPr>
          <a:xfrm>
            <a:off x="1952600" y="2591999"/>
            <a:ext cx="3133800" cy="885900"/>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p7"/>
          <p:cNvSpPr/>
          <p:nvPr/>
        </p:nvSpPr>
        <p:spPr>
          <a:xfrm>
            <a:off x="5086402" y="2591989"/>
            <a:ext cx="2890800" cy="885900"/>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7"/>
          <p:cNvSpPr/>
          <p:nvPr/>
        </p:nvSpPr>
        <p:spPr>
          <a:xfrm>
            <a:off x="8096213" y="2520926"/>
            <a:ext cx="2090700" cy="780900"/>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7"/>
          <p:cNvSpPr/>
          <p:nvPr/>
        </p:nvSpPr>
        <p:spPr>
          <a:xfrm>
            <a:off x="2151300" y="3714625"/>
            <a:ext cx="2343300" cy="2847600"/>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7"/>
          <p:cNvSpPr/>
          <p:nvPr/>
        </p:nvSpPr>
        <p:spPr>
          <a:xfrm>
            <a:off x="5324600" y="3763850"/>
            <a:ext cx="2652600" cy="2847600"/>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7"/>
          <p:cNvSpPr/>
          <p:nvPr/>
        </p:nvSpPr>
        <p:spPr>
          <a:xfrm>
            <a:off x="8206400" y="3683425"/>
            <a:ext cx="2443200" cy="2998500"/>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7"/>
          <p:cNvSpPr/>
          <p:nvPr/>
        </p:nvSpPr>
        <p:spPr>
          <a:xfrm>
            <a:off x="6096011" y="1197313"/>
            <a:ext cx="409500" cy="324000"/>
          </a:xfrm>
          <a:prstGeom prst="downArrow">
            <a:avLst>
              <a:gd fmla="val 50000" name="adj1"/>
              <a:gd fmla="val 50000" name="adj2"/>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7"/>
          <p:cNvSpPr/>
          <p:nvPr/>
        </p:nvSpPr>
        <p:spPr>
          <a:xfrm>
            <a:off x="6096000" y="2280486"/>
            <a:ext cx="484500" cy="324000"/>
          </a:xfrm>
          <a:prstGeom prst="downArrow">
            <a:avLst>
              <a:gd fmla="val 50000" name="adj1"/>
              <a:gd fmla="val 50000" name="adj2"/>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7"/>
          <p:cNvSpPr/>
          <p:nvPr/>
        </p:nvSpPr>
        <p:spPr>
          <a:xfrm rot="1579619">
            <a:off x="3423936" y="2077563"/>
            <a:ext cx="484337" cy="441939"/>
          </a:xfrm>
          <a:prstGeom prst="downArrow">
            <a:avLst>
              <a:gd fmla="val 50000" name="adj1"/>
              <a:gd fmla="val 50000" name="adj2"/>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 name="Google Shape;152;p7"/>
          <p:cNvSpPr/>
          <p:nvPr/>
        </p:nvSpPr>
        <p:spPr>
          <a:xfrm rot="-1633886">
            <a:off x="8439039" y="2016616"/>
            <a:ext cx="484499" cy="563796"/>
          </a:xfrm>
          <a:prstGeom prst="downArrow">
            <a:avLst>
              <a:gd fmla="val 50000" name="adj1"/>
              <a:gd fmla="val 50000" name="adj2"/>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7"/>
          <p:cNvSpPr/>
          <p:nvPr/>
        </p:nvSpPr>
        <p:spPr>
          <a:xfrm>
            <a:off x="3170916" y="3502074"/>
            <a:ext cx="484500" cy="237600"/>
          </a:xfrm>
          <a:prstGeom prst="downArrow">
            <a:avLst>
              <a:gd fmla="val 50000" name="adj1"/>
              <a:gd fmla="val 50000" name="adj2"/>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7"/>
          <p:cNvSpPr/>
          <p:nvPr/>
        </p:nvSpPr>
        <p:spPr>
          <a:xfrm>
            <a:off x="6224573" y="3502077"/>
            <a:ext cx="484500" cy="237600"/>
          </a:xfrm>
          <a:prstGeom prst="downArrow">
            <a:avLst>
              <a:gd fmla="val 50000" name="adj1"/>
              <a:gd fmla="val 50000" name="adj2"/>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7"/>
          <p:cNvSpPr/>
          <p:nvPr/>
        </p:nvSpPr>
        <p:spPr>
          <a:xfrm>
            <a:off x="8899261" y="3301823"/>
            <a:ext cx="484500" cy="381600"/>
          </a:xfrm>
          <a:prstGeom prst="downArrow">
            <a:avLst>
              <a:gd fmla="val 50000" name="adj1"/>
              <a:gd fmla="val 50000" name="adj2"/>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mc:AlternateContent>
    <mc:Choice Requires="p14">
      <p:transition spd="slow" p14:dur="3400">
        <p14:reveal dir="l"/>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9f7ad7ebd1_0_23"/>
          <p:cNvSpPr txBox="1"/>
          <p:nvPr/>
        </p:nvSpPr>
        <p:spPr>
          <a:xfrm>
            <a:off x="857250" y="408225"/>
            <a:ext cx="10539000" cy="11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700" u="sng">
                <a:latin typeface="Calibri"/>
                <a:ea typeface="Calibri"/>
                <a:cs typeface="Calibri"/>
                <a:sym typeface="Calibri"/>
              </a:rPr>
              <a:t>How will the app work(for user) </a:t>
            </a:r>
            <a:r>
              <a:rPr b="1" lang="en-US" sz="3700">
                <a:latin typeface="Calibri"/>
                <a:ea typeface="Calibri"/>
                <a:cs typeface="Calibri"/>
                <a:sym typeface="Calibri"/>
              </a:rPr>
              <a:t>:</a:t>
            </a:r>
            <a:endParaRPr b="1" sz="3700">
              <a:latin typeface="Calibri"/>
              <a:ea typeface="Calibri"/>
              <a:cs typeface="Calibri"/>
              <a:sym typeface="Calibri"/>
            </a:endParaRPr>
          </a:p>
        </p:txBody>
      </p:sp>
      <p:sp>
        <p:nvSpPr>
          <p:cNvPr id="162" name="Google Shape;162;g19f7ad7ebd1_0_23"/>
          <p:cNvSpPr txBox="1"/>
          <p:nvPr/>
        </p:nvSpPr>
        <p:spPr>
          <a:xfrm>
            <a:off x="857250" y="1819900"/>
            <a:ext cx="1592100" cy="9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latin typeface="Calibri"/>
                <a:ea typeface="Calibri"/>
                <a:cs typeface="Calibri"/>
                <a:sym typeface="Calibri"/>
              </a:rPr>
              <a:t>Log In</a:t>
            </a:r>
            <a:endParaRPr sz="3000">
              <a:latin typeface="Calibri"/>
              <a:ea typeface="Calibri"/>
              <a:cs typeface="Calibri"/>
              <a:sym typeface="Calibri"/>
            </a:endParaRPr>
          </a:p>
        </p:txBody>
      </p:sp>
      <p:sp>
        <p:nvSpPr>
          <p:cNvPr id="163" name="Google Shape;163;g19f7ad7ebd1_0_23"/>
          <p:cNvSpPr txBox="1"/>
          <p:nvPr/>
        </p:nvSpPr>
        <p:spPr>
          <a:xfrm>
            <a:off x="3333750" y="1700900"/>
            <a:ext cx="1864200" cy="6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latin typeface="Calibri"/>
                <a:ea typeface="Calibri"/>
                <a:cs typeface="Calibri"/>
                <a:sym typeface="Calibri"/>
              </a:rPr>
              <a:t>Input Blood Type</a:t>
            </a:r>
            <a:endParaRPr sz="2800">
              <a:latin typeface="Calibri"/>
              <a:ea typeface="Calibri"/>
              <a:cs typeface="Calibri"/>
              <a:sym typeface="Calibri"/>
            </a:endParaRPr>
          </a:p>
        </p:txBody>
      </p:sp>
      <p:sp>
        <p:nvSpPr>
          <p:cNvPr id="164" name="Google Shape;164;g19f7ad7ebd1_0_23"/>
          <p:cNvSpPr txBox="1"/>
          <p:nvPr/>
        </p:nvSpPr>
        <p:spPr>
          <a:xfrm>
            <a:off x="5830700" y="1877800"/>
            <a:ext cx="2544600" cy="8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See who’s available </a:t>
            </a:r>
            <a:endParaRPr sz="2600">
              <a:latin typeface="Calibri"/>
              <a:ea typeface="Calibri"/>
              <a:cs typeface="Calibri"/>
              <a:sym typeface="Calibri"/>
            </a:endParaRPr>
          </a:p>
        </p:txBody>
      </p:sp>
      <p:sp>
        <p:nvSpPr>
          <p:cNvPr id="165" name="Google Shape;165;g19f7ad7ebd1_0_23"/>
          <p:cNvSpPr txBox="1"/>
          <p:nvPr/>
        </p:nvSpPr>
        <p:spPr>
          <a:xfrm>
            <a:off x="9212025" y="1804700"/>
            <a:ext cx="2544600" cy="9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latin typeface="Calibri"/>
                <a:ea typeface="Calibri"/>
                <a:cs typeface="Calibri"/>
                <a:sym typeface="Calibri"/>
              </a:rPr>
              <a:t>Input the desired</a:t>
            </a:r>
            <a:endParaRPr sz="2200">
              <a:latin typeface="Calibri"/>
              <a:ea typeface="Calibri"/>
              <a:cs typeface="Calibri"/>
              <a:sym typeface="Calibri"/>
            </a:endParaRPr>
          </a:p>
          <a:p>
            <a:pPr indent="0" lvl="0" marL="0" rtl="0" algn="l">
              <a:spcBef>
                <a:spcPts val="0"/>
              </a:spcBef>
              <a:spcAft>
                <a:spcPts val="0"/>
              </a:spcAft>
              <a:buNone/>
            </a:pPr>
            <a:r>
              <a:rPr lang="en-US" sz="2200">
                <a:latin typeface="Calibri"/>
                <a:ea typeface="Calibri"/>
                <a:cs typeface="Calibri"/>
                <a:sym typeface="Calibri"/>
              </a:rPr>
              <a:t>place</a:t>
            </a:r>
            <a:endParaRPr sz="2200">
              <a:latin typeface="Calibri"/>
              <a:ea typeface="Calibri"/>
              <a:cs typeface="Calibri"/>
              <a:sym typeface="Calibri"/>
            </a:endParaRPr>
          </a:p>
        </p:txBody>
      </p:sp>
      <p:sp>
        <p:nvSpPr>
          <p:cNvPr id="166" name="Google Shape;166;g19f7ad7ebd1_0_23"/>
          <p:cNvSpPr txBox="1"/>
          <p:nvPr/>
        </p:nvSpPr>
        <p:spPr>
          <a:xfrm>
            <a:off x="9184825" y="3347350"/>
            <a:ext cx="2326800" cy="6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latin typeface="Calibri"/>
                <a:ea typeface="Calibri"/>
                <a:cs typeface="Calibri"/>
                <a:sym typeface="Calibri"/>
              </a:rPr>
              <a:t>Select the donar</a:t>
            </a:r>
            <a:endParaRPr sz="3000">
              <a:latin typeface="Calibri"/>
              <a:ea typeface="Calibri"/>
              <a:cs typeface="Calibri"/>
              <a:sym typeface="Calibri"/>
            </a:endParaRPr>
          </a:p>
        </p:txBody>
      </p:sp>
      <p:sp>
        <p:nvSpPr>
          <p:cNvPr id="167" name="Google Shape;167;g19f7ad7ebd1_0_23"/>
          <p:cNvSpPr txBox="1"/>
          <p:nvPr/>
        </p:nvSpPr>
        <p:spPr>
          <a:xfrm>
            <a:off x="5715025" y="3352450"/>
            <a:ext cx="2544600" cy="8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latin typeface="Calibri"/>
                <a:ea typeface="Calibri"/>
                <a:cs typeface="Calibri"/>
                <a:sym typeface="Calibri"/>
              </a:rPr>
              <a:t>Message the donar through the app</a:t>
            </a:r>
            <a:endParaRPr sz="2300">
              <a:latin typeface="Calibri"/>
              <a:ea typeface="Calibri"/>
              <a:cs typeface="Calibri"/>
              <a:sym typeface="Calibri"/>
            </a:endParaRPr>
          </a:p>
        </p:txBody>
      </p:sp>
      <p:sp>
        <p:nvSpPr>
          <p:cNvPr id="168" name="Google Shape;168;g19f7ad7ebd1_0_23"/>
          <p:cNvSpPr txBox="1"/>
          <p:nvPr/>
        </p:nvSpPr>
        <p:spPr>
          <a:xfrm>
            <a:off x="3211275" y="3333750"/>
            <a:ext cx="22317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Calibri"/>
                <a:ea typeface="Calibri"/>
                <a:cs typeface="Calibri"/>
                <a:sym typeface="Calibri"/>
              </a:rPr>
              <a:t>If the donar is not responding.</a:t>
            </a:r>
            <a:endParaRPr sz="2000">
              <a:latin typeface="Calibri"/>
              <a:ea typeface="Calibri"/>
              <a:cs typeface="Calibri"/>
              <a:sym typeface="Calibri"/>
            </a:endParaRPr>
          </a:p>
          <a:p>
            <a:pPr indent="0" lvl="0" marL="0" rtl="0" algn="l">
              <a:spcBef>
                <a:spcPts val="0"/>
              </a:spcBef>
              <a:spcAft>
                <a:spcPts val="0"/>
              </a:spcAft>
              <a:buNone/>
            </a:pPr>
            <a:r>
              <a:rPr lang="en-US" sz="2000">
                <a:latin typeface="Calibri"/>
                <a:ea typeface="Calibri"/>
                <a:cs typeface="Calibri"/>
                <a:sym typeface="Calibri"/>
              </a:rPr>
              <a:t>Message the authority</a:t>
            </a:r>
            <a:endParaRPr sz="2000">
              <a:latin typeface="Calibri"/>
              <a:ea typeface="Calibri"/>
              <a:cs typeface="Calibri"/>
              <a:sym typeface="Calibri"/>
            </a:endParaRPr>
          </a:p>
        </p:txBody>
      </p:sp>
      <p:sp>
        <p:nvSpPr>
          <p:cNvPr id="169" name="Google Shape;169;g19f7ad7ebd1_0_23"/>
          <p:cNvSpPr txBox="1"/>
          <p:nvPr/>
        </p:nvSpPr>
        <p:spPr>
          <a:xfrm>
            <a:off x="639525" y="3646725"/>
            <a:ext cx="21228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latin typeface="Calibri"/>
                <a:ea typeface="Calibri"/>
                <a:cs typeface="Calibri"/>
                <a:sym typeface="Calibri"/>
              </a:rPr>
              <a:t>Set a Time and Place</a:t>
            </a:r>
            <a:endParaRPr sz="2200">
              <a:latin typeface="Calibri"/>
              <a:ea typeface="Calibri"/>
              <a:cs typeface="Calibri"/>
              <a:sym typeface="Calibri"/>
            </a:endParaRPr>
          </a:p>
        </p:txBody>
      </p:sp>
      <p:sp>
        <p:nvSpPr>
          <p:cNvPr id="170" name="Google Shape;170;g19f7ad7ebd1_0_23"/>
          <p:cNvSpPr txBox="1"/>
          <p:nvPr/>
        </p:nvSpPr>
        <p:spPr>
          <a:xfrm>
            <a:off x="4626425" y="5491700"/>
            <a:ext cx="2354100" cy="6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latin typeface="Calibri"/>
                <a:ea typeface="Calibri"/>
                <a:cs typeface="Calibri"/>
                <a:sym typeface="Calibri"/>
              </a:rPr>
              <a:t>Blood Donation</a:t>
            </a:r>
            <a:endParaRPr b="1" sz="2500">
              <a:latin typeface="Calibri"/>
              <a:ea typeface="Calibri"/>
              <a:cs typeface="Calibri"/>
              <a:sym typeface="Calibri"/>
            </a:endParaRPr>
          </a:p>
        </p:txBody>
      </p:sp>
      <p:sp>
        <p:nvSpPr>
          <p:cNvPr id="171" name="Google Shape;171;g19f7ad7ebd1_0_23"/>
          <p:cNvSpPr/>
          <p:nvPr/>
        </p:nvSpPr>
        <p:spPr>
          <a:xfrm>
            <a:off x="721200" y="1700900"/>
            <a:ext cx="1864200" cy="954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19f7ad7ebd1_0_23"/>
          <p:cNvSpPr/>
          <p:nvPr/>
        </p:nvSpPr>
        <p:spPr>
          <a:xfrm>
            <a:off x="3272550" y="1700900"/>
            <a:ext cx="1986600" cy="954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19f7ad7ebd1_0_23"/>
          <p:cNvSpPr/>
          <p:nvPr/>
        </p:nvSpPr>
        <p:spPr>
          <a:xfrm>
            <a:off x="9177975" y="1589438"/>
            <a:ext cx="2612700" cy="1129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19f7ad7ebd1_0_23"/>
          <p:cNvSpPr/>
          <p:nvPr/>
        </p:nvSpPr>
        <p:spPr>
          <a:xfrm>
            <a:off x="5885150" y="1583600"/>
            <a:ext cx="2435700" cy="1071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19f7ad7ebd1_0_23"/>
          <p:cNvSpPr/>
          <p:nvPr/>
        </p:nvSpPr>
        <p:spPr>
          <a:xfrm>
            <a:off x="9041875" y="3352450"/>
            <a:ext cx="2612700" cy="1129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19f7ad7ebd1_0_23"/>
          <p:cNvSpPr/>
          <p:nvPr/>
        </p:nvSpPr>
        <p:spPr>
          <a:xfrm>
            <a:off x="5592550" y="3442600"/>
            <a:ext cx="2803200" cy="1209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19f7ad7ebd1_0_23"/>
          <p:cNvSpPr/>
          <p:nvPr/>
        </p:nvSpPr>
        <p:spPr>
          <a:xfrm>
            <a:off x="3068350" y="3347350"/>
            <a:ext cx="2231700" cy="1399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19f7ad7ebd1_0_23"/>
          <p:cNvSpPr/>
          <p:nvPr/>
        </p:nvSpPr>
        <p:spPr>
          <a:xfrm>
            <a:off x="598725" y="3377775"/>
            <a:ext cx="1864200" cy="1399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19f7ad7ebd1_0_23"/>
          <p:cNvSpPr/>
          <p:nvPr/>
        </p:nvSpPr>
        <p:spPr>
          <a:xfrm>
            <a:off x="4054925" y="5439300"/>
            <a:ext cx="3347400" cy="1071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19f7ad7ebd1_0_23"/>
          <p:cNvSpPr/>
          <p:nvPr/>
        </p:nvSpPr>
        <p:spPr>
          <a:xfrm>
            <a:off x="2622825" y="2021600"/>
            <a:ext cx="588300" cy="3129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dk1"/>
              </a:highlight>
            </a:endParaRPr>
          </a:p>
        </p:txBody>
      </p:sp>
      <p:sp>
        <p:nvSpPr>
          <p:cNvPr id="181" name="Google Shape;181;g19f7ad7ebd1_0_23"/>
          <p:cNvSpPr/>
          <p:nvPr/>
        </p:nvSpPr>
        <p:spPr>
          <a:xfrm>
            <a:off x="5288050" y="2045350"/>
            <a:ext cx="479700" cy="3129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19f7ad7ebd1_0_23"/>
          <p:cNvSpPr/>
          <p:nvPr/>
        </p:nvSpPr>
        <p:spPr>
          <a:xfrm>
            <a:off x="8358138" y="1951100"/>
            <a:ext cx="816600" cy="3366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19f7ad7ebd1_0_23"/>
          <p:cNvSpPr/>
          <p:nvPr/>
        </p:nvSpPr>
        <p:spPr>
          <a:xfrm>
            <a:off x="10191750" y="2720250"/>
            <a:ext cx="353700" cy="6258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19f7ad7ebd1_0_23"/>
          <p:cNvSpPr/>
          <p:nvPr/>
        </p:nvSpPr>
        <p:spPr>
          <a:xfrm>
            <a:off x="8399199" y="3748900"/>
            <a:ext cx="588300" cy="336600"/>
          </a:xfrm>
          <a:prstGeom prst="lef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19f7ad7ebd1_0_23"/>
          <p:cNvSpPr/>
          <p:nvPr/>
        </p:nvSpPr>
        <p:spPr>
          <a:xfrm>
            <a:off x="5254250" y="3730475"/>
            <a:ext cx="353700" cy="336600"/>
          </a:xfrm>
          <a:prstGeom prst="lef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19f7ad7ebd1_0_23"/>
          <p:cNvSpPr/>
          <p:nvPr/>
        </p:nvSpPr>
        <p:spPr>
          <a:xfrm>
            <a:off x="2473388" y="3760750"/>
            <a:ext cx="588300" cy="312900"/>
          </a:xfrm>
          <a:prstGeom prst="lef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19f7ad7ebd1_0_23"/>
          <p:cNvSpPr/>
          <p:nvPr/>
        </p:nvSpPr>
        <p:spPr>
          <a:xfrm rot="1798960">
            <a:off x="2315237" y="4941173"/>
            <a:ext cx="1667674" cy="734652"/>
          </a:xfrm>
          <a:prstGeom prst="notched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2022-11-23T16:38:50Z</dcterms:created>
  <dc:creator>Tawab Ahmed</dc:creator>
</cp:coreProperties>
</file>