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78" r:id="rId6"/>
    <p:sldId id="277" r:id="rId7"/>
    <p:sldId id="279" r:id="rId8"/>
    <p:sldId id="280" r:id="rId9"/>
    <p:sldId id="261" r:id="rId10"/>
    <p:sldId id="262" r:id="rId11"/>
    <p:sldId id="284" r:id="rId12"/>
    <p:sldId id="281" r:id="rId13"/>
    <p:sldId id="282" r:id="rId14"/>
    <p:sldId id="283" r:id="rId15"/>
    <p:sldId id="292" r:id="rId16"/>
    <p:sldId id="293" r:id="rId17"/>
    <p:sldId id="294" r:id="rId18"/>
    <p:sldId id="295" r:id="rId19"/>
    <p:sldId id="296" r:id="rId20"/>
    <p:sldId id="276" r:id="rId21"/>
    <p:sldId id="299" r:id="rId22"/>
    <p:sldId id="301" r:id="rId23"/>
    <p:sldId id="300" r:id="rId2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สี่เหลี่ยมผืนผ้า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สี่เหลี่ยมผืนผ้า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สี่เหลี่ยมผืนผ้า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สี่เหลี่ยมผืนผ้า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สี่เหลี่ยมผืนผ้า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สี่เหลี่ยมผืนผ้ามุมมน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สี่เหลี่ยมผืนผ้ามุมมน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แทนวันที่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17" name="ตัวแทน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ตัวแทน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เนื้อหา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26" name="ตัวแทนวันที่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27" name="ตัวแทนหมายเลขภาพนิ่ง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ตัวแทนท้ายกระดา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สี่เหลี่ยมผืนผ้า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สี่เหลี่ยมผืนผ้า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สี่เหลี่ยมผืนผ้า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สี่เหลี่ยมผืนผ้ามุมมน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สี่เหลี่ยมผืนผ้ามุมมน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สี่เหลี่ยมผืนผ้า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สี่เหลี่ยมผืนผ้า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สี่เหลี่ยมผืนผ้า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สี่เหลี่ยมผืนผ้า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สี่เหลี่ยมผืนผ้า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สี่เหลี่ยมผืนผ้า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ตัวแทนชื่อเรื่อง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แทนข้อความ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/>
              <a:t>ระดับที่สอง</a:t>
            </a:r>
          </a:p>
          <a:p>
            <a:pPr lvl="2" eaLnBrk="1" latinLnBrk="0" hangingPunct="1"/>
            <a:r>
              <a:rPr kumimoji="0" lang="th-TH"/>
              <a:t>ระดับที่สาม</a:t>
            </a:r>
          </a:p>
          <a:p>
            <a:pPr lvl="3" eaLnBrk="1" latinLnBrk="0" hangingPunct="1"/>
            <a:r>
              <a:rPr kumimoji="0" lang="th-TH"/>
              <a:t>ระดับที่สี่</a:t>
            </a:r>
          </a:p>
          <a:p>
            <a:pPr lvl="4" eaLnBrk="1" latinLnBrk="0" hangingPunct="1"/>
            <a:r>
              <a:rPr kumimoji="0" lang="th-TH"/>
              <a:t>ระดับที่ห้า</a:t>
            </a:r>
            <a:endParaRPr kumimoji="0" lang="en-US"/>
          </a:p>
        </p:txBody>
      </p:sp>
      <p:sp>
        <p:nvSpPr>
          <p:cNvPr id="14" name="ตัวแทนวันที่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C7CB323-BDD0-4815-BCAF-CCD88B19CCC7}" type="datetimeFigureOut">
              <a:rPr lang="th-TH" smtClean="0"/>
              <a:t>01/05/61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แทน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884D2BD-9D8B-4321-B0F8-D314EF846CA8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การทดลองความสุกของไข่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of Engineering Experiment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7629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862D4F2-5AF5-4735-B542-18C4BEA6B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796263"/>
              </p:ext>
            </p:extLst>
          </p:nvPr>
        </p:nvGraphicFramePr>
        <p:xfrm>
          <a:off x="539552" y="1340768"/>
          <a:ext cx="8064895" cy="4392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726">
                  <a:extLst>
                    <a:ext uri="{9D8B030D-6E8A-4147-A177-3AD203B41FA5}">
                      <a16:colId xmlns:a16="http://schemas.microsoft.com/office/drawing/2014/main" xmlns="" val="548298554"/>
                    </a:ext>
                  </a:extLst>
                </a:gridCol>
                <a:gridCol w="1431073">
                  <a:extLst>
                    <a:ext uri="{9D8B030D-6E8A-4147-A177-3AD203B41FA5}">
                      <a16:colId xmlns:a16="http://schemas.microsoft.com/office/drawing/2014/main" xmlns="" val="3169477589"/>
                    </a:ext>
                  </a:extLst>
                </a:gridCol>
                <a:gridCol w="1462875">
                  <a:extLst>
                    <a:ext uri="{9D8B030D-6E8A-4147-A177-3AD203B41FA5}">
                      <a16:colId xmlns:a16="http://schemas.microsoft.com/office/drawing/2014/main" xmlns="" val="1058459044"/>
                    </a:ext>
                  </a:extLst>
                </a:gridCol>
                <a:gridCol w="1621883">
                  <a:extLst>
                    <a:ext uri="{9D8B030D-6E8A-4147-A177-3AD203B41FA5}">
                      <a16:colId xmlns:a16="http://schemas.microsoft.com/office/drawing/2014/main" xmlns="" val="729559184"/>
                    </a:ext>
                  </a:extLst>
                </a:gridCol>
                <a:gridCol w="2671338">
                  <a:extLst>
                    <a:ext uri="{9D8B030D-6E8A-4147-A177-3AD203B41FA5}">
                      <a16:colId xmlns:a16="http://schemas.microsoft.com/office/drawing/2014/main" xmlns="" val="1118994279"/>
                    </a:ext>
                  </a:extLst>
                </a:gridCol>
              </a:tblGrid>
              <a:tr h="488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ลำดับ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อุณหภูมิ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เวลา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ระดับน้ำ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ระดับความสุกของไข่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92865289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0.4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j-cs"/>
                        </a:rPr>
                        <a:t>3</a:t>
                      </a:r>
                      <a:endParaRPr lang="th-TH" sz="2000" dirty="0">
                        <a:effectLst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21765499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0.4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j-cs"/>
                        </a:rPr>
                        <a:t>6</a:t>
                      </a:r>
                      <a:endParaRPr lang="th-TH" sz="2000" dirty="0">
                        <a:effectLst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8335920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0.4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j-cs"/>
                        </a:rPr>
                        <a:t>4</a:t>
                      </a:r>
                      <a:endParaRPr lang="th-TH" sz="2000" dirty="0">
                        <a:effectLst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84660774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0.4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j-cs"/>
                        </a:rPr>
                        <a:t>7</a:t>
                      </a:r>
                      <a:endParaRPr lang="th-TH" sz="2000" dirty="0">
                        <a:effectLst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91156127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0.8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j-cs"/>
                        </a:rPr>
                        <a:t>4</a:t>
                      </a:r>
                      <a:endParaRPr lang="th-TH" sz="2000" dirty="0">
                        <a:effectLst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94255988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0.8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j-cs"/>
                        </a:rPr>
                        <a:t>6</a:t>
                      </a:r>
                      <a:endParaRPr lang="th-TH" sz="2000" dirty="0">
                        <a:effectLst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29095975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0.8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j-cs"/>
                        </a:rPr>
                        <a:t>5</a:t>
                      </a:r>
                      <a:endParaRPr lang="th-TH" sz="2000" dirty="0">
                        <a:effectLst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39509503"/>
                  </a:ext>
                </a:extLst>
              </a:tr>
              <a:tr h="488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j-cs"/>
                        </a:rPr>
                        <a:t>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0.8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j-cs"/>
                        </a:rPr>
                        <a:t>8</a:t>
                      </a:r>
                      <a:endParaRPr lang="th-TH" sz="2000" dirty="0">
                        <a:effectLst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9117101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457646-F936-459F-8973-D57C0B86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502" y="6457890"/>
            <a:ext cx="32896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1" i="0" u="none" strike="noStrike" cap="none" normalizeH="0" baseline="0" dirty="0">
                <a:ln>
                  <a:noFill/>
                </a:ln>
                <a:effectLst/>
                <a:latin typeface="TH SarabunPSK" panose="020B0500040200020003" pitchFamily="34" charset="-34"/>
                <a:ea typeface="Calibri" panose="020F0502020204030204" pitchFamily="34" charset="0"/>
              </a:rPr>
              <a:t>ตาราง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H SarabunPSK" panose="020B0500040200020003" pitchFamily="34" charset="-34"/>
                <a:ea typeface="Calibri" panose="020F0502020204030204" pitchFamily="34" charset="0"/>
              </a:rPr>
              <a:t> 4.1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H SarabunPSK" panose="020B0500040200020003" pitchFamily="34" charset="-34"/>
                <a:ea typeface="Calibri" panose="020F0502020204030204" pitchFamily="34" charset="0"/>
              </a:rPr>
              <a:t>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effectLst/>
                <a:latin typeface="TH SarabunPSK" panose="020B0500040200020003" pitchFamily="34" charset="-34"/>
                <a:ea typeface="Calibri" panose="020F0502020204030204" pitchFamily="34" charset="0"/>
              </a:rPr>
              <a:t>ผลการทดลอง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2^3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 </a:t>
            </a:r>
            <a:r>
              <a:rPr kumimoji="0" lang="th-TH" altLang="en-US" sz="2000" b="0" i="0" u="none" strike="noStrike" cap="none" normalizeH="0" baseline="0" dirty="0" err="1">
                <a:ln>
                  <a:noFill/>
                </a:ln>
                <a:effectLst/>
                <a:latin typeface="TH SarabunPSK" panose="020B0500040200020003" pitchFamily="34" charset="-34"/>
                <a:ea typeface="Calibri" panose="020F0502020204030204" pitchFamily="34" charset="0"/>
              </a:rPr>
              <a:t>แฟค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effectLst/>
                <a:latin typeface="TH SarabunPSK" panose="020B0500040200020003" pitchFamily="34" charset="-34"/>
                <a:ea typeface="Calibri" panose="020F0502020204030204" pitchFamily="34" charset="0"/>
              </a:rPr>
              <a:t>ตอเรียล</a:t>
            </a:r>
            <a:endParaRPr kumimoji="0" lang="th-TH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ชื่อเรื่อง 1">
                <a:extLst>
                  <a:ext uri="{FF2B5EF4-FFF2-40B4-BE49-F238E27FC236}">
                    <a16:creationId xmlns:a16="http://schemas.microsoft.com/office/drawing/2014/main" xmlns="" id="{B9301151-9393-43D7-A301-AF671549C8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620688"/>
                <a:ext cx="8229600" cy="576064"/>
              </a:xfrm>
            </p:spPr>
            <p:txBody>
              <a:bodyPr>
                <a:normAutofit fontScale="90000"/>
              </a:bodyPr>
              <a:lstStyle/>
              <a:p>
                <a:r>
                  <a:rPr lang="th-TH" dirty="0">
                    <a:solidFill>
                      <a:schemeClr val="tx1"/>
                    </a:solidFill>
                  </a:rPr>
                  <a:t>1.ผลการทดลอง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100" dirty="0"/>
                  <a:t> </a:t>
                </a:r>
                <a:r>
                  <a:rPr lang="th-TH" sz="3100" dirty="0">
                    <a:solidFill>
                      <a:schemeClr val="tx1"/>
                    </a:solidFill>
                  </a:rPr>
                  <a:t> </a:t>
                </a:r>
                <a:r>
                  <a:rPr lang="th-TH" dirty="0" err="1">
                    <a:solidFill>
                      <a:schemeClr val="tx1"/>
                    </a:solidFill>
                  </a:rPr>
                  <a:t>แฟค</a:t>
                </a:r>
                <a:r>
                  <a:rPr lang="th-TH" dirty="0">
                    <a:solidFill>
                      <a:schemeClr val="tx1"/>
                    </a:solidFill>
                  </a:rPr>
                  <a:t>ตอเรียล</a:t>
                </a:r>
              </a:p>
            </p:txBody>
          </p:sp>
        </mc:Choice>
        <mc:Fallback xmlns="">
          <p:sp>
            <p:nvSpPr>
              <p:cNvPr id="10" name="ชื่อเรื่อง 1">
                <a:extLst>
                  <a:ext uri="{FF2B5EF4-FFF2-40B4-BE49-F238E27FC236}">
                    <a16:creationId xmlns:a16="http://schemas.microsoft.com/office/drawing/2014/main" id="{B9301151-9393-43D7-A301-AF671549C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620688"/>
                <a:ext cx="8229600" cy="576064"/>
              </a:xfrm>
              <a:blipFill>
                <a:blip r:embed="rId2"/>
                <a:stretch>
                  <a:fillRect l="-2296" t="-22340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3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109728" indent="0" algn="ctr">
              <a:buNone/>
            </a:pPr>
            <a:r>
              <a:rPr lang="th-TH" dirty="0"/>
              <a:t>การทดสอบความเพียงพอของตัวแบบ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A9A4B64-9432-43E4-A6FE-B3FB9711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86777DBC-7491-444B-8C21-C0A312F3A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386049"/>
              </p:ext>
            </p:extLst>
          </p:nvPr>
        </p:nvGraphicFramePr>
        <p:xfrm>
          <a:off x="1455969" y="2068813"/>
          <a:ext cx="6252749" cy="416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969" y="2068813"/>
                        <a:ext cx="6252749" cy="4168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ชื่อเรื่อง 1">
                <a:extLst>
                  <a:ext uri="{FF2B5EF4-FFF2-40B4-BE49-F238E27FC236}">
                    <a16:creationId xmlns:a16="http://schemas.microsoft.com/office/drawing/2014/main" xmlns="" id="{5AA35E0C-091A-4139-99CC-0D789A1D86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620688"/>
                <a:ext cx="8229600" cy="576064"/>
              </a:xfrm>
            </p:spPr>
            <p:txBody>
              <a:bodyPr>
                <a:normAutofit fontScale="90000"/>
              </a:bodyPr>
              <a:lstStyle/>
              <a:p>
                <a:r>
                  <a:rPr lang="th-TH" dirty="0">
                    <a:solidFill>
                      <a:schemeClr val="tx1"/>
                    </a:solidFill>
                  </a:rPr>
                  <a:t>1.ผลการทดลอง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100" dirty="0"/>
                  <a:t> </a:t>
                </a:r>
                <a:r>
                  <a:rPr lang="th-TH" sz="3100" dirty="0">
                    <a:solidFill>
                      <a:schemeClr val="tx1"/>
                    </a:solidFill>
                  </a:rPr>
                  <a:t> </a:t>
                </a:r>
                <a:r>
                  <a:rPr lang="th-TH" dirty="0" err="1">
                    <a:solidFill>
                      <a:schemeClr val="tx1"/>
                    </a:solidFill>
                  </a:rPr>
                  <a:t>แฟค</a:t>
                </a:r>
                <a:r>
                  <a:rPr lang="th-TH" dirty="0">
                    <a:solidFill>
                      <a:schemeClr val="tx1"/>
                    </a:solidFill>
                  </a:rPr>
                  <a:t>ตอเรียล</a:t>
                </a:r>
              </a:p>
            </p:txBody>
          </p:sp>
        </mc:Choice>
        <mc:Fallback xmlns="">
          <p:sp>
            <p:nvSpPr>
              <p:cNvPr id="9" name="ชื่อเรื่อง 1">
                <a:extLst>
                  <a:ext uri="{FF2B5EF4-FFF2-40B4-BE49-F238E27FC236}">
                    <a16:creationId xmlns:a16="http://schemas.microsoft.com/office/drawing/2014/main" id="{5AA35E0C-091A-4139-99CC-0D789A1D8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620688"/>
                <a:ext cx="8229600" cy="576064"/>
              </a:xfrm>
              <a:blipFill>
                <a:blip r:embed="rId5"/>
                <a:stretch>
                  <a:fillRect l="-2296" t="-22340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14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ตัวแทนเนื้อหา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97152"/>
                <a:ext cx="8229600" cy="1777384"/>
              </a:xfrm>
            </p:spPr>
            <p:txBody>
              <a:bodyPr/>
              <a:lstStyle/>
              <a:p>
                <a:pPr marL="109728" indent="0" algn="ctr">
                  <a:buNone/>
                </a:pPr>
                <a:r>
                  <a:rPr lang="th-TH" dirty="0"/>
                  <a:t>ค่าเฉลี่ยผลตอบสนองในแต่ละทรี</a:t>
                </a:r>
                <a:r>
                  <a:rPr lang="th-TH" dirty="0" err="1"/>
                  <a:t>ทเ</a:t>
                </a:r>
                <a:r>
                  <a:rPr lang="th-TH" dirty="0"/>
                  <a:t>มนท์คอม</a:t>
                </a:r>
                <a:r>
                  <a:rPr lang="th-TH" dirty="0" err="1"/>
                  <a:t>บิเนชั่</a:t>
                </a:r>
                <a:r>
                  <a:rPr lang="th-TH" dirty="0"/>
                  <a:t>นของแผนการทดลองแบบ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th-TH" sz="2000" dirty="0"/>
                  <a:t> </a:t>
                </a:r>
                <a:r>
                  <a:rPr lang="th-TH" dirty="0" err="1"/>
                  <a:t>แฟค</a:t>
                </a:r>
                <a:r>
                  <a:rPr lang="th-TH" dirty="0"/>
                  <a:t>ตอเรียลในการทดลองต้มไข่</a:t>
                </a:r>
              </a:p>
            </p:txBody>
          </p:sp>
        </mc:Choice>
        <mc:Fallback xmlns="">
          <p:sp>
            <p:nvSpPr>
              <p:cNvPr id="3" name="ตัวแทนเนื้อหา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97152"/>
                <a:ext cx="8229600" cy="1777384"/>
              </a:xfrm>
              <a:blipFill>
                <a:blip r:embed="rId3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876136A-BD6F-453F-8BFD-D10675FC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9A970642-95C2-4541-B115-3F5A31689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610187"/>
              </p:ext>
            </p:extLst>
          </p:nvPr>
        </p:nvGraphicFramePr>
        <p:xfrm>
          <a:off x="2247900" y="1412776"/>
          <a:ext cx="464820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412776"/>
                        <a:ext cx="4648200" cy="309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ชื่อเรื่อง 1">
                <a:extLst>
                  <a:ext uri="{FF2B5EF4-FFF2-40B4-BE49-F238E27FC236}">
                    <a16:creationId xmlns:a16="http://schemas.microsoft.com/office/drawing/2014/main" xmlns="" id="{5EBB19F1-50EB-4017-8C15-93E19E866A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620688"/>
                <a:ext cx="8229600" cy="576064"/>
              </a:xfrm>
            </p:spPr>
            <p:txBody>
              <a:bodyPr>
                <a:normAutofit fontScale="90000"/>
              </a:bodyPr>
              <a:lstStyle/>
              <a:p>
                <a:r>
                  <a:rPr lang="th-TH" dirty="0">
                    <a:solidFill>
                      <a:schemeClr val="tx1"/>
                    </a:solidFill>
                  </a:rPr>
                  <a:t>1.ผลการทดลอง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100" dirty="0"/>
                  <a:t> </a:t>
                </a:r>
                <a:r>
                  <a:rPr lang="th-TH" sz="3100" dirty="0">
                    <a:solidFill>
                      <a:schemeClr val="tx1"/>
                    </a:solidFill>
                  </a:rPr>
                  <a:t> </a:t>
                </a:r>
                <a:r>
                  <a:rPr lang="th-TH" dirty="0" err="1">
                    <a:solidFill>
                      <a:schemeClr val="tx1"/>
                    </a:solidFill>
                  </a:rPr>
                  <a:t>แฟค</a:t>
                </a:r>
                <a:r>
                  <a:rPr lang="th-TH" dirty="0">
                    <a:solidFill>
                      <a:schemeClr val="tx1"/>
                    </a:solidFill>
                  </a:rPr>
                  <a:t>ตอเรียล</a:t>
                </a:r>
              </a:p>
            </p:txBody>
          </p:sp>
        </mc:Choice>
        <mc:Fallback xmlns="">
          <p:sp>
            <p:nvSpPr>
              <p:cNvPr id="11" name="ชื่อเรื่อง 1">
                <a:extLst>
                  <a:ext uri="{FF2B5EF4-FFF2-40B4-BE49-F238E27FC236}">
                    <a16:creationId xmlns:a16="http://schemas.microsoft.com/office/drawing/2014/main" id="{5EBB19F1-50EB-4017-8C15-93E19E866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620688"/>
                <a:ext cx="8229600" cy="576064"/>
              </a:xfrm>
              <a:blipFill>
                <a:blip r:embed="rId6"/>
                <a:stretch>
                  <a:fillRect l="-2296" t="-22340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9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72617" y="4917335"/>
            <a:ext cx="3826768" cy="1680017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th-TH" sz="2400" dirty="0"/>
              <a:t> ผลวิเคราะห์ความน่าจะเป็นแบบปกติของตัวประมาณของอิทธิพลทั้งหมด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DE0AA19-EB7E-4DAB-8BF8-D814DE589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46FAEE5-75CA-4ED3-8B12-D06F7595D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830760"/>
              </p:ext>
            </p:extLst>
          </p:nvPr>
        </p:nvGraphicFramePr>
        <p:xfrm>
          <a:off x="1" y="1321718"/>
          <a:ext cx="4572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321718"/>
                        <a:ext cx="4572000" cy="350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B6927534-348A-41BA-87BF-795D62251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1EFA75D4-084D-47AD-8DAA-E3B535AAB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217618"/>
              </p:ext>
            </p:extLst>
          </p:nvPr>
        </p:nvGraphicFramePr>
        <p:xfrm>
          <a:off x="4572000" y="1328585"/>
          <a:ext cx="45720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Graph" r:id="rId5" imgW="5486400" imgH="3657600" progId="MtbGraph.Document.16">
                  <p:embed/>
                </p:oleObj>
              </mc:Choice>
              <mc:Fallback>
                <p:oleObj name="Graph" r:id="rId5" imgW="5486400" imgH="3657600" progId="MtbGraph.Document.1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28585"/>
                        <a:ext cx="4572000" cy="348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xmlns="" id="{CE8912BB-310D-40BD-A824-261D89A60B45}"/>
              </a:ext>
            </a:extLst>
          </p:cNvPr>
          <p:cNvSpPr txBox="1">
            <a:spLocks/>
          </p:cNvSpPr>
          <p:nvPr/>
        </p:nvSpPr>
        <p:spPr>
          <a:xfrm>
            <a:off x="4911605" y="4891754"/>
            <a:ext cx="3826768" cy="16800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  <p:sp>
        <p:nvSpPr>
          <p:cNvPr id="9" name="ตัวแทนเนื้อหา 2">
            <a:extLst>
              <a:ext uri="{FF2B5EF4-FFF2-40B4-BE49-F238E27FC236}">
                <a16:creationId xmlns:a16="http://schemas.microsoft.com/office/drawing/2014/main" xmlns="" id="{1B62A6E9-C17A-495E-94CF-D9D15BA1FB8D}"/>
              </a:ext>
            </a:extLst>
          </p:cNvPr>
          <p:cNvSpPr txBox="1">
            <a:spLocks/>
          </p:cNvSpPr>
          <p:nvPr/>
        </p:nvSpPr>
        <p:spPr>
          <a:xfrm>
            <a:off x="4944616" y="4882247"/>
            <a:ext cx="3826768" cy="16800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r>
              <a:rPr lang="en-US" sz="2400" dirty="0"/>
              <a:t>Pareto Chart </a:t>
            </a:r>
            <a:r>
              <a:rPr lang="th-TH" sz="2400" dirty="0"/>
              <a:t>ของข้อมูลที่ได้จากการทดลอง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ชื่อเรื่อง 1">
                <a:extLst>
                  <a:ext uri="{FF2B5EF4-FFF2-40B4-BE49-F238E27FC236}">
                    <a16:creationId xmlns:a16="http://schemas.microsoft.com/office/drawing/2014/main" xmlns="" id="{07706D4F-9189-4A2A-B69A-FD399921BC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620688"/>
                <a:ext cx="8229600" cy="576064"/>
              </a:xfrm>
              <a:prstGeom prst="rect">
                <a:avLst/>
              </a:prstGeom>
            </p:spPr>
            <p:txBody>
              <a:bodyPr vert="horz" anchor="ctr">
                <a:normAutofit fontScale="90000" lnSpcReduction="2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th-TH" dirty="0">
                    <a:solidFill>
                      <a:schemeClr val="tx1"/>
                    </a:solidFill>
                  </a:rPr>
                  <a:t>1.ผลการทดลอง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100" dirty="0"/>
                  <a:t> </a:t>
                </a:r>
                <a:r>
                  <a:rPr lang="th-TH" sz="3100" dirty="0">
                    <a:solidFill>
                      <a:schemeClr val="tx1"/>
                    </a:solidFill>
                  </a:rPr>
                  <a:t> </a:t>
                </a:r>
                <a:r>
                  <a:rPr lang="th-TH" dirty="0" err="1">
                    <a:solidFill>
                      <a:schemeClr val="tx1"/>
                    </a:solidFill>
                  </a:rPr>
                  <a:t>แฟค</a:t>
                </a:r>
                <a:r>
                  <a:rPr lang="th-TH" dirty="0">
                    <a:solidFill>
                      <a:schemeClr val="tx1"/>
                    </a:solidFill>
                  </a:rPr>
                  <a:t>ตอเรียล</a:t>
                </a:r>
              </a:p>
            </p:txBody>
          </p:sp>
        </mc:Choice>
        <mc:Fallback xmlns="">
          <p:sp>
            <p:nvSpPr>
              <p:cNvPr id="12" name="ชื่อเรื่อง 1">
                <a:extLst>
                  <a:ext uri="{FF2B5EF4-FFF2-40B4-BE49-F238E27FC236}">
                    <a16:creationId xmlns:a16="http://schemas.microsoft.com/office/drawing/2014/main" id="{07706D4F-9189-4A2A-B69A-FD399921B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20688"/>
                <a:ext cx="8229600" cy="576064"/>
              </a:xfrm>
              <a:prstGeom prst="rect">
                <a:avLst/>
              </a:prstGeom>
              <a:blipFill>
                <a:blip r:embed="rId7"/>
                <a:stretch>
                  <a:fillRect l="-2296" t="-28723" b="-39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15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4E92230-072A-4BA3-958D-BB83E1974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814583"/>
              </p:ext>
            </p:extLst>
          </p:nvPr>
        </p:nvGraphicFramePr>
        <p:xfrm>
          <a:off x="467544" y="1700808"/>
          <a:ext cx="8229600" cy="2664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2774">
                  <a:extLst>
                    <a:ext uri="{9D8B030D-6E8A-4147-A177-3AD203B41FA5}">
                      <a16:colId xmlns:a16="http://schemas.microsoft.com/office/drawing/2014/main" xmlns="" val="3790511532"/>
                    </a:ext>
                  </a:extLst>
                </a:gridCol>
                <a:gridCol w="1500401">
                  <a:extLst>
                    <a:ext uri="{9D8B030D-6E8A-4147-A177-3AD203B41FA5}">
                      <a16:colId xmlns:a16="http://schemas.microsoft.com/office/drawing/2014/main" xmlns="" val="1128164423"/>
                    </a:ext>
                  </a:extLst>
                </a:gridCol>
                <a:gridCol w="1765679">
                  <a:extLst>
                    <a:ext uri="{9D8B030D-6E8A-4147-A177-3AD203B41FA5}">
                      <a16:colId xmlns:a16="http://schemas.microsoft.com/office/drawing/2014/main" xmlns="" val="1101468110"/>
                    </a:ext>
                  </a:extLst>
                </a:gridCol>
                <a:gridCol w="1381836">
                  <a:extLst>
                    <a:ext uri="{9D8B030D-6E8A-4147-A177-3AD203B41FA5}">
                      <a16:colId xmlns:a16="http://schemas.microsoft.com/office/drawing/2014/main" xmlns="" val="2792639235"/>
                    </a:ext>
                  </a:extLst>
                </a:gridCol>
                <a:gridCol w="844455">
                  <a:extLst>
                    <a:ext uri="{9D8B030D-6E8A-4147-A177-3AD203B41FA5}">
                      <a16:colId xmlns:a16="http://schemas.microsoft.com/office/drawing/2014/main" xmlns="" val="3763459867"/>
                    </a:ext>
                  </a:extLst>
                </a:gridCol>
                <a:gridCol w="844455">
                  <a:extLst>
                    <a:ext uri="{9D8B030D-6E8A-4147-A177-3AD203B41FA5}">
                      <a16:colId xmlns:a16="http://schemas.microsoft.com/office/drawing/2014/main" xmlns="" val="2291979837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Source of variation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Sum of squares  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Degree of freedom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Mean squares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F-value     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P-value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3719707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Main Effects    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15.1250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15.1250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19.11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0.005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20312486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Temp          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15.1250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15.1250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19.11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0.005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6860686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Residual Error  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4.7500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0.7917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28695867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Pure Error    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4.7500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0.7917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18962628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Total           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19.8750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42182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084F06-F188-42B7-A6E9-D489F0039BE1}"/>
              </a:ext>
            </a:extLst>
          </p:cNvPr>
          <p:cNvSpPr/>
          <p:nvPr/>
        </p:nvSpPr>
        <p:spPr>
          <a:xfrm>
            <a:off x="703040" y="4653136"/>
            <a:ext cx="7758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/>
              <a:t>	</a:t>
            </a:r>
            <a:r>
              <a:rPr lang="en-US" sz="2400" dirty="0" err="1"/>
              <a:t>จะเห็นว่า</a:t>
            </a:r>
            <a:r>
              <a:rPr lang="en-US" sz="2400" dirty="0"/>
              <a:t> ปัจจัย A มีผลกระทบต่อความสุกของไข่ต้มอย่างมีนัยสำคัญ(P-value &lt; 0.05) ซึ่งเป็นการยืนยันผลการวิเคราะห์ที่ได้จากแผนภาพความน่าจะเป็นแบบปกติของตัวประมาณของอิทธิพลทั้งหม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ชื่อเรื่อง 1">
                <a:extLst>
                  <a:ext uri="{FF2B5EF4-FFF2-40B4-BE49-F238E27FC236}">
                    <a16:creationId xmlns:a16="http://schemas.microsoft.com/office/drawing/2014/main" xmlns="" id="{8ADEC8C8-EAE5-4373-83DC-4AEC61791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620688"/>
                <a:ext cx="8229600" cy="576064"/>
              </a:xfrm>
              <a:prstGeom prst="rect">
                <a:avLst/>
              </a:prstGeom>
            </p:spPr>
            <p:txBody>
              <a:bodyPr vert="horz" anchor="ctr">
                <a:normAutofit fontScale="90000" lnSpcReduction="2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th-TH" dirty="0">
                    <a:solidFill>
                      <a:schemeClr val="tx1"/>
                    </a:solidFill>
                  </a:rPr>
                  <a:t>1.ผลการทดลอง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100" dirty="0"/>
                  <a:t> </a:t>
                </a:r>
                <a:r>
                  <a:rPr lang="th-TH" sz="3100" dirty="0">
                    <a:solidFill>
                      <a:schemeClr val="tx1"/>
                    </a:solidFill>
                  </a:rPr>
                  <a:t> </a:t>
                </a:r>
                <a:r>
                  <a:rPr lang="th-TH" dirty="0" err="1">
                    <a:solidFill>
                      <a:schemeClr val="tx1"/>
                    </a:solidFill>
                  </a:rPr>
                  <a:t>แฟค</a:t>
                </a:r>
                <a:r>
                  <a:rPr lang="th-TH" dirty="0">
                    <a:solidFill>
                      <a:schemeClr val="tx1"/>
                    </a:solidFill>
                  </a:rPr>
                  <a:t>ตอเรียล</a:t>
                </a:r>
              </a:p>
            </p:txBody>
          </p:sp>
        </mc:Choice>
        <mc:Fallback xmlns="">
          <p:sp>
            <p:nvSpPr>
              <p:cNvPr id="8" name="ชื่อเรื่อง 1">
                <a:extLst>
                  <a:ext uri="{FF2B5EF4-FFF2-40B4-BE49-F238E27FC236}">
                    <a16:creationId xmlns:a16="http://schemas.microsoft.com/office/drawing/2014/main" id="{8ADEC8C8-EAE5-4373-83DC-4AEC61791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20688"/>
                <a:ext cx="8229600" cy="576064"/>
              </a:xfrm>
              <a:prstGeom prst="rect">
                <a:avLst/>
              </a:prstGeom>
              <a:blipFill>
                <a:blip r:embed="rId2"/>
                <a:stretch>
                  <a:fillRect l="-2296" t="-28723" b="-39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1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xmlns="" id="{797B3840-8418-4031-A8B7-474DCDA20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425749"/>
              </p:ext>
            </p:extLst>
          </p:nvPr>
        </p:nvGraphicFramePr>
        <p:xfrm>
          <a:off x="99481" y="1340768"/>
          <a:ext cx="8945037" cy="2976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39">
                  <a:extLst>
                    <a:ext uri="{9D8B030D-6E8A-4147-A177-3AD203B41FA5}">
                      <a16:colId xmlns:a16="http://schemas.microsoft.com/office/drawing/2014/main" xmlns="" val="3066887354"/>
                    </a:ext>
                  </a:extLst>
                </a:gridCol>
                <a:gridCol w="1692567">
                  <a:extLst>
                    <a:ext uri="{9D8B030D-6E8A-4147-A177-3AD203B41FA5}">
                      <a16:colId xmlns:a16="http://schemas.microsoft.com/office/drawing/2014/main" xmlns="" val="1085645374"/>
                    </a:ext>
                  </a:extLst>
                </a:gridCol>
                <a:gridCol w="1931232">
                  <a:extLst>
                    <a:ext uri="{9D8B030D-6E8A-4147-A177-3AD203B41FA5}">
                      <a16:colId xmlns:a16="http://schemas.microsoft.com/office/drawing/2014/main" xmlns="" val="4255051398"/>
                    </a:ext>
                  </a:extLst>
                </a:gridCol>
                <a:gridCol w="1931232">
                  <a:extLst>
                    <a:ext uri="{9D8B030D-6E8A-4147-A177-3AD203B41FA5}">
                      <a16:colId xmlns:a16="http://schemas.microsoft.com/office/drawing/2014/main" xmlns="" val="3839888780"/>
                    </a:ext>
                  </a:extLst>
                </a:gridCol>
                <a:gridCol w="1906067">
                  <a:extLst>
                    <a:ext uri="{9D8B030D-6E8A-4147-A177-3AD203B41FA5}">
                      <a16:colId xmlns:a16="http://schemas.microsoft.com/office/drawing/2014/main" xmlns="" val="1909627706"/>
                    </a:ext>
                  </a:extLst>
                </a:gridCol>
              </a:tblGrid>
              <a:tr h="4961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cs typeface="+mj-cs"/>
                        </a:rPr>
                        <a:t>อุณหภูมิ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cs typeface="+mj-cs"/>
                        </a:rPr>
                        <a:t>ข้อมูลการสังเกต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cs typeface="+mj-cs"/>
                        </a:rPr>
                        <a:t>ค่าเฉลี่ย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96380675"/>
                  </a:ext>
                </a:extLst>
              </a:tr>
              <a:tr h="4961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981195"/>
                  </a:ext>
                </a:extLst>
              </a:tr>
              <a:tr h="496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92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7.67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23402850"/>
                  </a:ext>
                </a:extLst>
              </a:tr>
              <a:tr h="496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6.67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21712699"/>
                  </a:ext>
                </a:extLst>
              </a:tr>
              <a:tr h="496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6.33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12840708"/>
                  </a:ext>
                </a:extLst>
              </a:tr>
              <a:tr h="496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cs typeface="+mj-cs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cs typeface="+mj-cs"/>
                        </a:rPr>
                        <a:t>5.33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56305568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A9A4B64-9432-43E4-A6FE-B3FB9711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xmlns="" id="{5AA35E0C-091A-4139-99CC-0D789A1D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th-TH" dirty="0">
                <a:solidFill>
                  <a:schemeClr val="tx1"/>
                </a:solidFill>
              </a:rPr>
              <a:t>.ผลการทดลองปัจจัยเดียว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F4FCF2-DD0D-46E6-A35F-3404C220B62A}"/>
              </a:ext>
            </a:extLst>
          </p:cNvPr>
          <p:cNvSpPr/>
          <p:nvPr/>
        </p:nvSpPr>
        <p:spPr>
          <a:xfrm>
            <a:off x="2888686" y="4427523"/>
            <a:ext cx="3366627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24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ตารางที่ </a:t>
            </a:r>
            <a:r>
              <a:rPr lang="en-US" sz="2400" b="1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4.3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ผลการทดลองปัจจัยเดียว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901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2074" y="1412776"/>
            <a:ext cx="8229600" cy="523376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th-TH" dirty="0"/>
              <a:t>การตรวจสอบความเพียงพอของตัวแบบ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A9A4B64-9432-43E4-A6FE-B3FB9711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xmlns="" id="{5AA35E0C-091A-4139-99CC-0D789A1D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th-TH" dirty="0">
                <a:solidFill>
                  <a:schemeClr val="tx1"/>
                </a:solidFill>
              </a:rPr>
              <a:t>.ผลการทดลองปัจจัยเดียว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15B099E5-CE4E-4B0F-AEE3-DC336EF3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881186"/>
            <a:ext cx="139107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9A2E775-DD68-444D-AA66-1616DCB60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620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50FD753-5F36-4649-9780-EA48E53E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985" y="1902925"/>
            <a:ext cx="65687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F3146591-05D3-4F53-89C1-23465FC5F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233460"/>
              </p:ext>
            </p:extLst>
          </p:nvPr>
        </p:nvGraphicFramePr>
        <p:xfrm>
          <a:off x="0" y="1959078"/>
          <a:ext cx="4601288" cy="348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59078"/>
                        <a:ext cx="4601288" cy="3486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36801E2A-3A86-481A-9509-884E417BDF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99792" y="3998405"/>
            <a:ext cx="81094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BBEDB0EA-4A81-49E2-813F-BB59C1168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353042"/>
              </p:ext>
            </p:extLst>
          </p:nvPr>
        </p:nvGraphicFramePr>
        <p:xfrm>
          <a:off x="4596096" y="1959077"/>
          <a:ext cx="4565072" cy="348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Graph" r:id="rId5" imgW="5486400" imgH="3657600" progId="MtbGraph.Document.16">
                  <p:embed/>
                </p:oleObj>
              </mc:Choice>
              <mc:Fallback>
                <p:oleObj name="Graph" r:id="rId5" imgW="5486400" imgH="3657600" progId="MtbGraph.Document.16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C1C95B22-2D30-4DB4-8557-C494F5C55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096" y="1959077"/>
                        <a:ext cx="4565072" cy="3486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C1427AA-D773-402F-B71A-709913DF47D3}"/>
              </a:ext>
            </a:extLst>
          </p:cNvPr>
          <p:cNvSpPr/>
          <p:nvPr/>
        </p:nvSpPr>
        <p:spPr>
          <a:xfrm>
            <a:off x="80553" y="5445224"/>
            <a:ext cx="44029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กราฟการแจกแจงแบบปกติของค่าความคลาดเคลื่อนสุ่ม</a:t>
            </a:r>
            <a:r>
              <a:rPr lang="en-US" sz="2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809F57E-EC87-4A3B-9C9A-75331163D647}"/>
              </a:ext>
            </a:extLst>
          </p:cNvPr>
          <p:cNvSpPr/>
          <p:nvPr/>
        </p:nvSpPr>
        <p:spPr>
          <a:xfrm>
            <a:off x="4553307" y="5411203"/>
            <a:ext cx="44029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/>
              <a:t>กราฟความสัมพันธ์ระหว่างค่าความคลาดเคลื่อนสุ่มและลำดับที่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4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xmlns="" id="{D062CB24-7CDB-49BC-8450-2D90C9A30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557519"/>
              </p:ext>
            </p:extLst>
          </p:nvPr>
        </p:nvGraphicFramePr>
        <p:xfrm>
          <a:off x="581459" y="1412777"/>
          <a:ext cx="7981081" cy="172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048">
                  <a:extLst>
                    <a:ext uri="{9D8B030D-6E8A-4147-A177-3AD203B41FA5}">
                      <a16:colId xmlns:a16="http://schemas.microsoft.com/office/drawing/2014/main" xmlns="" val="89530501"/>
                    </a:ext>
                  </a:extLst>
                </a:gridCol>
                <a:gridCol w="1549009">
                  <a:extLst>
                    <a:ext uri="{9D8B030D-6E8A-4147-A177-3AD203B41FA5}">
                      <a16:colId xmlns:a16="http://schemas.microsoft.com/office/drawing/2014/main" xmlns="" val="1479223113"/>
                    </a:ext>
                  </a:extLst>
                </a:gridCol>
                <a:gridCol w="1696533">
                  <a:extLst>
                    <a:ext uri="{9D8B030D-6E8A-4147-A177-3AD203B41FA5}">
                      <a16:colId xmlns:a16="http://schemas.microsoft.com/office/drawing/2014/main" xmlns="" val="8207914"/>
                    </a:ext>
                  </a:extLst>
                </a:gridCol>
                <a:gridCol w="1327721">
                  <a:extLst>
                    <a:ext uri="{9D8B030D-6E8A-4147-A177-3AD203B41FA5}">
                      <a16:colId xmlns:a16="http://schemas.microsoft.com/office/drawing/2014/main" xmlns="" val="114283044"/>
                    </a:ext>
                  </a:extLst>
                </a:gridCol>
                <a:gridCol w="811385">
                  <a:extLst>
                    <a:ext uri="{9D8B030D-6E8A-4147-A177-3AD203B41FA5}">
                      <a16:colId xmlns:a16="http://schemas.microsoft.com/office/drawing/2014/main" xmlns="" val="4190056461"/>
                    </a:ext>
                  </a:extLst>
                </a:gridCol>
                <a:gridCol w="811385">
                  <a:extLst>
                    <a:ext uri="{9D8B030D-6E8A-4147-A177-3AD203B41FA5}">
                      <a16:colId xmlns:a16="http://schemas.microsoft.com/office/drawing/2014/main" xmlns="" val="317439663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Source of variation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Sum of squares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Degree of freedom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Mean squares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F-value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P-Value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5100711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Temperature   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8.500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2.125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5.95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0.021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327344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Error  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2.500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0.357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5381683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Total 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11.000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cs typeface="+mj-cs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cs typeface="+mj-cs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j-cs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29123046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A9A4B64-9432-43E4-A6FE-B3FB9711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xmlns="" id="{5AA35E0C-091A-4139-99CC-0D789A1D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th-TH" dirty="0">
                <a:solidFill>
                  <a:schemeClr val="tx1"/>
                </a:solidFill>
              </a:rPr>
              <a:t>.ผลการทดลองปัจจัยเดียว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4B62E86-D997-4CC2-B635-BD97B8552717}"/>
              </a:ext>
            </a:extLst>
          </p:cNvPr>
          <p:cNvSpPr/>
          <p:nvPr/>
        </p:nvSpPr>
        <p:spPr>
          <a:xfrm>
            <a:off x="1628799" y="3429000"/>
            <a:ext cx="58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ตารางที่</a:t>
            </a:r>
            <a:r>
              <a:rPr lang="en-US" sz="2400" dirty="0"/>
              <a:t> 4.4 ตารางวิเคราะห์ความแปรปรวนในการทดสอบผลกระทบของอุณหภูมิต่อความสุกของไข่ต้ม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222AF83D-3D92-42E2-8B1D-06A295B3A91F}"/>
                  </a:ext>
                </a:extLst>
              </p:cNvPr>
              <p:cNvSpPr/>
              <p:nvPr/>
            </p:nvSpPr>
            <p:spPr>
              <a:xfrm>
                <a:off x="467544" y="4548028"/>
                <a:ext cx="8691418" cy="2324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2400"/>
                  <a:t>ในขณะที่ </a:t>
                </a:r>
                <a:r>
                  <a:rPr lang="en-US" sz="2400"/>
                  <a:t>ค่า</a:t>
                </a:r>
                <a:r>
                  <a:rPr lang="en-US" sz="2400" dirty="0" err="1"/>
                  <a:t>วิกฤติที่ระดับนัยสำคัญ</a:t>
                </a:r>
                <a:r>
                  <a:rPr lang="th-TH" sz="2400" dirty="0"/>
                  <a:t> </a:t>
                </a:r>
                <a14:m>
                  <m:oMath xmlns:m="http://schemas.openxmlformats.org/officeDocument/2006/math">
                    <m:r>
                      <a:rPr lang="th-TH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= 0.05  </a:t>
                </a:r>
                <a:r>
                  <a:rPr lang="th-TH" sz="2400" dirty="0"/>
                  <a:t>ในการทดสอบสมมติฐานคือ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  <m:r>
                          <a:rPr lang="en-US" sz="2400" i="1">
                            <a:latin typeface="Cambria Math"/>
                          </a:rPr>
                          <m:t>.</m:t>
                        </m:r>
                        <m:r>
                          <a:rPr lang="en-US" sz="2400" i="1">
                            <a:latin typeface="Cambria Math"/>
                          </a:rPr>
                          <m:t>05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400" dirty="0"/>
                  <a:t> = 4.12</a:t>
                </a:r>
                <a:r>
                  <a:rPr lang="th-TH" sz="2400" dirty="0"/>
                  <a:t> ซึ่งมีค่า</a:t>
                </a:r>
              </a:p>
              <a:p>
                <a:r>
                  <a:rPr lang="th-TH" sz="2400" dirty="0"/>
                  <a:t>น้อยว่า </a:t>
                </a:r>
                <a:r>
                  <a:rPr lang="en-US" sz="2400" dirty="0"/>
                  <a:t>F-value</a:t>
                </a:r>
              </a:p>
              <a:p>
                <a:r>
                  <a:rPr lang="th-TH" sz="2400" dirty="0"/>
                  <a:t>	เพราะฉะนั้นจึงสรุปว่าปฏิเสธ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 </a:t>
                </a:r>
                <a:r>
                  <a:rPr lang="th-TH" sz="2400" dirty="0"/>
                  <a:t>และสรุปว่า อุณหภูมิมีผลกระทบต่อความสุกของไข่ </a:t>
                </a:r>
              </a:p>
              <a:p>
                <a:r>
                  <a:rPr lang="th-TH" sz="2400" dirty="0">
                    <a:solidFill>
                      <a:srgbClr val="FF0000"/>
                    </a:solidFill>
                  </a:rPr>
                  <a:t>หมายเหตุ </a:t>
                </a:r>
                <a:r>
                  <a:rPr lang="th-TH" sz="2400" dirty="0"/>
                  <a:t>การสรุปผลที่ได้แสดงให้เห็นแต่เพียงว่า อุณหภูมิในระดับต่าง ๆกัน </a:t>
                </a:r>
              </a:p>
              <a:p>
                <a:r>
                  <a:rPr lang="th-TH" sz="2400" dirty="0"/>
                  <a:t>มีผลกระทบต่อค่าความสุกของไข่ โดยเฉลี่ยอย่างมีนัยสำคัญเท่านั้นแต่ยังไม่สามารถบอกได้ว่าอุณหภูมิ</a:t>
                </a:r>
              </a:p>
              <a:p>
                <a:r>
                  <a:rPr lang="th-TH" sz="2400" dirty="0"/>
                  <a:t>ในระดับต่าง ๆ กันมีผลกระทบต่อค่าความสุกของไข่อย่างไร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2AF83D-3D92-42E2-8B1D-06A295B3A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48028"/>
                <a:ext cx="8691418" cy="2324547"/>
              </a:xfrm>
              <a:prstGeom prst="rect">
                <a:avLst/>
              </a:prstGeom>
              <a:blipFill>
                <a:blip r:embed="rId2"/>
                <a:stretch>
                  <a:fillRect l="-1123" t="-1050" r="-140" b="-5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84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A9A4B64-9432-43E4-A6FE-B3FB9711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xmlns="" id="{5AA35E0C-091A-4139-99CC-0D789A1D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th-TH" dirty="0">
                <a:solidFill>
                  <a:schemeClr val="tx1"/>
                </a:solidFill>
              </a:rPr>
              <a:t>.ผลการทดลองปัจจัยเดียว</a:t>
            </a:r>
          </a:p>
        </p:txBody>
      </p:sp>
      <p:sp>
        <p:nvSpPr>
          <p:cNvPr id="10" name="ตัวแทนเนื้อหา 2">
            <a:extLst>
              <a:ext uri="{FF2B5EF4-FFF2-40B4-BE49-F238E27FC236}">
                <a16:creationId xmlns:a16="http://schemas.microsoft.com/office/drawing/2014/main" xmlns="" id="{68D11CF5-80D3-4010-8B38-084A508D7388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52337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th-TH" dirty="0"/>
              <a:t>การเปรียบเทียบพหุคูณ </a:t>
            </a:r>
            <a:r>
              <a:rPr lang="en-US" dirty="0"/>
              <a:t>-</a:t>
            </a:r>
            <a:r>
              <a:rPr lang="th-TH" dirty="0"/>
              <a:t> วิธี </a:t>
            </a:r>
            <a:r>
              <a:rPr lang="en-US" dirty="0"/>
              <a:t>Tukey’s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695FF70-8906-4DC3-84E3-6FEF38ED874D}"/>
              </a:ext>
            </a:extLst>
          </p:cNvPr>
          <p:cNvSpPr/>
          <p:nvPr/>
        </p:nvSpPr>
        <p:spPr>
          <a:xfrm>
            <a:off x="631032" y="1988840"/>
            <a:ext cx="790262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Grouping Information Using Tukey Method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temp  N    Mean  Grouping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92    3  7.6667  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89    3  6.6667  A 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86    3  6.3333  A 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83    3  5.3333    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Means that do not share a letter are significantly different.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A81420-04ED-4A91-BE86-98F5D671C4FB}"/>
              </a:ext>
            </a:extLst>
          </p:cNvPr>
          <p:cNvSpPr/>
          <p:nvPr/>
        </p:nvSpPr>
        <p:spPr>
          <a:xfrm>
            <a:off x="501984" y="4764346"/>
            <a:ext cx="8031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วิธ</a:t>
            </a:r>
            <a:r>
              <a:rPr lang="th-TH" sz="2400" dirty="0"/>
              <a:t>ี</a:t>
            </a:r>
            <a:r>
              <a:rPr lang="en-US" sz="2400" dirty="0"/>
              <a:t> Tukey’s test </a:t>
            </a:r>
            <a:r>
              <a:rPr lang="en-US" sz="2400" dirty="0" err="1"/>
              <a:t>แสดงผลการทดสอบว่า</a:t>
            </a:r>
            <a:r>
              <a:rPr lang="en-US" sz="2400" dirty="0"/>
              <a:t> </a:t>
            </a:r>
            <a:r>
              <a:rPr lang="en-US" sz="2400" dirty="0" err="1"/>
              <a:t>ที่ระดับอุณหภูมิ</a:t>
            </a:r>
            <a:r>
              <a:rPr lang="en-US" sz="2400" dirty="0"/>
              <a:t> 89°c </a:t>
            </a:r>
            <a:r>
              <a:rPr lang="en-US" sz="2400" dirty="0" err="1"/>
              <a:t>และ</a:t>
            </a:r>
            <a:r>
              <a:rPr lang="en-US" sz="2400" dirty="0"/>
              <a:t> 86°c </a:t>
            </a:r>
            <a:r>
              <a:rPr lang="en-US" sz="2400" dirty="0" err="1"/>
              <a:t>ไม่มีความแตกต่างกันอย่างมีนัยสำคัญ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9451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A9A4B64-9432-43E4-A6FE-B3FB9711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xmlns="" id="{5AA35E0C-091A-4139-99CC-0D789A1D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th-TH" dirty="0">
                <a:solidFill>
                  <a:schemeClr val="tx1"/>
                </a:solidFill>
              </a:rPr>
              <a:t>.ผลการทดลองปัจจัยเดียว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EA6956-5105-4D51-A9BB-C9D19153ACC1}"/>
              </a:ext>
            </a:extLst>
          </p:cNvPr>
          <p:cNvSpPr/>
          <p:nvPr/>
        </p:nvSpPr>
        <p:spPr>
          <a:xfrm>
            <a:off x="636748" y="1988840"/>
            <a:ext cx="8507252" cy="291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Grouping Information Using Fisher Method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temp  N    Mean  Grouping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92    3  7.6667  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89    3  6.6667  A B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86    3  6.3333    B C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83    3  5.3333      C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Means that do not share a letter are significantly different.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36F22C4-28BD-4F8A-88D6-84BED79290A3}"/>
              </a:ext>
            </a:extLst>
          </p:cNvPr>
          <p:cNvSpPr/>
          <p:nvPr/>
        </p:nvSpPr>
        <p:spPr>
          <a:xfrm>
            <a:off x="500038" y="4745267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วิธี</a:t>
            </a:r>
            <a:r>
              <a:rPr lang="en-US" sz="2400" dirty="0"/>
              <a:t> LSD </a:t>
            </a:r>
            <a:r>
              <a:rPr lang="en-US" sz="2400" dirty="0" err="1"/>
              <a:t>แสดงผลการทดสอบว่า</a:t>
            </a:r>
            <a:r>
              <a:rPr lang="en-US" sz="2400" dirty="0"/>
              <a:t> </a:t>
            </a:r>
            <a:r>
              <a:rPr lang="en-US" sz="2400" dirty="0" err="1"/>
              <a:t>ที่ระดับอุณหภูมิ</a:t>
            </a:r>
            <a:r>
              <a:rPr lang="en-US" sz="2400" dirty="0"/>
              <a:t> 89°c </a:t>
            </a:r>
            <a:r>
              <a:rPr lang="en-US" sz="2400" dirty="0" err="1"/>
              <a:t>และ</a:t>
            </a:r>
            <a:r>
              <a:rPr lang="en-US" sz="2400" dirty="0"/>
              <a:t> 86°c </a:t>
            </a:r>
            <a:r>
              <a:rPr lang="en-US" sz="2400" dirty="0" err="1"/>
              <a:t>ไม่มีความแตกต่างกันอย่างมีนัยสำคัญ</a:t>
            </a:r>
            <a:endParaRPr lang="en-US" sz="2400" dirty="0"/>
          </a:p>
        </p:txBody>
      </p:sp>
      <p:sp>
        <p:nvSpPr>
          <p:cNvPr id="11" name="ตัวแทนเนื้อหา 2">
            <a:extLst>
              <a:ext uri="{FF2B5EF4-FFF2-40B4-BE49-F238E27FC236}">
                <a16:creationId xmlns:a16="http://schemas.microsoft.com/office/drawing/2014/main" xmlns="" id="{C5CB8C53-5C37-4BC7-9D3F-2ABA440E1ED6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52337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th-TH" dirty="0"/>
              <a:t>การเปรียบเทียบพหุคูณ </a:t>
            </a:r>
            <a:r>
              <a:rPr lang="en-US" dirty="0"/>
              <a:t>-</a:t>
            </a:r>
            <a:r>
              <a:rPr lang="th-TH" dirty="0"/>
              <a:t> วิธี </a:t>
            </a:r>
            <a:r>
              <a:rPr lang="en-US" dirty="0"/>
              <a:t>LSD </a:t>
            </a:r>
          </a:p>
        </p:txBody>
      </p:sp>
    </p:spTree>
    <p:extLst>
      <p:ext uri="{BB962C8B-B14F-4D97-AF65-F5344CB8AC3E}">
        <p14:creationId xmlns:p14="http://schemas.microsoft.com/office/powerpoint/2010/main" val="387078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</a:rPr>
              <a:t>ที่มา และความสำคัญ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9248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th-TH" dirty="0"/>
              <a:t>	เนื่องจากในชีวิตประจำวันมีความจำเป้นที่ต้องประกอบอาหารอยู่บ่อยครั้งและสามารถนำไปประกอบอาชีพได้ โดยมีเมนูที่ง่ายและยากแตกต่างกันออกไป โดยทางกลุ่มของเราได้เลือกเมนูอาหารคือไข่ต้ม ซึ่งในการต้มไข่มีปัจจัยดังนี้ อุณหภูมิน้ำของน้ำ ปริมาณของน้ำ เวลาในการต้ม เป็นต้น เพื่อที่จะให้ได้ไข่ออกมาในความสุกที่ต้องการนั้นจำเป็นเป็นต้องมีปัจจัยที่เหมาะสม ทางผู้จัดทำจึงนำมาเป็นหัวข้อโครงงาน</a:t>
            </a:r>
            <a:endParaRPr lang="en-US" dirty="0"/>
          </a:p>
          <a:p>
            <a:endParaRPr lang="th-TH" dirty="0"/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472581" y="4653135"/>
            <a:ext cx="8229600" cy="22057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99934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</a:rPr>
              <a:t>สรุปผล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ตัวแทนเนื้อหา 2">
                <a:extLst>
                  <a:ext uri="{FF2B5EF4-FFF2-40B4-BE49-F238E27FC236}">
                    <a16:creationId xmlns:a16="http://schemas.microsoft.com/office/drawing/2014/main" xmlns="" id="{4C12ACDE-41C8-4BDE-9C5F-8300EE1BF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33768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th-TH" dirty="0"/>
                  <a:t>	</a:t>
                </a:r>
                <a14:m>
                  <m:oMath xmlns:m="http://schemas.openxmlformats.org/officeDocument/2006/math">
                    <m:r>
                      <a:rPr lang="th-TH" smtClean="0">
                        <a:latin typeface="Cambria Math"/>
                      </a:rPr>
                      <m:t>ผลการวิเคราะห์การทดลองด้วยวิธี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th-T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th-TH" dirty="0" err="1"/>
                  <a:t>แฟค</a:t>
                </a:r>
                <a:r>
                  <a:rPr lang="th-TH" dirty="0"/>
                  <a:t>ตอเรียล  แสดงให้เห็นว่ามีเพียงปัจจัยเดียวนั่นคืออุณหภูมิที่มีผลกระทบอย่างมีนัยสำคัญ จึงนำอุณหภูมิมาเป็นปัจจัยในการทดลองแบบปัจจัยเดียว โดยกำหนดเวลาในการต้ม 12 นาที และระดับน้ำ 0.8 ลิตร เพราะเป็นระดับของปัจจัยที่ทำให้ไข่สุกที่สุดจากผลการทดลองแบบ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th-TH" dirty="0" err="1"/>
                  <a:t>แฟค</a:t>
                </a:r>
                <a:r>
                  <a:rPr lang="th-TH" dirty="0"/>
                  <a:t>ตอเรียล ผลจากทดลองแบบปัจจัยเดียวพบว่าที่อุณหภูมิ 92°</a:t>
                </a:r>
                <a:r>
                  <a:rPr lang="en-US" dirty="0"/>
                  <a:t>C </a:t>
                </a:r>
                <a:r>
                  <a:rPr lang="th-TH" dirty="0"/>
                  <a:t>มีค่าเฉลี่ยความสุกของไข่ที่ ใกล้เคียงกับ อุณหภูมิ 95°</a:t>
                </a:r>
                <a:r>
                  <a:rPr lang="en-US" dirty="0"/>
                  <a:t>c </a:t>
                </a:r>
                <a:r>
                  <a:rPr lang="th-TH" dirty="0"/>
                  <a:t>ที่สุด ดังนั้นจึงพิจารณาเลือกระดับของอุณหภูมิเป็น 92°</a:t>
                </a:r>
                <a:r>
                  <a:rPr lang="en-US" dirty="0"/>
                  <a:t>C</a:t>
                </a:r>
                <a:r>
                  <a:rPr lang="th-TH" dirty="0"/>
                  <a:t>  เพราะคำนึงถึงปัจจัยทางเศรษฐศาสตร์ และผลจากการเปรียบเทียบพหุคูณ พบว่าที่อุณหภูมิ 89°</a:t>
                </a:r>
                <a:r>
                  <a:rPr lang="en-US" dirty="0"/>
                  <a:t>c</a:t>
                </a:r>
                <a:r>
                  <a:rPr lang="th-TH" dirty="0"/>
                  <a:t> และ 86°</a:t>
                </a:r>
                <a:r>
                  <a:rPr lang="en-US" dirty="0"/>
                  <a:t>c</a:t>
                </a:r>
                <a:r>
                  <a:rPr lang="th-TH" dirty="0"/>
                  <a:t> ไม่มีความแตกต่างกันอย่างมีนัยสำคัญ</a:t>
                </a:r>
                <a:endParaRPr lang="en-US" dirty="0"/>
              </a:p>
            </p:txBody>
          </p:sp>
        </mc:Choice>
        <mc:Fallback xmlns="">
          <p:sp>
            <p:nvSpPr>
              <p:cNvPr id="9" name="ตัวแทนเนื้อหา 2">
                <a:extLst>
                  <a:ext uri="{FF2B5EF4-FFF2-40B4-BE49-F238E27FC236}">
                    <a16:creationId xmlns:a16="http://schemas.microsoft.com/office/drawing/2014/main" id="{4C12ACDE-41C8-4BDE-9C5F-8300EE1BF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33768"/>
              </a:xfrm>
              <a:blipFill>
                <a:blip r:embed="rId2"/>
                <a:stretch>
                  <a:fillRect l="-148" t="-93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0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3140968"/>
            <a:ext cx="9144000" cy="57606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บรรยากาศการดำเนินงาน</a:t>
            </a:r>
          </a:p>
        </p:txBody>
      </p:sp>
    </p:spTree>
    <p:extLst>
      <p:ext uri="{BB962C8B-B14F-4D97-AF65-F5344CB8AC3E}">
        <p14:creationId xmlns:p14="http://schemas.microsoft.com/office/powerpoint/2010/main" val="131598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-152512151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3021360" y="299120"/>
            <a:ext cx="3324200" cy="59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4D5044-3B80-4F2A-9F88-D9F72038B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3150"/>
            <a:ext cx="4029824" cy="3024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ECD0FC-B56E-4019-B48C-B2E77ECA4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4029825" cy="3024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CF40D73-9780-4967-AD35-5BF5BBE2ED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09" y="3714800"/>
            <a:ext cx="4029824" cy="30243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28BC71E-8A1C-403F-980A-9F32896288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4026851" cy="30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</a:rPr>
              <a:t>วัตถุประสงค์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cs typeface="+mj-cs"/>
              </a:rPr>
              <a:t>-</a:t>
            </a:r>
            <a:r>
              <a:rPr lang="th-TH" dirty="0">
                <a:cs typeface="+mj-cs"/>
              </a:rPr>
              <a:t>เพื่อหาปัจจัยที่มีผลต่อความสุกในการต้มไข่ โดยปัจจัยที่นำมาพิจารณา คือ ระดับน้ำ เวลา และอุณหภูมิ</a:t>
            </a:r>
            <a:endParaRPr lang="en-US" dirty="0">
              <a:cs typeface="+mj-cs"/>
            </a:endParaRPr>
          </a:p>
          <a:p>
            <a:pPr marL="109728" indent="0">
              <a:buNone/>
            </a:pPr>
            <a:r>
              <a:rPr lang="en-US" dirty="0">
                <a:cs typeface="+mj-cs"/>
              </a:rPr>
              <a:t>-</a:t>
            </a:r>
            <a:r>
              <a:rPr lang="th-TH" dirty="0">
                <a:cs typeface="+mj-cs"/>
              </a:rPr>
              <a:t>เพื่อนำความรู้ในรายวิชาการออกแบบการทดลองทางวิศวกรรมมาใช้</a:t>
            </a:r>
            <a:endParaRPr lang="en-US" dirty="0">
              <a:cs typeface="+mj-cs"/>
            </a:endParaRPr>
          </a:p>
          <a:p>
            <a:pPr marL="109728" indent="0">
              <a:buNone/>
            </a:pPr>
            <a:r>
              <a:rPr lang="en-US" dirty="0">
                <a:cs typeface="+mj-cs"/>
              </a:rPr>
              <a:t>-</a:t>
            </a:r>
            <a:r>
              <a:rPr lang="th-TH" dirty="0">
                <a:cs typeface="+mj-cs"/>
              </a:rPr>
              <a:t>หาระดับของปัจจัยต่าง ๆ ที่เหมาะสมในการต้มไข่ในระดับที่ต้องการ</a:t>
            </a:r>
            <a:endParaRPr lang="en-US" dirty="0">
              <a:cs typeface="+mj-cs"/>
            </a:endParaRPr>
          </a:p>
          <a:p>
            <a:pPr marL="109728" indent="0">
              <a:buNone/>
            </a:pPr>
            <a:endParaRPr lang="th-TH" dirty="0">
              <a:cs typeface="+mj-cs"/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xmlns="" id="{CE37A40E-010B-401E-9C4C-3AA65B10AC05}"/>
              </a:ext>
            </a:extLst>
          </p:cNvPr>
          <p:cNvSpPr txBox="1">
            <a:spLocks/>
          </p:cNvSpPr>
          <p:nvPr/>
        </p:nvSpPr>
        <p:spPr>
          <a:xfrm>
            <a:off x="474512" y="3717032"/>
            <a:ext cx="8229600" cy="576064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>
                <a:solidFill>
                  <a:schemeClr val="tx1"/>
                </a:solidFill>
              </a:rPr>
              <a:t>สมมติฐาน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xmlns="" id="{CE1D0C3F-4DB8-43D5-A418-D4AC7B21C30E}"/>
              </a:ext>
            </a:extLst>
          </p:cNvPr>
          <p:cNvSpPr txBox="1">
            <a:spLocks/>
          </p:cNvSpPr>
          <p:nvPr/>
        </p:nvSpPr>
        <p:spPr>
          <a:xfrm>
            <a:off x="464168" y="4437112"/>
            <a:ext cx="8229600" cy="2232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th-TH" dirty="0">
                <a:cs typeface="+mj-cs"/>
              </a:rPr>
              <a:t>คาดว่าปัจจัยที่มีผลต่อความสุกของไข่ คือ อุณหภูมิ และเวลา </a:t>
            </a:r>
          </a:p>
        </p:txBody>
      </p:sp>
    </p:spTree>
    <p:extLst>
      <p:ext uri="{BB962C8B-B14F-4D97-AF65-F5344CB8AC3E}">
        <p14:creationId xmlns:p14="http://schemas.microsoft.com/office/powerpoint/2010/main" val="279393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</a:rPr>
              <a:t>วิธีการดำเนินงาน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cs typeface="+mj-cs"/>
              </a:rPr>
              <a:t>1. </a:t>
            </a:r>
            <a:r>
              <a:rPr lang="th-TH" dirty="0">
                <a:cs typeface="+mj-cs"/>
              </a:rPr>
              <a:t>การกำหนดปัญหา </a:t>
            </a:r>
            <a:endParaRPr lang="en-US" dirty="0">
              <a:cs typeface="+mj-cs"/>
            </a:endParaRPr>
          </a:p>
          <a:p>
            <a:pPr marL="109728" indent="0">
              <a:buNone/>
            </a:pPr>
            <a:r>
              <a:rPr lang="en-US" dirty="0">
                <a:cs typeface="+mj-cs"/>
              </a:rPr>
              <a:t>2. </a:t>
            </a:r>
            <a:r>
              <a:rPr lang="th-TH" dirty="0">
                <a:cs typeface="+mj-cs"/>
              </a:rPr>
              <a:t>การกำหนัดตัวแปร เป็นการรวบบรวม</a:t>
            </a:r>
            <a:r>
              <a:rPr lang="en-US" dirty="0">
                <a:cs typeface="+mj-cs"/>
              </a:rPr>
              <a:t>/</a:t>
            </a:r>
            <a:r>
              <a:rPr lang="th-TH" dirty="0">
                <a:cs typeface="+mj-cs"/>
              </a:rPr>
              <a:t>กำหนดตัวแปรที่เกี่ยวข้องในการทดลอง ซึ่งประกอบด้วย</a:t>
            </a:r>
            <a:endParaRPr lang="en-US" dirty="0">
              <a:cs typeface="+mj-cs"/>
            </a:endParaRPr>
          </a:p>
          <a:p>
            <a:pPr marL="109728" indent="0">
              <a:buNone/>
            </a:pPr>
            <a:r>
              <a:rPr lang="en-US" dirty="0">
                <a:cs typeface="+mj-cs"/>
              </a:rPr>
              <a:t>2.1 </a:t>
            </a:r>
            <a:r>
              <a:rPr lang="th-TH" dirty="0">
                <a:cs typeface="+mj-cs"/>
              </a:rPr>
              <a:t>ตัวแปรต้น คือ ปัจจัยที่นำมาพิจารณา ซึ่งแบ่งเป็น </a:t>
            </a:r>
            <a:r>
              <a:rPr lang="en-US" dirty="0">
                <a:cs typeface="+mj-cs"/>
              </a:rPr>
              <a:t>3 </a:t>
            </a:r>
            <a:r>
              <a:rPr lang="th-TH" dirty="0">
                <a:cs typeface="+mj-cs"/>
              </a:rPr>
              <a:t>ปัจจัย คือ</a:t>
            </a:r>
            <a:r>
              <a:rPr lang="en-US" dirty="0">
                <a:cs typeface="+mj-cs"/>
              </a:rPr>
              <a:t> 1.</a:t>
            </a:r>
            <a:r>
              <a:rPr lang="th-TH" dirty="0">
                <a:cs typeface="+mj-cs"/>
              </a:rPr>
              <a:t>อุณหภูมิ </a:t>
            </a:r>
            <a:endParaRPr lang="en-US" dirty="0">
              <a:cs typeface="+mj-cs"/>
            </a:endParaRPr>
          </a:p>
          <a:p>
            <a:pPr marL="109728" indent="0">
              <a:buNone/>
            </a:pPr>
            <a:r>
              <a:rPr lang="en-US" dirty="0">
                <a:cs typeface="+mj-cs"/>
              </a:rPr>
              <a:t>2.</a:t>
            </a:r>
            <a:r>
              <a:rPr lang="th-TH" dirty="0">
                <a:cs typeface="+mj-cs"/>
              </a:rPr>
              <a:t>เวลา </a:t>
            </a:r>
            <a:r>
              <a:rPr lang="en-US" dirty="0">
                <a:cs typeface="+mj-cs"/>
              </a:rPr>
              <a:t>3.</a:t>
            </a:r>
            <a:r>
              <a:rPr lang="th-TH" dirty="0">
                <a:cs typeface="+mj-cs"/>
              </a:rPr>
              <a:t>ระดับน้ำ 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393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</a:rPr>
              <a:t>วิธีการดำเนินงาน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cs typeface="+mj-cs"/>
              </a:rPr>
              <a:t>	2.2 </a:t>
            </a:r>
            <a:r>
              <a:rPr lang="th-TH" dirty="0">
                <a:cs typeface="+mj-cs"/>
              </a:rPr>
              <a:t>ตัวแปรตาม คือ ผลตอบสนอง กำหนดเป็นความสุกของไข่ ซึ่งแบ่งเป็นตามระดับ ดังนี้</a:t>
            </a:r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64AC07-59EE-4AF5-9E7A-87550882CC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76864" cy="4225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90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</a:rPr>
              <a:t>วิธีการดำเนินงาน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ตัวแทนเนื้อหา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33768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th-TH" dirty="0">
                    <a:cs typeface="+mj-cs"/>
                  </a:rPr>
                  <a:t>3. การออกแบบการทดลองและวิเคราะห์ผลการทดลอง งานวิจัยนี้ทำการทดลองต้มไข่ ซึ่งมีทั้งหมดจำนวน 3 ตัวแปร และทำการออกแบบการทดลองแบบ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cs typeface="+mj-cs"/>
                  </a:rPr>
                  <a:t> </a:t>
                </a:r>
                <a:r>
                  <a:rPr lang="th-TH" dirty="0" err="1">
                    <a:cs typeface="+mj-cs"/>
                  </a:rPr>
                  <a:t>แฟค</a:t>
                </a:r>
                <a:r>
                  <a:rPr lang="th-TH" dirty="0">
                    <a:cs typeface="+mj-cs"/>
                  </a:rPr>
                  <a:t>ตอเรียล เพื่อหาปัจจัยที่มีผลต่อความสุกของไข่</a:t>
                </a:r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3" name="ตัวแทนเนื้อหา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33768"/>
              </a:xfrm>
              <a:blipFill>
                <a:blip r:embed="rId2"/>
                <a:stretch>
                  <a:fillRect l="-148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5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</a:rPr>
              <a:t>วิธีการดำเนินงาน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th-TH" dirty="0">
                <a:cs typeface="+mj-cs"/>
              </a:rPr>
              <a:t>4. การทดลอง</a:t>
            </a:r>
          </a:p>
          <a:p>
            <a:pPr marL="109728" indent="0">
              <a:buNone/>
            </a:pPr>
            <a:r>
              <a:rPr lang="th-TH" dirty="0">
                <a:cs typeface="+mj-cs"/>
              </a:rPr>
              <a:t>	4.1 เตรียมไข่จำนวน 20 ฟองในขั้นต้น</a:t>
            </a:r>
          </a:p>
          <a:p>
            <a:pPr marL="109728" indent="0">
              <a:buNone/>
            </a:pPr>
            <a:r>
              <a:rPr lang="th-TH" dirty="0">
                <a:cs typeface="+mj-cs"/>
              </a:rPr>
              <a:t>	4.2 ต้มไข่โดยควบคุมปัจจัยให้เป็นไปตาม</a:t>
            </a:r>
            <a:r>
              <a:rPr lang="en-US" dirty="0">
                <a:cs typeface="+mj-cs"/>
              </a:rPr>
              <a:t> Standard run</a:t>
            </a:r>
            <a:endParaRPr lang="th-TH" dirty="0">
              <a:cs typeface="+mj-cs"/>
            </a:endParaRPr>
          </a:p>
          <a:p>
            <a:pPr marL="109728" indent="0">
              <a:buNone/>
            </a:pPr>
            <a:r>
              <a:rPr lang="en-US" dirty="0">
                <a:cs typeface="+mj-cs"/>
              </a:rPr>
              <a:t>Run		A		B		C</a:t>
            </a:r>
          </a:p>
          <a:p>
            <a:pPr marL="109728" indent="0">
              <a:buNone/>
            </a:pPr>
            <a:r>
              <a:rPr lang="en-US" dirty="0">
                <a:cs typeface="+mj-cs"/>
              </a:rPr>
              <a:t>  1		-		+		-</a:t>
            </a:r>
          </a:p>
          <a:p>
            <a:pPr marL="109728" indent="0">
              <a:buNone/>
            </a:pPr>
            <a:r>
              <a:rPr lang="en-US" dirty="0">
                <a:cs typeface="+mj-cs"/>
              </a:rPr>
              <a:t>  2  		+  		+  		-</a:t>
            </a:r>
          </a:p>
          <a:p>
            <a:pPr marL="109728" indent="0">
              <a:buNone/>
            </a:pPr>
            <a:r>
              <a:rPr lang="en-US" dirty="0">
                <a:cs typeface="+mj-cs"/>
              </a:rPr>
              <a:t>  3  		-  		-  		-</a:t>
            </a:r>
          </a:p>
          <a:p>
            <a:pPr marL="109728" indent="0">
              <a:buNone/>
            </a:pPr>
            <a:r>
              <a:rPr lang="en-US" dirty="0">
                <a:cs typeface="+mj-cs"/>
              </a:rPr>
              <a:t>  4  		+  		-  		-</a:t>
            </a:r>
          </a:p>
          <a:p>
            <a:pPr marL="109728" indent="0">
              <a:buNone/>
            </a:pPr>
            <a:r>
              <a:rPr lang="en-US" dirty="0">
                <a:cs typeface="+mj-cs"/>
              </a:rPr>
              <a:t>  5  		-  		+  		+</a:t>
            </a:r>
          </a:p>
          <a:p>
            <a:pPr marL="109728" indent="0">
              <a:buNone/>
            </a:pPr>
            <a:r>
              <a:rPr lang="en-US" dirty="0">
                <a:cs typeface="+mj-cs"/>
              </a:rPr>
              <a:t>  6	  	+  		+  		+</a:t>
            </a:r>
          </a:p>
          <a:p>
            <a:pPr marL="109728" indent="0">
              <a:buNone/>
            </a:pPr>
            <a:r>
              <a:rPr lang="en-US" dirty="0">
                <a:cs typeface="+mj-cs"/>
              </a:rPr>
              <a:t>  7  		-		-  		+</a:t>
            </a:r>
          </a:p>
          <a:p>
            <a:pPr marL="109728" indent="0">
              <a:buNone/>
            </a:pPr>
            <a:r>
              <a:rPr lang="en-US" dirty="0">
                <a:cs typeface="+mj-cs"/>
              </a:rPr>
              <a:t>  8  		+	  	-  		+</a:t>
            </a:r>
          </a:p>
          <a:p>
            <a:pPr marL="109728" indent="0">
              <a:buNone/>
            </a:pPr>
            <a:r>
              <a:rPr lang="th-TH" dirty="0">
                <a:cs typeface="+mj-cs"/>
              </a:rPr>
              <a:t>โดย 	</a:t>
            </a:r>
            <a:r>
              <a:rPr lang="en-US" dirty="0">
                <a:cs typeface="+mj-cs"/>
              </a:rPr>
              <a:t>A </a:t>
            </a:r>
            <a:r>
              <a:rPr lang="th-TH" dirty="0">
                <a:cs typeface="+mj-cs"/>
              </a:rPr>
              <a:t>คือ อุณหภูมิ ซึ่งมีระดับสูง(+)ต่ำ(-) เป็น 80 องศาเซลเซียส และ 95 องศาเซลเซียส ตามลำดับ</a:t>
            </a:r>
          </a:p>
          <a:p>
            <a:pPr marL="109728" indent="0">
              <a:buNone/>
            </a:pPr>
            <a:r>
              <a:rPr lang="th-TH" dirty="0">
                <a:cs typeface="+mj-cs"/>
              </a:rPr>
              <a:t>      	</a:t>
            </a:r>
            <a:r>
              <a:rPr lang="en-US" dirty="0">
                <a:cs typeface="+mj-cs"/>
              </a:rPr>
              <a:t>B </a:t>
            </a:r>
            <a:r>
              <a:rPr lang="th-TH" dirty="0">
                <a:cs typeface="+mj-cs"/>
              </a:rPr>
              <a:t>คือ เวลา ซึ่งมีระดับสูง(+)ต่ำ(-) เป็น 9 นาที และ 12 นาที ตามลำดับ</a:t>
            </a:r>
          </a:p>
          <a:p>
            <a:pPr marL="109728" indent="0">
              <a:buNone/>
            </a:pPr>
            <a:r>
              <a:rPr lang="th-TH" dirty="0">
                <a:cs typeface="+mj-cs"/>
              </a:rPr>
              <a:t>      	</a:t>
            </a:r>
            <a:r>
              <a:rPr lang="en-US" dirty="0">
                <a:cs typeface="+mj-cs"/>
              </a:rPr>
              <a:t>C </a:t>
            </a:r>
            <a:r>
              <a:rPr lang="th-TH" dirty="0">
                <a:cs typeface="+mj-cs"/>
              </a:rPr>
              <a:t>คือ ระดับน้ำ ซึ่งมีระดับสูง(+)ต่ำ(-) เป็น 0.4 ลิตร และ 0.8 ลิตร ตามลำดับ</a:t>
            </a:r>
          </a:p>
          <a:p>
            <a:pPr marL="109728" indent="0">
              <a:buNone/>
            </a:pPr>
            <a:r>
              <a:rPr lang="th-TH" dirty="0">
                <a:cs typeface="+mj-cs"/>
              </a:rPr>
              <a:t>	4.3 จดบันทึกผลการทดลอง</a:t>
            </a:r>
          </a:p>
        </p:txBody>
      </p:sp>
    </p:spTree>
    <p:extLst>
      <p:ext uri="{BB962C8B-B14F-4D97-AF65-F5344CB8AC3E}">
        <p14:creationId xmlns:p14="http://schemas.microsoft.com/office/powerpoint/2010/main" val="213720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</a:rPr>
              <a:t>วิธีการดำเนินงาน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ตัวแทนเนื้อหา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33768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5. </a:t>
                </a:r>
                <a:r>
                  <a:rPr lang="th-TH" dirty="0">
                    <a:solidFill>
                      <a:schemeClr val="tx1"/>
                    </a:solidFill>
                  </a:rPr>
                  <a:t>วิเคราะห์ผลการทดลองโดยการใช้โปรแกรม </a:t>
                </a:r>
                <a:r>
                  <a:rPr lang="en-US" dirty="0">
                    <a:solidFill>
                      <a:schemeClr val="tx1"/>
                    </a:solidFill>
                  </a:rPr>
                  <a:t>Minitab </a:t>
                </a:r>
                <a:r>
                  <a:rPr lang="th-TH" dirty="0">
                    <a:solidFill>
                      <a:schemeClr val="tx1"/>
                    </a:solidFill>
                  </a:rPr>
                  <a:t>เพื่อ</a:t>
                </a:r>
                <a:r>
                  <a:rPr lang="th-TH" dirty="0" err="1">
                    <a:solidFill>
                      <a:schemeClr val="tx1"/>
                    </a:solidFill>
                  </a:rPr>
                  <a:t>หาส</a:t>
                </a:r>
                <a:r>
                  <a:rPr lang="th-TH" dirty="0">
                    <a:solidFill>
                      <a:schemeClr val="tx1"/>
                    </a:solidFill>
                  </a:rPr>
                  <a:t>ภาวะที่เหมาะสมของระดับปัจจัย ถ้าผลการวิเคราะห์จากวิธีการทดลองแบบ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th-TH" dirty="0" err="1">
                    <a:solidFill>
                      <a:schemeClr val="tx1"/>
                    </a:solidFill>
                  </a:rPr>
                  <a:t>แฟค</a:t>
                </a:r>
                <a:r>
                  <a:rPr lang="th-TH" dirty="0">
                    <a:solidFill>
                      <a:schemeClr val="tx1"/>
                    </a:solidFill>
                  </a:rPr>
                  <a:t>ตอเรียล ได้ปัจจัยที่มีผลตั้งแต่ </a:t>
                </a:r>
                <a:r>
                  <a:rPr lang="en-US" dirty="0">
                    <a:solidFill>
                      <a:schemeClr val="tx1"/>
                    </a:solidFill>
                  </a:rPr>
                  <a:t>2 </a:t>
                </a:r>
                <a:r>
                  <a:rPr lang="th-TH" dirty="0">
                    <a:solidFill>
                      <a:schemeClr val="tx1"/>
                    </a:solidFill>
                  </a:rPr>
                  <a:t>ปัจจัยขึ้นไปให้ใช้การเพิ่มจุดการทดลองใน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th-TH" dirty="0" err="1">
                    <a:solidFill>
                      <a:schemeClr val="tx1"/>
                    </a:solidFill>
                  </a:rPr>
                  <a:t>แฟค</a:t>
                </a:r>
                <a:r>
                  <a:rPr lang="th-TH" dirty="0">
                    <a:solidFill>
                      <a:schemeClr val="tx1"/>
                    </a:solidFill>
                  </a:rPr>
                  <a:t>ตอเรียล ถ้าหากมีแค่</a:t>
                </a:r>
                <a:r>
                  <a:rPr lang="en-US" dirty="0">
                    <a:solidFill>
                      <a:schemeClr val="tx1"/>
                    </a:solidFill>
                  </a:rPr>
                  <a:t> 1 </a:t>
                </a:r>
                <a:r>
                  <a:rPr lang="th-TH" dirty="0">
                    <a:solidFill>
                      <a:schemeClr val="tx1"/>
                    </a:solidFill>
                  </a:rPr>
                  <a:t>ปัจจัย ให้ใช้การออกแบบการทดลองแบบปัจจัยเดียว </a:t>
                </a:r>
                <a:r>
                  <a:rPr lang="en-US" dirty="0">
                    <a:solidFill>
                      <a:schemeClr val="tx1"/>
                    </a:solidFill>
                  </a:rPr>
                  <a:t>(One-Way ANOVA)</a:t>
                </a:r>
              </a:p>
            </p:txBody>
          </p:sp>
        </mc:Choice>
        <mc:Fallback xmlns="">
          <p:sp>
            <p:nvSpPr>
              <p:cNvPr id="3" name="ตัวแทนเนื้อหา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33768"/>
              </a:xfrm>
              <a:blipFill>
                <a:blip r:embed="rId2"/>
                <a:stretch>
                  <a:fillRect l="-148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10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3140968"/>
            <a:ext cx="9144000" cy="57606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ผลการดำเนินงาน</a:t>
            </a:r>
          </a:p>
        </p:txBody>
      </p:sp>
    </p:spTree>
    <p:extLst>
      <p:ext uri="{BB962C8B-B14F-4D97-AF65-F5344CB8AC3E}">
        <p14:creationId xmlns:p14="http://schemas.microsoft.com/office/powerpoint/2010/main" val="279393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ในเมือง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กำหนดเอง 1">
      <a:majorFont>
        <a:latin typeface="Cordia New"/>
        <a:ea typeface=""/>
        <a:cs typeface="Cordia New"/>
      </a:majorFont>
      <a:minorFont>
        <a:latin typeface="Cordia New"/>
        <a:ea typeface=""/>
        <a:cs typeface="Cordia New"/>
      </a:minorFont>
    </a:fontScheme>
    <a:fmtScheme name="ในเมือง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201</TotalTime>
  <Words>735</Words>
  <Application>Microsoft Office PowerPoint</Application>
  <PresentationFormat>นำเสนอทางหน้าจอ (4:3)</PresentationFormat>
  <Paragraphs>223</Paragraphs>
  <Slides>23</Slides>
  <Notes>0</Notes>
  <HiddenSlides>0</HiddenSlides>
  <MMClips>1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5" baseType="lpstr">
      <vt:lpstr>ในเมือง</vt:lpstr>
      <vt:lpstr>Graph</vt:lpstr>
      <vt:lpstr>การทดลองความสุกของไข่</vt:lpstr>
      <vt:lpstr>ที่มา และความสำคัญ</vt:lpstr>
      <vt:lpstr>วัตถุประสงค์</vt:lpstr>
      <vt:lpstr>วิธีการดำเนินงาน</vt:lpstr>
      <vt:lpstr>วิธีการดำเนินงาน</vt:lpstr>
      <vt:lpstr>วิธีการดำเนินงาน</vt:lpstr>
      <vt:lpstr>วิธีการดำเนินงาน</vt:lpstr>
      <vt:lpstr>วิธีการดำเนินงาน</vt:lpstr>
      <vt:lpstr>ผลการดำเนินงาน</vt:lpstr>
      <vt:lpstr>1.ผลการทดลอง 2^3  แฟคตอเรียล</vt:lpstr>
      <vt:lpstr>1.ผลการทดลอง 2^3  แฟคตอเรียล</vt:lpstr>
      <vt:lpstr>1.ผลการทดลอง 2^3  แฟคตอเรียล</vt:lpstr>
      <vt:lpstr>งานนำเสนอ PowerPoint</vt:lpstr>
      <vt:lpstr>งานนำเสนอ PowerPoint</vt:lpstr>
      <vt:lpstr>2.ผลการทดลองปัจจัยเดียว</vt:lpstr>
      <vt:lpstr>2.ผลการทดลองปัจจัยเดียว</vt:lpstr>
      <vt:lpstr>2.ผลการทดลองปัจจัยเดียว</vt:lpstr>
      <vt:lpstr>2.ผลการทดลองปัจจัยเดียว</vt:lpstr>
      <vt:lpstr>2.ผลการทดลองปัจจัยเดียว</vt:lpstr>
      <vt:lpstr>สรุปผล</vt:lpstr>
      <vt:lpstr>บรรยากาศการดำเนินงาน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Core-i7</dc:creator>
  <cp:lastModifiedBy>Nut</cp:lastModifiedBy>
  <cp:revision>42</cp:revision>
  <dcterms:created xsi:type="dcterms:W3CDTF">2018-04-30T16:46:43Z</dcterms:created>
  <dcterms:modified xsi:type="dcterms:W3CDTF">2018-04-30T21:05:49Z</dcterms:modified>
</cp:coreProperties>
</file>