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2" r:id="rId5"/>
    <p:sldId id="273" r:id="rId6"/>
    <p:sldId id="274" r:id="rId7"/>
    <p:sldId id="275" r:id="rId8"/>
    <p:sldId id="278" r:id="rId9"/>
    <p:sldId id="279" r:id="rId10"/>
    <p:sldId id="280" r:id="rId11"/>
    <p:sldId id="288" r:id="rId12"/>
    <p:sldId id="277" r:id="rId13"/>
    <p:sldId id="287" r:id="rId14"/>
    <p:sldId id="281" r:id="rId15"/>
    <p:sldId id="282" r:id="rId16"/>
    <p:sldId id="283" r:id="rId17"/>
    <p:sldId id="284" r:id="rId18"/>
    <p:sldId id="285" r:id="rId19"/>
    <p:sldId id="286"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383" autoAdjust="0"/>
  </p:normalViewPr>
  <p:slideViewPr>
    <p:cSldViewPr snapToGrid="0" snapToObjects="1">
      <p:cViewPr varScale="1">
        <p:scale>
          <a:sx n="64" d="100"/>
          <a:sy n="64" d="100"/>
        </p:scale>
        <p:origin x="134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10/28/2024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dia.salsabil@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5970264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t>Lecture </a:t>
                      </a:r>
                      <a:r>
                        <a:rPr lang="en-US" dirty="0"/>
                        <a:t>No:</a:t>
                      </a:r>
                    </a:p>
                  </a:txBody>
                  <a:tcPr/>
                </a:tc>
                <a:tc>
                  <a:txBody>
                    <a:bodyPr/>
                    <a:lstStyle/>
                    <a:p>
                      <a:r>
                        <a:rPr lang="en-US" dirty="0"/>
                        <a:t>3</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dirty="0"/>
                        <a:t>Fall 24-25</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Umme Sadia Salsabil           (email: </a:t>
                      </a:r>
                      <a:r>
                        <a:rPr lang="en-US" i="1">
                          <a:hlinkClick r:id="rId2"/>
                        </a:rPr>
                        <a:t>sadia.salsabil@aiub.edu</a:t>
                      </a:r>
                      <a:r>
                        <a:rPr lang="en-US" i="1"/>
                        <a:t>)</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a:extLst>
              <a:ext uri="{FF2B5EF4-FFF2-40B4-BE49-F238E27FC236}">
                <a16:creationId xmlns:a16="http://schemas.microsoft.com/office/drawing/2014/main" id="{C035B695-A5FE-4490-A188-568F38E1C887}"/>
              </a:ext>
            </a:extLst>
          </p:cNvPr>
          <p:cNvGrpSpPr>
            <a:grpSpLocks/>
          </p:cNvGrpSpPr>
          <p:nvPr/>
        </p:nvGrpSpPr>
        <p:grpSpPr bwMode="auto">
          <a:xfrm>
            <a:off x="2467707" y="1966539"/>
            <a:ext cx="4038600" cy="336550"/>
            <a:chOff x="912" y="528"/>
            <a:chExt cx="2544" cy="212"/>
          </a:xfrm>
        </p:grpSpPr>
        <p:sp>
          <p:nvSpPr>
            <p:cNvPr id="32" name="Rectangle 68">
              <a:extLst>
                <a:ext uri="{FF2B5EF4-FFF2-40B4-BE49-F238E27FC236}">
                  <a16:creationId xmlns:a16="http://schemas.microsoft.com/office/drawing/2014/main" id="{F667F122-E5D3-4A2B-89EB-5E23A115D5AA}"/>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a:extLst>
                <a:ext uri="{FF2B5EF4-FFF2-40B4-BE49-F238E27FC236}">
                  <a16:creationId xmlns:a16="http://schemas.microsoft.com/office/drawing/2014/main" id="{1EB4FC57-29B4-4783-AB0A-D7AFA896BA90}"/>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a:extLst>
              <a:ext uri="{FF2B5EF4-FFF2-40B4-BE49-F238E27FC236}">
                <a16:creationId xmlns:a16="http://schemas.microsoft.com/office/drawing/2014/main" id="{95F9BAAC-B402-4EAC-B9D7-FDBF329A64A7}"/>
              </a:ext>
            </a:extLst>
          </p:cNvPr>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a:extLst>
              <a:ext uri="{FF2B5EF4-FFF2-40B4-BE49-F238E27FC236}">
                <a16:creationId xmlns:a16="http://schemas.microsoft.com/office/drawing/2014/main" id="{392FD7ED-C62D-44A6-A4E3-C0245527BA34}"/>
              </a:ext>
            </a:extLst>
          </p:cNvPr>
          <p:cNvGrpSpPr>
            <a:grpSpLocks/>
          </p:cNvGrpSpPr>
          <p:nvPr/>
        </p:nvGrpSpPr>
        <p:grpSpPr bwMode="auto">
          <a:xfrm>
            <a:off x="2453640" y="3443654"/>
            <a:ext cx="4038600" cy="336550"/>
            <a:chOff x="912" y="528"/>
            <a:chExt cx="2544" cy="212"/>
          </a:xfrm>
        </p:grpSpPr>
        <p:sp>
          <p:nvSpPr>
            <p:cNvPr id="36" name="Rectangle 71">
              <a:extLst>
                <a:ext uri="{FF2B5EF4-FFF2-40B4-BE49-F238E27FC236}">
                  <a16:creationId xmlns:a16="http://schemas.microsoft.com/office/drawing/2014/main" id="{E2C6539A-648C-4CE6-A483-2C47BA5EAF70}"/>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a:extLst>
                <a:ext uri="{FF2B5EF4-FFF2-40B4-BE49-F238E27FC236}">
                  <a16:creationId xmlns:a16="http://schemas.microsoft.com/office/drawing/2014/main" id="{891E3943-D7B8-4C8A-9D2A-94315D770A3C}"/>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a:extLst>
              <a:ext uri="{FF2B5EF4-FFF2-40B4-BE49-F238E27FC236}">
                <a16:creationId xmlns:a16="http://schemas.microsoft.com/office/drawing/2014/main" id="{45AF85CF-F211-41DC-99C9-3C323EF49F51}"/>
              </a:ext>
            </a:extLst>
          </p:cNvPr>
          <p:cNvSpPr txBox="1">
            <a:spLocks noChangeArrowheads="1"/>
          </p:cNvSpPr>
          <p:nvPr/>
        </p:nvSpPr>
        <p:spPr bwMode="auto">
          <a:xfrm>
            <a:off x="3581400" y="3865097"/>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803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477328"/>
          </a:xfrm>
          <a:prstGeom prst="rect">
            <a:avLst/>
          </a:prstGeom>
          <a:noFill/>
        </p:spPr>
        <p:txBody>
          <a:bodyPr wrap="square" rtlCol="0">
            <a:spAutoFit/>
          </a:bodyPr>
          <a:lstStyle/>
          <a:p>
            <a:pPr algn="just"/>
            <a:r>
              <a:rPr lang="en-US" dirty="0"/>
              <a:t>Find the output for the following expressions</a:t>
            </a:r>
          </a:p>
          <a:p>
            <a:pPr marL="800100" lvl="1" indent="-342900">
              <a:buFont typeface="+mj-lt"/>
              <a:buAutoNum type="arabicPeriod"/>
            </a:pPr>
            <a:r>
              <a:rPr lang="en-US"/>
              <a:t>a=a +b *c *2</a:t>
            </a:r>
            <a:endParaRPr lang="en-US" dirty="0"/>
          </a:p>
          <a:p>
            <a:pPr marL="800100" lvl="1" indent="-342900">
              <a:buFont typeface="+mj-lt"/>
              <a:buAutoNum type="arabicPeriod"/>
            </a:pPr>
            <a:r>
              <a:rPr lang="en-US" dirty="0"/>
              <a:t>Y= b+c-d+20</a:t>
            </a:r>
          </a:p>
          <a:p>
            <a:pPr lvl="1"/>
            <a:endParaRPr lang="en-US" dirty="0"/>
          </a:p>
          <a:p>
            <a:pPr lvl="1"/>
            <a:r>
              <a:rPr lang="en-US" dirty="0"/>
              <a:t>        </a:t>
            </a:r>
            <a:endParaRPr lang="en-FI" dirty="0"/>
          </a:p>
        </p:txBody>
      </p:sp>
    </p:spTree>
    <p:extLst>
      <p:ext uri="{BB962C8B-B14F-4D97-AF65-F5344CB8AC3E}">
        <p14:creationId xmlns:p14="http://schemas.microsoft.com/office/powerpoint/2010/main" val="262694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31873"/>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325842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9D3080-90A4-4D19-9F17-E401CB48FD10}"/>
              </a:ext>
            </a:extLst>
          </p:cNvPr>
          <p:cNvPicPr>
            <a:picLocks noChangeAspect="1"/>
          </p:cNvPicPr>
          <p:nvPr/>
        </p:nvPicPr>
        <p:blipFill>
          <a:blip r:embed="rId2"/>
          <a:stretch>
            <a:fillRect/>
          </a:stretch>
        </p:blipFill>
        <p:spPr>
          <a:xfrm>
            <a:off x="633046" y="1390659"/>
            <a:ext cx="7512148" cy="4943988"/>
          </a:xfrm>
          <a:prstGeom prst="rect">
            <a:avLst/>
          </a:prstGeom>
        </p:spPr>
      </p:pic>
    </p:spTree>
    <p:extLst>
      <p:ext uri="{BB962C8B-B14F-4D97-AF65-F5344CB8AC3E}">
        <p14:creationId xmlns:p14="http://schemas.microsoft.com/office/powerpoint/2010/main" val="283916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copies programs from a storage device to the main memory, where they can be executed.</a:t>
            </a:r>
            <a:r>
              <a:rPr lang="en-US" sz="2000" b="1" dirty="0"/>
              <a:t> </a:t>
            </a:r>
            <a:r>
              <a:rPr lang="en-US" dirty="0"/>
              <a:t>	</a:t>
            </a:r>
          </a:p>
          <a:p>
            <a:pPr lvl="1"/>
            <a:endParaRPr lang="en-US" dirty="0"/>
          </a:p>
          <a:p>
            <a:pPr lvl="1"/>
            <a:endParaRPr lang="en-US" dirty="0"/>
          </a:p>
          <a:p>
            <a:pPr lvl="1"/>
            <a:r>
              <a:rPr lang="en-US" dirty="0"/>
              <a:t>        </a:t>
            </a:r>
            <a:endParaRPr lang="en-FI" dirty="0"/>
          </a:p>
        </p:txBody>
      </p:sp>
    </p:spTree>
    <p:extLst>
      <p:ext uri="{BB962C8B-B14F-4D97-AF65-F5344CB8AC3E}">
        <p14:creationId xmlns:p14="http://schemas.microsoft.com/office/powerpoint/2010/main" val="144026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3009"/>
            <a:ext cx="7808976" cy="1088136"/>
          </a:xfrm>
        </p:spPr>
        <p:txBody>
          <a:bodyPr>
            <a:normAutofit fontScale="90000"/>
          </a:bodyPr>
          <a:lstStyle/>
          <a:p>
            <a:br>
              <a:rPr lang="en-US" dirty="0"/>
            </a:br>
            <a:br>
              <a:rPr lang="en-US" dirty="0"/>
            </a:br>
            <a:br>
              <a:rPr lang="en-US" dirty="0"/>
            </a:br>
            <a:r>
              <a:rPr lang="en-US" dirty="0"/>
              <a:t>Front end and Back end of a </a:t>
            </a:r>
            <a:br>
              <a:rPr lang="en-US" dirty="0"/>
            </a:br>
            <a:r>
              <a:rPr lang="en-US" dirty="0"/>
              <a:t>Compiler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182375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en-FI" dirty="0"/>
          </a:p>
        </p:txBody>
      </p:sp>
    </p:spTree>
    <p:extLst>
      <p:ext uri="{BB962C8B-B14F-4D97-AF65-F5344CB8AC3E}">
        <p14:creationId xmlns:p14="http://schemas.microsoft.com/office/powerpoint/2010/main" val="10354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 data structure containing all the identifiers (i.e.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9852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put into the symbol table throughout the analysis phase and used for the synthesis phase.</a:t>
            </a:r>
          </a:p>
          <a:p>
            <a:pPr algn="just"/>
            <a:endParaRPr lang="en-US" b="1" dirty="0"/>
          </a:p>
          <a:p>
            <a:pPr algn="just"/>
            <a:r>
              <a:rPr lang="en-US" b="1" dirty="0"/>
              <a:t>                                                                                                                             </a:t>
            </a:r>
            <a:endParaRPr lang="en-FI" b="1" dirty="0"/>
          </a:p>
        </p:txBody>
      </p:sp>
    </p:spTree>
    <p:extLst>
      <p:ext uri="{BB962C8B-B14F-4D97-AF65-F5344CB8AC3E}">
        <p14:creationId xmlns:p14="http://schemas.microsoft.com/office/powerpoint/2010/main" val="219110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mainly the analysis phases)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endParaRPr lang="en-FI" b="1" dirty="0"/>
          </a:p>
        </p:txBody>
      </p:sp>
    </p:spTree>
    <p:extLst>
      <p:ext uri="{BB962C8B-B14F-4D97-AF65-F5344CB8AC3E}">
        <p14:creationId xmlns:p14="http://schemas.microsoft.com/office/powerpoint/2010/main" val="20720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585871"/>
          </a:xfrm>
          <a:prstGeom prst="rect">
            <a:avLst/>
          </a:prstGeom>
          <a:noFill/>
        </p:spPr>
        <p:txBody>
          <a:bodyPr wrap="square" rtlCol="0">
            <a:spAutoFit/>
          </a:bodyPr>
          <a:lstStyle/>
          <a:p>
            <a:pPr algn="just"/>
            <a:endParaRPr lang="en-US" sz="2000" b="1" dirty="0"/>
          </a:p>
          <a:p>
            <a:pPr algn="just"/>
            <a:r>
              <a:rPr lang="en-US" sz="2000" b="1" dirty="0"/>
              <a:t>Intermediate Code generator: </a:t>
            </a:r>
            <a:r>
              <a:rPr lang="en-US" dirty="0"/>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p>
          <a:p>
            <a:pPr algn="just"/>
            <a:endParaRPr lang="en-US" dirty="0"/>
          </a:p>
          <a:p>
            <a:pPr marL="742950" lvl="1" indent="-285750" algn="just">
              <a:buFont typeface="Wingdings" panose="05000000000000000000" pitchFamily="2" charset="2"/>
              <a:buChar char="Ø"/>
            </a:pPr>
            <a:r>
              <a:rPr lang="en-US" altLang="en-US" dirty="0"/>
              <a:t>Easy to Produce and </a:t>
            </a:r>
          </a:p>
          <a:p>
            <a:pPr marL="742950" lvl="1" indent="-285750" algn="just">
              <a:buFont typeface="Wingdings" panose="05000000000000000000" pitchFamily="2" charset="2"/>
              <a:buChar char="Ø"/>
            </a:pPr>
            <a:r>
              <a:rPr lang="en-US" altLang="en-US" dirty="0"/>
              <a:t>Easy to translate into target program</a:t>
            </a:r>
          </a:p>
          <a:p>
            <a:pPr lvl="1" algn="just"/>
            <a:endParaRPr lang="en-US" dirty="0"/>
          </a:p>
          <a:p>
            <a:pPr algn="just"/>
            <a:endParaRPr lang="en-US" b="1" dirty="0"/>
          </a:p>
          <a:p>
            <a:r>
              <a:rPr lang="en-US" dirty="0"/>
              <a:t>The intermediate representation can have a variety of forms. In this course we consider an intermediate  form called “ </a:t>
            </a:r>
            <a:r>
              <a:rPr lang="en-US" b="1" dirty="0"/>
              <a:t>three address code</a:t>
            </a:r>
            <a:r>
              <a:rPr lang="en-US" dirty="0"/>
              <a:t>”.</a:t>
            </a:r>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35185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078313"/>
          </a:xfrm>
          <a:prstGeom prst="rect">
            <a:avLst/>
          </a:prstGeom>
          <a:noFill/>
        </p:spPr>
        <p:txBody>
          <a:bodyPr wrap="square" rtlCol="0">
            <a:spAutoFit/>
          </a:bodyPr>
          <a:lstStyle/>
          <a:p>
            <a:r>
              <a:rPr lang="en-US" dirty="0"/>
              <a:t>We need to follow some steps to generate three address code.</a:t>
            </a:r>
          </a:p>
          <a:p>
            <a:endParaRPr lang="en-US" dirty="0"/>
          </a:p>
          <a:p>
            <a:pPr marL="742950" lvl="1" indent="-285750">
              <a:buFont typeface="Wingdings" panose="05000000000000000000" pitchFamily="2" charset="2"/>
              <a:buChar char="Ø"/>
            </a:pPr>
            <a:r>
              <a:rPr lang="en-US" dirty="0"/>
              <a:t>Each three address instruction has at most one operator on the right side.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 compiler must generate a temporary name to hold the value computed by each instruction.</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Some three address instructions have fewer than three operands. </a:t>
            </a:r>
          </a:p>
          <a:p>
            <a:pPr lvl="1"/>
            <a:endParaRPr lang="en-US" dirty="0"/>
          </a:p>
          <a:p>
            <a:r>
              <a:rPr lang="en-US" dirty="0"/>
              <a:t> So the output of the intermediate code generator will be </a:t>
            </a:r>
          </a:p>
          <a:p>
            <a:endParaRPr lang="en-US" dirty="0"/>
          </a:p>
          <a:p>
            <a:endParaRPr lang="en-US" dirty="0"/>
          </a:p>
          <a:p>
            <a:endParaRPr lang="en-US" dirty="0"/>
          </a:p>
          <a:p>
            <a:endParaRPr lang="en-US" dirty="0"/>
          </a:p>
          <a:p>
            <a:pPr lvl="1"/>
            <a:endParaRPr lang="en-US" dirty="0"/>
          </a:p>
          <a:p>
            <a:pPr lvl="1"/>
            <a:endParaRPr lang="en-US" dirty="0"/>
          </a:p>
          <a:p>
            <a:pPr lvl="1"/>
            <a:r>
              <a:rPr lang="en-US" dirty="0"/>
              <a:t>        </a:t>
            </a:r>
            <a:endParaRPr lang="en-FI" dirty="0"/>
          </a:p>
        </p:txBody>
      </p:sp>
      <p:sp>
        <p:nvSpPr>
          <p:cNvPr id="4" name="Text Box 73">
            <a:extLst>
              <a:ext uri="{FF2B5EF4-FFF2-40B4-BE49-F238E27FC236}">
                <a16:creationId xmlns:a16="http://schemas.microsoft.com/office/drawing/2014/main" id="{60EA1339-1C40-40C2-94F5-F01DBB27688D}"/>
              </a:ext>
            </a:extLst>
          </p:cNvPr>
          <p:cNvSpPr txBox="1">
            <a:spLocks noChangeArrowheads="1"/>
          </p:cNvSpPr>
          <p:nvPr/>
        </p:nvSpPr>
        <p:spPr bwMode="auto">
          <a:xfrm>
            <a:off x="3096345" y="5122398"/>
            <a:ext cx="3352800" cy="12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20542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31873"/>
          </a:xfrm>
          <a:prstGeom prst="rect">
            <a:avLst/>
          </a:prstGeom>
          <a:noFill/>
        </p:spPr>
        <p:txBody>
          <a:bodyPr wrap="square" rtlCol="0">
            <a:spAutoFit/>
          </a:bodyPr>
          <a:lstStyle/>
          <a:p>
            <a:pPr algn="just"/>
            <a:endParaRPr lang="en-US" sz="2000" b="1" dirty="0"/>
          </a:p>
          <a:p>
            <a:pPr algn="just"/>
            <a:r>
              <a:rPr lang="en-US" sz="2000" b="1" dirty="0"/>
              <a:t>Code Optimizer: </a:t>
            </a:r>
            <a:r>
              <a:rPr lang="en-US" dirty="0"/>
              <a:t>The machine-independent code-optimization phase attempts to improve the intermediate code so that better target code will result. </a:t>
            </a:r>
          </a:p>
          <a:p>
            <a:pPr algn="just"/>
            <a:endParaRPr lang="en-US" dirty="0"/>
          </a:p>
          <a:p>
            <a:pPr marL="742950" lvl="1" indent="-285750">
              <a:buFont typeface="Wingdings" panose="05000000000000000000" pitchFamily="2" charset="2"/>
              <a:buChar char="Ø"/>
            </a:pPr>
            <a:r>
              <a:rPr lang="en-US" altLang="en-US" dirty="0"/>
              <a:t>Find More Efficient Ways to Execute Code</a:t>
            </a:r>
          </a:p>
          <a:p>
            <a:pPr marL="742950" lvl="1" indent="-285750">
              <a:buFont typeface="Wingdings" panose="05000000000000000000" pitchFamily="2" charset="2"/>
              <a:buChar char="Ø"/>
            </a:pPr>
            <a:r>
              <a:rPr lang="en-US" altLang="en-US" dirty="0"/>
              <a:t>Replace Code With More Optimal Statements</a:t>
            </a:r>
          </a:p>
          <a:p>
            <a:pPr marL="742950" lvl="1" indent="-285750">
              <a:buFont typeface="Wingdings" panose="05000000000000000000" pitchFamily="2" charset="2"/>
              <a:buChar char="Ø"/>
            </a:pPr>
            <a:r>
              <a:rPr lang="en-US" dirty="0"/>
              <a:t>Significantly improve the running time of the target program</a:t>
            </a:r>
          </a:p>
          <a:p>
            <a:pPr lvl="1"/>
            <a:endParaRPr lang="en-US" altLang="en-US" dirty="0"/>
          </a:p>
          <a:p>
            <a:r>
              <a:rPr lang="en-US" dirty="0"/>
              <a:t>So this phase optimized the code and produced the output as follows</a:t>
            </a:r>
          </a:p>
          <a:p>
            <a:r>
              <a:rPr lang="en-US" dirty="0"/>
              <a:t>	</a:t>
            </a:r>
          </a:p>
          <a:p>
            <a:pPr lvl="1"/>
            <a:endParaRPr lang="en-US" dirty="0"/>
          </a:p>
          <a:p>
            <a:pPr lvl="1"/>
            <a:endParaRPr lang="en-US" dirty="0"/>
          </a:p>
          <a:p>
            <a:pPr lvl="1"/>
            <a:r>
              <a:rPr lang="en-US" dirty="0"/>
              <a:t>        </a:t>
            </a:r>
            <a:endParaRPr lang="en-FI" dirty="0"/>
          </a:p>
        </p:txBody>
      </p:sp>
      <p:sp>
        <p:nvSpPr>
          <p:cNvPr id="5" name="Text Box 74">
            <a:extLst>
              <a:ext uri="{FF2B5EF4-FFF2-40B4-BE49-F238E27FC236}">
                <a16:creationId xmlns:a16="http://schemas.microsoft.com/office/drawing/2014/main" id="{771D32C6-0A6E-4059-9EF3-7915D5CD98B7}"/>
              </a:ext>
            </a:extLst>
          </p:cNvPr>
          <p:cNvSpPr txBox="1">
            <a:spLocks noChangeArrowheads="1"/>
          </p:cNvSpPr>
          <p:nvPr/>
        </p:nvSpPr>
        <p:spPr bwMode="auto">
          <a:xfrm>
            <a:off x="3352800" y="4958273"/>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extLst>
      <p:ext uri="{BB962C8B-B14F-4D97-AF65-F5344CB8AC3E}">
        <p14:creationId xmlns:p14="http://schemas.microsoft.com/office/powerpoint/2010/main" val="286601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416868"/>
          </a:xfrm>
          <a:prstGeom prst="rect">
            <a:avLst/>
          </a:prstGeom>
          <a:noFill/>
        </p:spPr>
        <p:txBody>
          <a:bodyPr wrap="square" rtlCol="0">
            <a:spAutoFit/>
          </a:bodyPr>
          <a:lstStyle/>
          <a:p>
            <a:pPr algn="just"/>
            <a:endParaRPr lang="en-US" sz="2000" b="1" dirty="0"/>
          </a:p>
          <a:p>
            <a:r>
              <a:rPr lang="en-US" sz="2000" b="1" dirty="0"/>
              <a:t>Code Generator: </a:t>
            </a:r>
            <a:r>
              <a:rPr lang="en-US" dirty="0"/>
              <a:t>The final phase of the compiler is to generate code for a specific machine. In this phase we consider:</a:t>
            </a:r>
          </a:p>
          <a:p>
            <a:endParaRPr lang="en-US" dirty="0"/>
          </a:p>
          <a:p>
            <a:pPr marL="742950" lvl="1" indent="-285750">
              <a:buFont typeface="Wingdings" panose="05000000000000000000" pitchFamily="2" charset="2"/>
              <a:buChar char="Ø"/>
            </a:pPr>
            <a:r>
              <a:rPr lang="en-US" dirty="0"/>
              <a:t>memory management</a:t>
            </a:r>
          </a:p>
          <a:p>
            <a:pPr marL="742950" lvl="1" indent="-285750">
              <a:buFont typeface="Wingdings" panose="05000000000000000000" pitchFamily="2" charset="2"/>
              <a:buChar char="Ø"/>
            </a:pPr>
            <a:r>
              <a:rPr lang="en-US" dirty="0"/>
              <a:t>register assignment</a:t>
            </a:r>
          </a:p>
          <a:p>
            <a:endParaRPr lang="en-US" dirty="0"/>
          </a:p>
          <a:p>
            <a:r>
              <a:rPr lang="en-US" dirty="0"/>
              <a:t>The output from this phase is usually assembly language or relocatable machine code.</a:t>
            </a:r>
          </a:p>
          <a:p>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Text Box 75">
            <a:extLst>
              <a:ext uri="{FF2B5EF4-FFF2-40B4-BE49-F238E27FC236}">
                <a16:creationId xmlns:a16="http://schemas.microsoft.com/office/drawing/2014/main" id="{5055F65B-8F67-4E67-917B-E197B7F28FBC}"/>
              </a:ext>
            </a:extLst>
          </p:cNvPr>
          <p:cNvSpPr txBox="1">
            <a:spLocks noChangeArrowheads="1"/>
          </p:cNvSpPr>
          <p:nvPr/>
        </p:nvSpPr>
        <p:spPr bwMode="auto">
          <a:xfrm>
            <a:off x="3581400" y="4821700"/>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164002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a:extLst>
              <a:ext uri="{FF2B5EF4-FFF2-40B4-BE49-F238E27FC236}">
                <a16:creationId xmlns:a16="http://schemas.microsoft.com/office/drawing/2014/main" id="{D3C6D4C8-1706-49ED-82B5-EB3390F29CB0}"/>
              </a:ext>
            </a:extLst>
          </p:cNvPr>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2639377"/>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BDD7B57-889F-458B-8A21-8037FBE1DC71}"/>
              </a:ext>
            </a:extLst>
          </p:cNvPr>
          <p:cNvCxnSpPr>
            <a:cxnSpLocks/>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a:extLst>
              <a:ext uri="{FF2B5EF4-FFF2-40B4-BE49-F238E27FC236}">
                <a16:creationId xmlns:a16="http://schemas.microsoft.com/office/drawing/2014/main" id="{F818D5DB-C03D-445C-98EE-2366F8AFB34E}"/>
              </a:ext>
            </a:extLst>
          </p:cNvPr>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a:extLst>
              <a:ext uri="{FF2B5EF4-FFF2-40B4-BE49-F238E27FC236}">
                <a16:creationId xmlns:a16="http://schemas.microsoft.com/office/drawing/2014/main" id="{E128AAA4-803B-463E-8574-AF86759943A4}"/>
              </a:ext>
            </a:extLst>
          </p:cNvPr>
          <p:cNvGrpSpPr>
            <a:grpSpLocks/>
          </p:cNvGrpSpPr>
          <p:nvPr/>
        </p:nvGrpSpPr>
        <p:grpSpPr bwMode="auto">
          <a:xfrm>
            <a:off x="2552700" y="3728898"/>
            <a:ext cx="4038600" cy="336550"/>
            <a:chOff x="912" y="528"/>
            <a:chExt cx="2544" cy="212"/>
          </a:xfrm>
        </p:grpSpPr>
        <p:sp>
          <p:nvSpPr>
            <p:cNvPr id="16" name="Rectangle 23">
              <a:extLst>
                <a:ext uri="{FF2B5EF4-FFF2-40B4-BE49-F238E27FC236}">
                  <a16:creationId xmlns:a16="http://schemas.microsoft.com/office/drawing/2014/main" id="{0BAF6A65-7C9B-4C4B-B174-16642E1EC2FD}"/>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a:extLst>
                <a:ext uri="{FF2B5EF4-FFF2-40B4-BE49-F238E27FC236}">
                  <a16:creationId xmlns:a16="http://schemas.microsoft.com/office/drawing/2014/main" id="{61169FE7-C377-48F9-A827-2C4347040BC8}"/>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a:extLst>
              <a:ext uri="{FF2B5EF4-FFF2-40B4-BE49-F238E27FC236}">
                <a16:creationId xmlns:a16="http://schemas.microsoft.com/office/drawing/2014/main" id="{700F6C10-B03A-4F61-A852-2CA85B58CCFF}"/>
              </a:ext>
            </a:extLst>
          </p:cNvPr>
          <p:cNvCxnSpPr>
            <a:cxnSpLocks/>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a:extLst>
              <a:ext uri="{FF2B5EF4-FFF2-40B4-BE49-F238E27FC236}">
                <a16:creationId xmlns:a16="http://schemas.microsoft.com/office/drawing/2014/main" id="{AD77D242-F58F-4AB5-B2C6-D3B369226FA8}"/>
              </a:ext>
            </a:extLst>
          </p:cNvPr>
          <p:cNvGrpSpPr>
            <a:grpSpLocks/>
          </p:cNvGrpSpPr>
          <p:nvPr/>
        </p:nvGrpSpPr>
        <p:grpSpPr bwMode="auto">
          <a:xfrm>
            <a:off x="2840499" y="4395560"/>
            <a:ext cx="3429000" cy="1281113"/>
            <a:chOff x="1344" y="1392"/>
            <a:chExt cx="2160" cy="807"/>
          </a:xfrm>
        </p:grpSpPr>
        <p:sp>
          <p:nvSpPr>
            <p:cNvPr id="35" name="Text Box 33">
              <a:extLst>
                <a:ext uri="{FF2B5EF4-FFF2-40B4-BE49-F238E27FC236}">
                  <a16:creationId xmlns:a16="http://schemas.microsoft.com/office/drawing/2014/main" id="{FB54E9DD-649B-4432-A85C-6C4DF6666DEC}"/>
                </a:ext>
              </a:extLst>
            </p:cNvPr>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a:extLst>
                <a:ext uri="{FF2B5EF4-FFF2-40B4-BE49-F238E27FC236}">
                  <a16:creationId xmlns:a16="http://schemas.microsoft.com/office/drawing/2014/main" id="{4EC83356-0879-4F25-8EEB-1A333FD0C433}"/>
                </a:ext>
              </a:extLst>
            </p:cNvPr>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a:extLst>
                <a:ext uri="{FF2B5EF4-FFF2-40B4-BE49-F238E27FC236}">
                  <a16:creationId xmlns:a16="http://schemas.microsoft.com/office/drawing/2014/main" id="{EC903E5A-FC6C-4079-BC81-63E8185A7B88}"/>
                </a:ext>
              </a:extLst>
            </p:cNvPr>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a:extLst>
                <a:ext uri="{FF2B5EF4-FFF2-40B4-BE49-F238E27FC236}">
                  <a16:creationId xmlns:a16="http://schemas.microsoft.com/office/drawing/2014/main" id="{F985E3CD-A7DF-4C3E-ABCF-B0152F1066C9}"/>
                </a:ext>
              </a:extLst>
            </p:cNvPr>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a:extLst>
                <a:ext uri="{FF2B5EF4-FFF2-40B4-BE49-F238E27FC236}">
                  <a16:creationId xmlns:a16="http://schemas.microsoft.com/office/drawing/2014/main" id="{EE3A4F4D-CB48-4EFC-AEA2-9335C39C1FA5}"/>
                </a:ext>
              </a:extLst>
            </p:cNvPr>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a:extLst>
                <a:ext uri="{FF2B5EF4-FFF2-40B4-BE49-F238E27FC236}">
                  <a16:creationId xmlns:a16="http://schemas.microsoft.com/office/drawing/2014/main" id="{C6CD7E40-5B77-42EB-8A52-2A4774F957C4}"/>
                </a:ext>
              </a:extLst>
            </p:cNvPr>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a:extLst>
                <a:ext uri="{FF2B5EF4-FFF2-40B4-BE49-F238E27FC236}">
                  <a16:creationId xmlns:a16="http://schemas.microsoft.com/office/drawing/2014/main" id="{B3DEA96A-80DE-45DB-8B63-EC10F8C6CD55}"/>
                </a:ext>
              </a:extLst>
            </p:cNvPr>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a:extLst>
                <a:ext uri="{FF2B5EF4-FFF2-40B4-BE49-F238E27FC236}">
                  <a16:creationId xmlns:a16="http://schemas.microsoft.com/office/drawing/2014/main" id="{6BA878F2-1EA5-4312-8760-E6219D964B64}"/>
                </a:ext>
              </a:extLst>
            </p:cNvPr>
            <p:cNvSpPr>
              <a:spLocks noChangeShapeType="1"/>
            </p:cNvSpPr>
            <p:nvPr/>
          </p:nvSpPr>
          <p:spPr bwMode="auto">
            <a:xfrm>
              <a:off x="2352" y="177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a:extLst>
                <a:ext uri="{FF2B5EF4-FFF2-40B4-BE49-F238E27FC236}">
                  <a16:creationId xmlns:a16="http://schemas.microsoft.com/office/drawing/2014/main" id="{22CE20F0-388D-4233-A924-364BA54D958E}"/>
                </a:ext>
              </a:extLst>
            </p:cNvPr>
            <p:cNvSpPr>
              <a:spLocks noChangeShapeType="1"/>
            </p:cNvSpPr>
            <p:nvPr/>
          </p:nvSpPr>
          <p:spPr bwMode="auto">
            <a:xfrm flipH="1">
              <a:off x="1728" y="158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a:extLst>
                <a:ext uri="{FF2B5EF4-FFF2-40B4-BE49-F238E27FC236}">
                  <a16:creationId xmlns:a16="http://schemas.microsoft.com/office/drawing/2014/main" id="{2A6A8EA6-7F9F-4275-A22D-4B675BB41479}"/>
                </a:ext>
              </a:extLst>
            </p:cNvPr>
            <p:cNvSpPr>
              <a:spLocks noChangeShapeType="1"/>
            </p:cNvSpPr>
            <p:nvPr/>
          </p:nvSpPr>
          <p:spPr bwMode="auto">
            <a:xfrm>
              <a:off x="2112" y="1584"/>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3">
              <a:extLst>
                <a:ext uri="{FF2B5EF4-FFF2-40B4-BE49-F238E27FC236}">
                  <a16:creationId xmlns:a16="http://schemas.microsoft.com/office/drawing/2014/main" id="{6FE91F8D-B5E0-49F8-902D-9D9193648ABC}"/>
                </a:ext>
              </a:extLst>
            </p:cNvPr>
            <p:cNvSpPr>
              <a:spLocks noChangeShapeType="1"/>
            </p:cNvSpPr>
            <p:nvPr/>
          </p:nvSpPr>
          <p:spPr bwMode="auto">
            <a:xfrm>
              <a:off x="2544" y="1728"/>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a:extLst>
                <a:ext uri="{FF2B5EF4-FFF2-40B4-BE49-F238E27FC236}">
                  <a16:creationId xmlns:a16="http://schemas.microsoft.com/office/drawing/2014/main" id="{DC4EF153-E4B0-4180-928A-62ADC9413A58}"/>
                </a:ext>
              </a:extLst>
            </p:cNvPr>
            <p:cNvSpPr>
              <a:spLocks noChangeShapeType="1"/>
            </p:cNvSpPr>
            <p:nvPr/>
          </p:nvSpPr>
          <p:spPr bwMode="auto">
            <a:xfrm>
              <a:off x="3024" y="1920"/>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a:extLst>
                <a:ext uri="{FF2B5EF4-FFF2-40B4-BE49-F238E27FC236}">
                  <a16:creationId xmlns:a16="http://schemas.microsoft.com/office/drawing/2014/main" id="{B35C5BC3-D28C-44D3-A388-ECC570FE2EC8}"/>
                </a:ext>
              </a:extLst>
            </p:cNvPr>
            <p:cNvSpPr>
              <a:spLocks noChangeShapeType="1"/>
            </p:cNvSpPr>
            <p:nvPr/>
          </p:nvSpPr>
          <p:spPr bwMode="auto">
            <a:xfrm flipH="1">
              <a:off x="278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a:extLst>
                <a:ext uri="{FF2B5EF4-FFF2-40B4-BE49-F238E27FC236}">
                  <a16:creationId xmlns:a16="http://schemas.microsoft.com/office/drawing/2014/main" id="{90608726-130F-41B2-B3B0-65928FAC415E}"/>
                </a:ext>
              </a:extLst>
            </p:cNvPr>
            <p:cNvSpPr>
              <a:spLocks noChangeShapeType="1"/>
            </p:cNvSpPr>
            <p:nvPr/>
          </p:nvSpPr>
          <p:spPr bwMode="auto">
            <a:xfrm flipH="1">
              <a:off x="2304" y="172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cxnSp>
        <p:nvCxnSpPr>
          <p:cNvPr id="49" name="Straight Arrow Connector 48">
            <a:extLst>
              <a:ext uri="{FF2B5EF4-FFF2-40B4-BE49-F238E27FC236}">
                <a16:creationId xmlns:a16="http://schemas.microsoft.com/office/drawing/2014/main" id="{ADA4C03A-2556-4CB4-86BF-8C1B7F072688}"/>
              </a:ext>
            </a:extLst>
          </p:cNvPr>
          <p:cNvCxnSpPr>
            <a:cxnSpLocks/>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4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1964120"/>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a:extLst>
              <a:ext uri="{FF2B5EF4-FFF2-40B4-BE49-F238E27FC236}">
                <a16:creationId xmlns:a16="http://schemas.microsoft.com/office/drawing/2014/main" id="{54A36B4B-5616-4145-A732-D982040D2CFE}"/>
              </a:ext>
            </a:extLst>
          </p:cNvPr>
          <p:cNvGrpSpPr>
            <a:grpSpLocks/>
          </p:cNvGrpSpPr>
          <p:nvPr/>
        </p:nvGrpSpPr>
        <p:grpSpPr bwMode="auto">
          <a:xfrm>
            <a:off x="2494673" y="2191630"/>
            <a:ext cx="4038600" cy="1662113"/>
            <a:chOff x="1056" y="2304"/>
            <a:chExt cx="2544" cy="1047"/>
          </a:xfrm>
        </p:grpSpPr>
        <p:sp>
          <p:nvSpPr>
            <p:cNvPr id="68" name="Text Box 48">
              <a:extLst>
                <a:ext uri="{FF2B5EF4-FFF2-40B4-BE49-F238E27FC236}">
                  <a16:creationId xmlns:a16="http://schemas.microsoft.com/office/drawing/2014/main" id="{E929F5D9-A72D-4480-A351-55AE429B5E84}"/>
                </a:ext>
              </a:extLst>
            </p:cNvPr>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a:extLst>
                <a:ext uri="{FF2B5EF4-FFF2-40B4-BE49-F238E27FC236}">
                  <a16:creationId xmlns:a16="http://schemas.microsoft.com/office/drawing/2014/main" id="{BACABAE9-5C45-4629-B187-87DCDFF54B41}"/>
                </a:ext>
              </a:extLst>
            </p:cNvPr>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a:extLst>
                <a:ext uri="{FF2B5EF4-FFF2-40B4-BE49-F238E27FC236}">
                  <a16:creationId xmlns:a16="http://schemas.microsoft.com/office/drawing/2014/main" id="{E67E3E20-BECE-4D8C-94D9-194F1DC3B6FA}"/>
                </a:ext>
              </a:extLst>
            </p:cNvPr>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a:extLst>
                <a:ext uri="{FF2B5EF4-FFF2-40B4-BE49-F238E27FC236}">
                  <a16:creationId xmlns:a16="http://schemas.microsoft.com/office/drawing/2014/main" id="{872F1016-5DD4-466F-9936-C4F38E751F58}"/>
                </a:ext>
              </a:extLst>
            </p:cNvPr>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a:extLst>
                <a:ext uri="{FF2B5EF4-FFF2-40B4-BE49-F238E27FC236}">
                  <a16:creationId xmlns:a16="http://schemas.microsoft.com/office/drawing/2014/main" id="{75E81983-5E3D-4406-9124-D3DF60F59A75}"/>
                </a:ext>
              </a:extLst>
            </p:cNvPr>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a:extLst>
                <a:ext uri="{FF2B5EF4-FFF2-40B4-BE49-F238E27FC236}">
                  <a16:creationId xmlns:a16="http://schemas.microsoft.com/office/drawing/2014/main" id="{D900DBDE-1278-44CA-B913-E556A6F5E689}"/>
                </a:ext>
              </a:extLst>
            </p:cNvPr>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a:extLst>
                <a:ext uri="{FF2B5EF4-FFF2-40B4-BE49-F238E27FC236}">
                  <a16:creationId xmlns:a16="http://schemas.microsoft.com/office/drawing/2014/main" id="{EE2249B5-6AF1-478C-A26A-78767ECFF71B}"/>
                </a:ext>
              </a:extLst>
            </p:cNvPr>
            <p:cNvSpPr txBox="1">
              <a:spLocks noChangeArrowheads="1"/>
            </p:cNvSpPr>
            <p:nvPr/>
          </p:nvSpPr>
          <p:spPr bwMode="auto">
            <a:xfrm>
              <a:off x="2832" y="288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75" name="Line 55">
              <a:extLst>
                <a:ext uri="{FF2B5EF4-FFF2-40B4-BE49-F238E27FC236}">
                  <a16:creationId xmlns:a16="http://schemas.microsoft.com/office/drawing/2014/main" id="{0D1795A5-AFA9-49F4-BFE1-D4784DE17C15}"/>
                </a:ext>
              </a:extLst>
            </p:cNvPr>
            <p:cNvSpPr>
              <a:spLocks noChangeShapeType="1"/>
            </p:cNvSpPr>
            <p:nvPr/>
          </p:nvSpPr>
          <p:spPr bwMode="auto">
            <a:xfrm>
              <a:off x="2064" y="2689"/>
              <a:ext cx="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56">
              <a:extLst>
                <a:ext uri="{FF2B5EF4-FFF2-40B4-BE49-F238E27FC236}">
                  <a16:creationId xmlns:a16="http://schemas.microsoft.com/office/drawing/2014/main" id="{F3EE990F-A8BD-47D7-A091-CDD36452278C}"/>
                </a:ext>
              </a:extLst>
            </p:cNvPr>
            <p:cNvSpPr>
              <a:spLocks noChangeShapeType="1"/>
            </p:cNvSpPr>
            <p:nvPr/>
          </p:nvSpPr>
          <p:spPr bwMode="auto">
            <a:xfrm flipH="1">
              <a:off x="1440" y="2496"/>
              <a:ext cx="16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a:extLst>
                <a:ext uri="{FF2B5EF4-FFF2-40B4-BE49-F238E27FC236}">
                  <a16:creationId xmlns:a16="http://schemas.microsoft.com/office/drawing/2014/main" id="{A0B3E431-82FF-4789-8F13-F8A332907159}"/>
                </a:ext>
              </a:extLst>
            </p:cNvPr>
            <p:cNvSpPr>
              <a:spLocks noChangeShapeType="1"/>
            </p:cNvSpPr>
            <p:nvPr/>
          </p:nvSpPr>
          <p:spPr bwMode="auto">
            <a:xfrm>
              <a:off x="1824" y="2496"/>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78" name="Line 58">
              <a:extLst>
                <a:ext uri="{FF2B5EF4-FFF2-40B4-BE49-F238E27FC236}">
                  <a16:creationId xmlns:a16="http://schemas.microsoft.com/office/drawing/2014/main" id="{DABC92DF-F0FB-47C5-9145-A7CF6046F96E}"/>
                </a:ext>
              </a:extLst>
            </p:cNvPr>
            <p:cNvSpPr>
              <a:spLocks noChangeShapeType="1"/>
            </p:cNvSpPr>
            <p:nvPr/>
          </p:nvSpPr>
          <p:spPr bwMode="auto">
            <a:xfrm>
              <a:off x="2256" y="2640"/>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59">
              <a:extLst>
                <a:ext uri="{FF2B5EF4-FFF2-40B4-BE49-F238E27FC236}">
                  <a16:creationId xmlns:a16="http://schemas.microsoft.com/office/drawing/2014/main" id="{6A0E7E78-8169-4056-8ACF-8E2702B093C1}"/>
                </a:ext>
              </a:extLst>
            </p:cNvPr>
            <p:cNvSpPr>
              <a:spLocks noChangeShapeType="1"/>
            </p:cNvSpPr>
            <p:nvPr/>
          </p:nvSpPr>
          <p:spPr bwMode="auto">
            <a:xfrm>
              <a:off x="2736" y="2832"/>
              <a:ext cx="27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0">
              <a:extLst>
                <a:ext uri="{FF2B5EF4-FFF2-40B4-BE49-F238E27FC236}">
                  <a16:creationId xmlns:a16="http://schemas.microsoft.com/office/drawing/2014/main" id="{D537B776-12C6-43D3-A77B-C471C9A0C1E8}"/>
                </a:ext>
              </a:extLst>
            </p:cNvPr>
            <p:cNvSpPr>
              <a:spLocks noChangeShapeType="1"/>
            </p:cNvSpPr>
            <p:nvPr/>
          </p:nvSpPr>
          <p:spPr bwMode="auto">
            <a:xfrm flipH="1">
              <a:off x="2496" y="2832"/>
              <a:ext cx="10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1">
              <a:extLst>
                <a:ext uri="{FF2B5EF4-FFF2-40B4-BE49-F238E27FC236}">
                  <a16:creationId xmlns:a16="http://schemas.microsoft.com/office/drawing/2014/main" id="{63F003B4-52AA-4291-8740-6BCEF9675D42}"/>
                </a:ext>
              </a:extLst>
            </p:cNvPr>
            <p:cNvSpPr>
              <a:spLocks noChangeShapeType="1"/>
            </p:cNvSpPr>
            <p:nvPr/>
          </p:nvSpPr>
          <p:spPr bwMode="auto">
            <a:xfrm flipH="1">
              <a:off x="1902" y="2640"/>
              <a:ext cx="22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2" name="Text Box 62">
              <a:extLst>
                <a:ext uri="{FF2B5EF4-FFF2-40B4-BE49-F238E27FC236}">
                  <a16:creationId xmlns:a16="http://schemas.microsoft.com/office/drawing/2014/main" id="{1C271FDF-0DF1-406B-B959-C5DCB30F8CBD}"/>
                </a:ext>
              </a:extLst>
            </p:cNvPr>
            <p:cNvSpPr txBox="1">
              <a:spLocks noChangeArrowheads="1"/>
            </p:cNvSpPr>
            <p:nvPr/>
          </p:nvSpPr>
          <p:spPr bwMode="auto">
            <a:xfrm>
              <a:off x="297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83" name="Line 63">
              <a:extLst>
                <a:ext uri="{FF2B5EF4-FFF2-40B4-BE49-F238E27FC236}">
                  <a16:creationId xmlns:a16="http://schemas.microsoft.com/office/drawing/2014/main" id="{3879384E-D989-4018-B420-29433BE10F97}"/>
                </a:ext>
              </a:extLst>
            </p:cNvPr>
            <p:cNvSpPr>
              <a:spLocks noChangeShapeType="1"/>
            </p:cNvSpPr>
            <p:nvPr/>
          </p:nvSpPr>
          <p:spPr bwMode="auto">
            <a:xfrm>
              <a:off x="3216" y="31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 name="Group 28">
            <a:extLst>
              <a:ext uri="{FF2B5EF4-FFF2-40B4-BE49-F238E27FC236}">
                <a16:creationId xmlns:a16="http://schemas.microsoft.com/office/drawing/2014/main" id="{0879A042-68A0-4058-9D8C-D53A58816A30}"/>
              </a:ext>
            </a:extLst>
          </p:cNvPr>
          <p:cNvGrpSpPr>
            <a:grpSpLocks/>
          </p:cNvGrpSpPr>
          <p:nvPr/>
        </p:nvGrpSpPr>
        <p:grpSpPr bwMode="auto">
          <a:xfrm>
            <a:off x="2552700" y="3846172"/>
            <a:ext cx="4038600" cy="361950"/>
            <a:chOff x="912" y="492"/>
            <a:chExt cx="2544" cy="228"/>
          </a:xfrm>
        </p:grpSpPr>
        <p:sp>
          <p:nvSpPr>
            <p:cNvPr id="85" name="Rectangle 29">
              <a:extLst>
                <a:ext uri="{FF2B5EF4-FFF2-40B4-BE49-F238E27FC236}">
                  <a16:creationId xmlns:a16="http://schemas.microsoft.com/office/drawing/2014/main" id="{041A663A-0822-4D8F-9094-66F73816826C}"/>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a:extLst>
                <a:ext uri="{FF2B5EF4-FFF2-40B4-BE49-F238E27FC236}">
                  <a16:creationId xmlns:a16="http://schemas.microsoft.com/office/drawing/2014/main" id="{54807923-DF3F-4BF5-82ED-6AADB7B7B004}"/>
                </a:ext>
              </a:extLst>
            </p:cNvPr>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a:extLst>
              <a:ext uri="{FF2B5EF4-FFF2-40B4-BE49-F238E27FC236}">
                <a16:creationId xmlns:a16="http://schemas.microsoft.com/office/drawing/2014/main" id="{DA9F38EA-74E4-45B0-8150-8FF5BA219B04}"/>
              </a:ext>
            </a:extLst>
          </p:cNvPr>
          <p:cNvCxnSpPr>
            <a:cxnSpLocks/>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93CA3209-2640-4342-9E1B-4BED77EFB6C5}"/>
              </a:ext>
            </a:extLst>
          </p:cNvPr>
          <p:cNvCxnSpPr>
            <a:cxnSpLocks/>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a:extLst>
              <a:ext uri="{FF2B5EF4-FFF2-40B4-BE49-F238E27FC236}">
                <a16:creationId xmlns:a16="http://schemas.microsoft.com/office/drawing/2014/main" id="{1C736D4A-7988-4876-9E98-289F7B3F4687}"/>
              </a:ext>
            </a:extLst>
          </p:cNvPr>
          <p:cNvSpPr txBox="1">
            <a:spLocks noChangeArrowheads="1"/>
          </p:cNvSpPr>
          <p:nvPr/>
        </p:nvSpPr>
        <p:spPr bwMode="auto">
          <a:xfrm>
            <a:off x="3183985" y="4507526"/>
            <a:ext cx="33528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inttoreal</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72414662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5CCF5FF65D84E8EE2CE9A707DD37C" ma:contentTypeVersion="0" ma:contentTypeDescription="Create a new document." ma:contentTypeScope="" ma:versionID="1c12a0e7b6ce57d2722c6a79833495f4">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AC57C7-2631-47A6-AFF2-31CFF30CF02C}"/>
</file>

<file path=customXml/itemProps2.xml><?xml version="1.0" encoding="utf-8"?>
<ds:datastoreItem xmlns:ds="http://schemas.openxmlformats.org/officeDocument/2006/customXml" ds:itemID="{B189ABCD-1A47-42E4-9728-8A4BA6309EF0}"/>
</file>

<file path=customXml/itemProps3.xml><?xml version="1.0" encoding="utf-8"?>
<ds:datastoreItem xmlns:ds="http://schemas.openxmlformats.org/officeDocument/2006/customXml" ds:itemID="{00F1E636-5628-4D58-9AF8-D0C3FCA05626}"/>
</file>

<file path=docProps/app.xml><?xml version="1.0" encoding="utf-8"?>
<Properties xmlns="http://schemas.openxmlformats.org/officeDocument/2006/extended-properties" xmlns:vt="http://schemas.openxmlformats.org/officeDocument/2006/docPropsVTypes">
  <Template>Spectrum.thmx</Template>
  <TotalTime>4199</TotalTime>
  <Words>1047</Words>
  <Application>Microsoft Office PowerPoint</Application>
  <PresentationFormat>On-screen Show (4:3)</PresentationFormat>
  <Paragraphs>261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 and Loader</vt:lpstr>
      <vt:lpstr>PowerPoint Presentation</vt:lpstr>
      <vt:lpstr>PowerPoint Presentation</vt:lpstr>
      <vt:lpstr>   Front end and Back end of a  Compiler</vt:lpstr>
      <vt:lpstr>PowerPoint Presentation</vt:lpstr>
      <vt:lpstr>Symbol Table Management</vt:lpstr>
      <vt:lpstr>Symbol Table Management</vt:lpstr>
      <vt:lpstr>Error Handler</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Umme Sadia Salsabil</cp:lastModifiedBy>
  <cp:revision>107</cp:revision>
  <dcterms:created xsi:type="dcterms:W3CDTF">2018-12-10T17:20:29Z</dcterms:created>
  <dcterms:modified xsi:type="dcterms:W3CDTF">2024-10-28T11:08:24Z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0x010100D705CCF5FF65D84E8EE2CE9A707DD37C</vt:lpwstr>
  </property>
</Properties>
</file>