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 id="2147483661"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 Stankevičius" initials="TS" lastIdx="1" clrIdx="0">
    <p:extLst>
      <p:ext uri="{19B8F6BF-5375-455C-9EA6-DF929625EA0E}">
        <p15:presenceInfo xmlns:p15="http://schemas.microsoft.com/office/powerpoint/2012/main" userId="a0d3c739d7e40f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1T20:21:36.495" idx="1">
    <p:pos x="2433" y="2038"/>
    <p:text>DTO</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oogle Shape;7;p8"/>
          <p:cNvGrpSpPr/>
          <p:nvPr/>
        </p:nvGrpSpPr>
        <p:grpSpPr>
          <a:xfrm>
            <a:off x="11078640" y="458640"/>
            <a:ext cx="632520" cy="680400"/>
            <a:chOff x="11078640" y="458640"/>
            <a:chExt cx="632520" cy="680400"/>
          </a:xfrm>
        </p:grpSpPr>
        <p:sp>
          <p:nvSpPr>
            <p:cNvPr id="12"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3"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 name="PlaceHolder 1"/>
          <p:cNvSpPr>
            <a:spLocks noGrp="1"/>
          </p:cNvSpPr>
          <p:nvPr>
            <p:ph type="title"/>
          </p:nvPr>
        </p:nvSpPr>
        <p:spPr>
          <a:xfrm>
            <a:off x="3273120" y="2618280"/>
            <a:ext cx="7049880" cy="2387160"/>
          </a:xfrm>
          <a:prstGeom prst="rect">
            <a:avLst/>
          </a:prstGeom>
        </p:spPr>
        <p:txBody>
          <a:bodyPr lIns="45720" rIns="45720">
            <a:normAutofit/>
          </a:bodyPr>
          <a:lstStyle/>
          <a:p>
            <a:r>
              <a:rPr lang="lt-LT" sz="6000" b="0" strike="noStrike" spc="-1">
                <a:solidFill>
                  <a:srgbClr val="000000"/>
                </a:solidFill>
                <a:latin typeface="Arial"/>
              </a:rPr>
              <a:t>Click to edit the title text format</a:t>
            </a:r>
          </a:p>
        </p:txBody>
      </p:sp>
      <p:sp>
        <p:nvSpPr>
          <p:cNvPr id="6" name="PlaceHolder 2"/>
          <p:cNvSpPr>
            <a:spLocks noGrp="1"/>
          </p:cNvSpPr>
          <p:nvPr>
            <p:ph type="body"/>
          </p:nvPr>
        </p:nvSpPr>
        <p:spPr>
          <a:xfrm>
            <a:off x="3273120" y="5930280"/>
            <a:ext cx="7049880" cy="927360"/>
          </a:xfrm>
          <a:prstGeom prst="rect">
            <a:avLst/>
          </a:prstGeom>
        </p:spPr>
        <p:txBody>
          <a:bodyPr lIns="45720" rIns="45720">
            <a:normAutofit fontScale="23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pic>
        <p:nvPicPr>
          <p:cNvPr id="7" name="Google Shape;17;p9" descr="Graphic 7"/>
          <p:cNvPicPr/>
          <p:nvPr/>
        </p:nvPicPr>
        <p:blipFill>
          <a:blip r:embed="rId14"/>
          <a:stretch/>
        </p:blipFill>
        <p:spPr>
          <a:xfrm>
            <a:off x="475200" y="458640"/>
            <a:ext cx="2333880" cy="682560"/>
          </a:xfrm>
          <a:prstGeom prst="rect">
            <a:avLst/>
          </a:prstGeom>
          <a:ln w="0">
            <a:noFill/>
          </a:ln>
        </p:spPr>
      </p:pic>
      <p:sp>
        <p:nvSpPr>
          <p:cNvPr id="8" name="PlaceHolder 3"/>
          <p:cNvSpPr>
            <a:spLocks noGrp="1"/>
          </p:cNvSpPr>
          <p:nvPr>
            <p:ph type="body"/>
          </p:nvPr>
        </p:nvSpPr>
        <p:spPr>
          <a:xfrm>
            <a:off x="474840" y="2619000"/>
            <a:ext cx="2333880" cy="2387160"/>
          </a:xfrm>
          <a:prstGeom prst="rect">
            <a:avLst/>
          </a:prstGeom>
        </p:spPr>
        <p:txBody>
          <a:bodyPr lIns="45720" rIns="45720">
            <a:normAutofit fontScale="4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sp>
        <p:nvSpPr>
          <p:cNvPr id="9" name="PlaceHolder 4"/>
          <p:cNvSpPr>
            <a:spLocks noGrp="1"/>
          </p:cNvSpPr>
          <p:nvPr>
            <p:ph type="body"/>
          </p:nvPr>
        </p:nvSpPr>
        <p:spPr>
          <a:xfrm>
            <a:off x="10323360" y="458640"/>
            <a:ext cx="1377720" cy="1377720"/>
          </a:xfrm>
          <a:prstGeom prst="rect">
            <a:avLst/>
          </a:prstGeom>
        </p:spPr>
        <p:txBody>
          <a:bodyPr lIns="90000" tIns="45000" rIns="90000" bIns="45000">
            <a:norm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5"/>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BDAC84B4-81CE-413B-BC67-7150B408FAC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47" name="Google Shape;7;p8"/>
          <p:cNvGrpSpPr/>
          <p:nvPr/>
        </p:nvGrpSpPr>
        <p:grpSpPr>
          <a:xfrm>
            <a:off x="11078640" y="458640"/>
            <a:ext cx="632520" cy="680400"/>
            <a:chOff x="11078640" y="458640"/>
            <a:chExt cx="632520" cy="680400"/>
          </a:xfrm>
        </p:grpSpPr>
        <p:sp>
          <p:nvSpPr>
            <p:cNvPr id="48"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9"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0"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1"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2" name="PlaceHolder 1"/>
          <p:cNvSpPr>
            <a:spLocks noGrp="1"/>
          </p:cNvSpPr>
          <p:nvPr>
            <p:ph type="body"/>
          </p:nvPr>
        </p:nvSpPr>
        <p:spPr>
          <a:xfrm>
            <a:off x="480240" y="460800"/>
            <a:ext cx="5615280" cy="453240"/>
          </a:xfrm>
          <a:prstGeom prst="rect">
            <a:avLst/>
          </a:prstGeom>
        </p:spPr>
        <p:txBody>
          <a:bodyPr lIns="45720" rIns="45720">
            <a:normAutofit fontScale="9000"/>
          </a:bodyPr>
          <a:lstStyle/>
          <a:p>
            <a:pPr marL="432000" indent="-324000">
              <a:spcBef>
                <a:spcPts val="1417"/>
              </a:spcBef>
              <a:buClr>
                <a:srgbClr val="FFFFFF"/>
              </a:buClr>
              <a:buSzPct val="45000"/>
              <a:buFont typeface="Wingdings" charset="2"/>
              <a:buChar char=""/>
            </a:pPr>
            <a:r>
              <a:rPr lang="lt-LT" sz="13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3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3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3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3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3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300" b="0" strike="noStrike" spc="-1">
                <a:solidFill>
                  <a:srgbClr val="000000"/>
                </a:solidFill>
                <a:latin typeface="Arial"/>
              </a:rPr>
              <a:t>Seventh Outline Level</a:t>
            </a:r>
          </a:p>
        </p:txBody>
      </p:sp>
      <p:grpSp>
        <p:nvGrpSpPr>
          <p:cNvPr id="53" name="Google Shape;23;p14"/>
          <p:cNvGrpSpPr/>
          <p:nvPr/>
        </p:nvGrpSpPr>
        <p:grpSpPr>
          <a:xfrm>
            <a:off x="11078640" y="458640"/>
            <a:ext cx="632520" cy="680400"/>
            <a:chOff x="11078640" y="458640"/>
            <a:chExt cx="632520" cy="680400"/>
          </a:xfrm>
        </p:grpSpPr>
        <p:sp>
          <p:nvSpPr>
            <p:cNvPr id="54" name="Google Shape;24;p14"/>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 name="Google Shape;25;p14"/>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 name="Google Shape;26;p14"/>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7" name="Google Shape;27;p14"/>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58" name="PlaceHolder 2"/>
          <p:cNvSpPr>
            <a:spLocks noGrp="1"/>
          </p:cNvSpPr>
          <p:nvPr>
            <p:ph type="body"/>
          </p:nvPr>
        </p:nvSpPr>
        <p:spPr>
          <a:xfrm>
            <a:off x="479520" y="1854360"/>
            <a:ext cx="11231640" cy="5003280"/>
          </a:xfrm>
          <a:prstGeom prst="rect">
            <a:avLst/>
          </a:prstGeom>
        </p:spPr>
        <p:txBody>
          <a:bodyPr lIns="90000" tIns="45000" rIns="90000" bIns="45000">
            <a:norm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59" name="PlaceHolder 3"/>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A8C17D06-68F5-49BC-9C00-291F56B7E48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60"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lt-LT"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71;p1"/>
          <p:cNvSpPr txBox="1"/>
          <p:nvPr/>
        </p:nvSpPr>
        <p:spPr>
          <a:xfrm>
            <a:off x="2570040" y="3298320"/>
            <a:ext cx="7049880" cy="2387160"/>
          </a:xfrm>
          <a:prstGeom prst="rect">
            <a:avLst/>
          </a:prstGeom>
          <a:noFill/>
          <a:ln w="0">
            <a:noFill/>
          </a:ln>
        </p:spPr>
        <p:txBody>
          <a:bodyPr lIns="45720" rIns="45720">
            <a:normAutofit/>
          </a:bodyPr>
          <a:lstStyle/>
          <a:p>
            <a:pPr>
              <a:lnSpc>
                <a:spcPct val="90000"/>
              </a:lnSpc>
              <a:tabLst>
                <a:tab pos="0" algn="l"/>
              </a:tabLst>
            </a:pPr>
            <a:r>
              <a:rPr lang="lt-LT" sz="6000" b="1" strike="noStrike" spc="-1">
                <a:solidFill>
                  <a:srgbClr val="000000"/>
                </a:solidFill>
                <a:latin typeface="Arial"/>
                <a:ea typeface="Arial"/>
              </a:rPr>
              <a:t>Paskutinis egzaminas:)</a:t>
            </a:r>
            <a:endParaRPr lang="lt-LT" sz="6000" b="0" strike="noStrike" spc="-1">
              <a:solidFill>
                <a:srgbClr val="000000"/>
              </a:solidFill>
              <a:latin typeface="Arial"/>
            </a:endParaRPr>
          </a:p>
        </p:txBody>
      </p:sp>
      <p:sp>
        <p:nvSpPr>
          <p:cNvPr id="98" name="Google Shape;72;p1"/>
          <p:cNvSpPr/>
          <p:nvPr/>
        </p:nvSpPr>
        <p:spPr>
          <a:xfrm>
            <a:off x="642960" y="5892480"/>
            <a:ext cx="2267280" cy="335160"/>
          </a:xfrm>
          <a:prstGeom prst="rect">
            <a:avLst/>
          </a:prstGeom>
          <a:noFill/>
          <a:ln w="0">
            <a:noFill/>
          </a:ln>
        </p:spPr>
        <p:style>
          <a:lnRef idx="0">
            <a:scrgbClr r="0" g="0" b="0"/>
          </a:lnRef>
          <a:fillRef idx="0">
            <a:scrgbClr r="0" g="0" b="0"/>
          </a:fillRef>
          <a:effectRef idx="0">
            <a:scrgbClr r="0" g="0" b="0"/>
          </a:effectRef>
          <a:fontRef idx="minor"/>
        </p:style>
        <p:txBody>
          <a:bodyPr lIns="45720" rIns="45720">
            <a:spAutoFit/>
          </a:bodyPr>
          <a:lstStyle/>
          <a:p>
            <a:pPr>
              <a:lnSpc>
                <a:spcPct val="100000"/>
              </a:lnSpc>
              <a:tabLst>
                <a:tab pos="0" algn="l"/>
              </a:tabLst>
            </a:pPr>
            <a:r>
              <a:rPr lang="lt-LT" sz="1600" b="1" strike="noStrike" spc="-1">
                <a:solidFill>
                  <a:srgbClr val="000000"/>
                </a:solidFill>
                <a:latin typeface="Arial"/>
                <a:ea typeface="Arial"/>
              </a:rPr>
              <a:t>Data</a:t>
            </a:r>
            <a:endParaRPr lang="lt-LT" sz="1600" b="0" strike="noStrike" spc="-1">
              <a:latin typeface="Arial"/>
            </a:endParaRPr>
          </a:p>
        </p:txBody>
      </p:sp>
      <p:sp>
        <p:nvSpPr>
          <p:cNvPr id="99" name="Google Shape;73;p1"/>
          <p:cNvSpPr txBox="1"/>
          <p:nvPr/>
        </p:nvSpPr>
        <p:spPr>
          <a:xfrm>
            <a:off x="474840" y="2619000"/>
            <a:ext cx="2333880" cy="2387160"/>
          </a:xfrm>
          <a:prstGeom prst="rect">
            <a:avLst/>
          </a:prstGeom>
          <a:noFill/>
          <a:ln w="0">
            <a:noFill/>
          </a:ln>
        </p:spPr>
        <p:txBody>
          <a:bodyPr lIns="45720" rIns="45720">
            <a:normAutofit/>
          </a:bodyPr>
          <a:lstStyle/>
          <a:p>
            <a:pPr>
              <a:lnSpc>
                <a:spcPct val="90000"/>
              </a:lnSpc>
              <a:tabLst>
                <a:tab pos="0" algn="l"/>
              </a:tabLst>
            </a:pPr>
            <a:r>
              <a:rPr lang="lt-LT" sz="1600" b="1" strike="noStrike" spc="-1">
                <a:solidFill>
                  <a:srgbClr val="000000"/>
                </a:solidFill>
                <a:latin typeface="Arial"/>
                <a:ea typeface="Arial"/>
              </a:rPr>
              <a:t>Dėstytojas</a:t>
            </a:r>
            <a:endParaRPr lang="lt-LT" sz="1600" b="0" strike="noStrike" spc="-1">
              <a:solidFill>
                <a:srgbClr val="000000"/>
              </a:solidFill>
              <a:latin typeface="Arial"/>
            </a:endParaRPr>
          </a:p>
          <a:p>
            <a:pPr>
              <a:lnSpc>
                <a:spcPct val="90000"/>
              </a:lnSpc>
              <a:spcBef>
                <a:spcPts val="1001"/>
              </a:spcBef>
              <a:tabLst>
                <a:tab pos="0" algn="l"/>
              </a:tabLst>
            </a:pPr>
            <a:r>
              <a:rPr lang="lt-LT" sz="1600" b="1" strike="noStrike" spc="-1">
                <a:solidFill>
                  <a:srgbClr val="000000"/>
                </a:solidFill>
                <a:latin typeface="Arial"/>
                <a:ea typeface="Arial"/>
              </a:rPr>
              <a:t>Vilmantas Neviera</a:t>
            </a:r>
            <a:endParaRPr lang="lt-LT" sz="1600" b="0" strike="noStrike" spc="-1">
              <a:solidFill>
                <a:srgbClr val="000000"/>
              </a:solidFill>
              <a:latin typeface="Arial"/>
            </a:endParaRPr>
          </a:p>
        </p:txBody>
      </p:sp>
      <p:pic>
        <p:nvPicPr>
          <p:cNvPr id="100" name="Google Shape;74;p1" descr="Picture Placeholder 16"/>
          <p:cNvPicPr/>
          <p:nvPr/>
        </p:nvPicPr>
        <p:blipFill>
          <a:blip r:embed="rId2"/>
          <a:stretch/>
        </p:blipFill>
        <p:spPr>
          <a:xfrm>
            <a:off x="9866160" y="458640"/>
            <a:ext cx="1834920" cy="1834920"/>
          </a:xfrm>
          <a:prstGeom prst="rect">
            <a:avLst/>
          </a:prstGeom>
          <a:ln w="0">
            <a:noFill/>
          </a:ln>
        </p:spPr>
      </p:pic>
      <p:sp>
        <p:nvSpPr>
          <p:cNvPr id="101" name="Google Shape;75;p1"/>
          <p:cNvSpPr txBox="1"/>
          <p:nvPr/>
        </p:nvSpPr>
        <p:spPr>
          <a:xfrm>
            <a:off x="2570040" y="5930280"/>
            <a:ext cx="7049880" cy="927360"/>
          </a:xfrm>
          <a:prstGeom prst="rect">
            <a:avLst/>
          </a:prstGeom>
          <a:noFill/>
          <a:ln w="0">
            <a:noFill/>
          </a:ln>
        </p:spPr>
        <p:txBody>
          <a:bodyPr lIns="45720" rIns="45720">
            <a:normAutofit/>
          </a:bodyPr>
          <a:lstStyle/>
          <a:p>
            <a:endParaRPr lang="lt-LT" sz="14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80;p5"/>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03" name="Google Shape;81;p5"/>
          <p:cNvGrpSpPr/>
          <p:nvPr/>
        </p:nvGrpSpPr>
        <p:grpSpPr>
          <a:xfrm>
            <a:off x="479880" y="898200"/>
            <a:ext cx="1834920" cy="463680"/>
            <a:chOff x="479880" y="898200"/>
            <a:chExt cx="1834920" cy="463680"/>
          </a:xfrm>
        </p:grpSpPr>
        <p:sp>
          <p:nvSpPr>
            <p:cNvPr id="104" name="Google Shape;82;p5"/>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05" name="Google Shape;83;p5"/>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06" name="Google Shape;84;p5" descr="Picture Placeholder 2"/>
          <p:cNvPicPr/>
          <p:nvPr/>
        </p:nvPicPr>
        <p:blipFill>
          <a:blip r:embed="rId2"/>
          <a:stretch/>
        </p:blipFill>
        <p:spPr>
          <a:xfrm>
            <a:off x="479880" y="1441440"/>
            <a:ext cx="11231640" cy="5227920"/>
          </a:xfrm>
          <a:prstGeom prst="rect">
            <a:avLst/>
          </a:prstGeom>
          <a:ln w="0">
            <a:noFill/>
          </a:ln>
        </p:spPr>
      </p:pic>
      <p:sp>
        <p:nvSpPr>
          <p:cNvPr id="107" name="Google Shape;85;p5"/>
          <p:cNvSpPr/>
          <p:nvPr/>
        </p:nvSpPr>
        <p:spPr>
          <a:xfrm>
            <a:off x="594000" y="1821600"/>
            <a:ext cx="4057560" cy="457560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Žmogaus užregistravimo sistema</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User informacija: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Username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Password</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Salt</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Role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Žmogaus Informacijos sąryšis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Žmogaus informacija: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Vardas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Pavardė</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Asmens kodas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Telefono numeris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El. paštas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Profilio nuotrauka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Gyvenamoji vieta</a:t>
            </a:r>
            <a:endParaRPr lang="lt-LT" sz="1200" b="0" strike="noStrike" spc="-1" dirty="0">
              <a:latin typeface="Arial"/>
            </a:endParaRPr>
          </a:p>
        </p:txBody>
      </p:sp>
      <p:sp>
        <p:nvSpPr>
          <p:cNvPr id="108" name="Google Shape;86;p5"/>
          <p:cNvSpPr/>
          <p:nvPr/>
        </p:nvSpPr>
        <p:spPr>
          <a:xfrm>
            <a:off x="3537360" y="4473720"/>
            <a:ext cx="3311640" cy="190188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lt-LT" sz="1100" b="0" strike="noStrike" spc="-1" dirty="0">
                <a:solidFill>
                  <a:srgbClr val="000000"/>
                </a:solidFill>
                <a:latin typeface="Arial"/>
                <a:ea typeface="Arial"/>
              </a:rPr>
              <a:t>Gyvenamoji vieta:</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Miestas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Gatvė</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Namo numeris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Buto numeris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a:t>
            </a:r>
            <a:endParaRPr lang="lt-LT" sz="1100" b="0" strike="noStrike" spc="-1" dirty="0">
              <a:latin typeface="Arial"/>
            </a:endParaRPr>
          </a:p>
          <a:p>
            <a:pPr>
              <a:lnSpc>
                <a:spcPct val="100000"/>
              </a:lnSpc>
              <a:tabLst>
                <a:tab pos="0" algn="l"/>
              </a:tabLst>
            </a:pPr>
            <a:endParaRPr lang="lt-LT" sz="11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oogle Shape;92;g13c9531d460_0_3"/>
          <p:cNvGrpSpPr/>
          <p:nvPr/>
        </p:nvGrpSpPr>
        <p:grpSpPr>
          <a:xfrm>
            <a:off x="388367" y="159840"/>
            <a:ext cx="1834920" cy="463680"/>
            <a:chOff x="388367" y="159840"/>
            <a:chExt cx="1834920" cy="463680"/>
          </a:xfrm>
        </p:grpSpPr>
        <p:sp>
          <p:nvSpPr>
            <p:cNvPr id="111" name="Google Shape;93;g13c9531d460_0_3"/>
            <p:cNvSpPr/>
            <p:nvPr/>
          </p:nvSpPr>
          <p:spPr>
            <a:xfrm>
              <a:off x="388367" y="15984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2" name="Google Shape;94;g13c9531d460_0_3"/>
            <p:cNvSpPr/>
            <p:nvPr/>
          </p:nvSpPr>
          <p:spPr>
            <a:xfrm>
              <a:off x="388367" y="188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dirty="0">
                  <a:solidFill>
                    <a:srgbClr val="FEFFFF"/>
                  </a:solidFill>
                  <a:latin typeface="Arial"/>
                  <a:ea typeface="Arial"/>
                </a:rPr>
                <a:t>Egzaminas</a:t>
              </a:r>
              <a:endParaRPr lang="lt-LT" sz="1600" b="0" strike="noStrike" spc="-1" dirty="0">
                <a:latin typeface="Arial"/>
              </a:endParaRPr>
            </a:p>
          </p:txBody>
        </p:sp>
      </p:grpSp>
      <p:pic>
        <p:nvPicPr>
          <p:cNvPr id="113" name="Google Shape;95;g13c9531d460_0_3" descr="Picture Placeholder 2"/>
          <p:cNvPicPr/>
          <p:nvPr/>
        </p:nvPicPr>
        <p:blipFill>
          <a:blip r:embed="rId2"/>
          <a:stretch/>
        </p:blipFill>
        <p:spPr>
          <a:xfrm>
            <a:off x="106655" y="652320"/>
            <a:ext cx="12010699" cy="6146586"/>
          </a:xfrm>
          <a:prstGeom prst="rect">
            <a:avLst/>
          </a:prstGeom>
          <a:ln w="0">
            <a:noFill/>
          </a:ln>
        </p:spPr>
      </p:pic>
      <p:sp>
        <p:nvSpPr>
          <p:cNvPr id="114" name="Google Shape;96;g13c9531d460_0_3"/>
          <p:cNvSpPr/>
          <p:nvPr/>
        </p:nvSpPr>
        <p:spPr>
          <a:xfrm>
            <a:off x="177553" y="751680"/>
            <a:ext cx="11415167" cy="571464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	Vartotojas turi galėti užsiregistruoti.</a:t>
            </a:r>
            <a:r>
              <a:rPr lang="en-US" sz="1200" b="0" strike="noStrike" spc="-1" dirty="0">
                <a:solidFill>
                  <a:srgbClr val="000000"/>
                </a:solidFill>
                <a:latin typeface="Arial"/>
                <a:ea typeface="Arial"/>
              </a:rPr>
              <a:t> </a:t>
            </a:r>
            <a:r>
              <a:rPr lang="en-US" sz="1100" b="0" i="0" u="none" strike="noStrike" dirty="0">
                <a:solidFill>
                  <a:srgbClr val="000000"/>
                </a:solidFill>
                <a:effectLst/>
                <a:latin typeface="Patrick Hand" panose="00000500000000000000" pitchFamily="2" charset="0"/>
              </a:rPr>
              <a:t>✅</a:t>
            </a:r>
            <a:endParaRPr lang="lt-LT" sz="11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Užsiregistravus sukuriamas User'is su default'ine role 'User'.</a:t>
            </a:r>
            <a:r>
              <a:rPr lang="en-US" sz="1200" b="0" i="0" u="none" strike="noStrike" dirty="0">
                <a:solidFill>
                  <a:srgbClr val="000000"/>
                </a:solidFill>
                <a:effectLst/>
                <a:latin typeface="Patrick Hand" panose="00000500000000000000" pitchFamily="2" charset="0"/>
              </a:rPr>
              <a:t> ✅</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turi galėti sukelti apie save informaciją, kurioje VISI laukai privalomi(Žmogaus informacija), </a:t>
            </a:r>
            <a:br>
              <a:rPr lang="en-US" sz="1200" b="0" strike="noStrike" spc="-1" dirty="0">
                <a:solidFill>
                  <a:srgbClr val="000000"/>
                </a:solidFill>
                <a:latin typeface="Arial"/>
                <a:ea typeface="Arial"/>
              </a:rPr>
            </a:br>
            <a:r>
              <a:rPr lang="lt-LT" sz="1200" b="0" strike="noStrike" spc="-1" dirty="0">
                <a:solidFill>
                  <a:srgbClr val="000000"/>
                </a:solidFill>
                <a:latin typeface="Arial"/>
                <a:ea typeface="Arial"/>
              </a:rPr>
              <a:t>vartotojas neturi galėti sukelti informacijos apie daugiau nei vieną žmogų.</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Turi būti skirtingi endpoint atnaujint KIEKVIENĄ iš laukų, pvz.: Vardą, asmens kodą, telefono numerį, miestą(negalima atnaujinti į tuščią lauką arba whitespace)</a:t>
            </a:r>
            <a:endParaRPr lang="en-US" sz="1200" b="0" strike="noStrike" spc="-1" dirty="0">
              <a:solidFill>
                <a:srgbClr val="000000"/>
              </a:solidFill>
              <a:latin typeface="Arial"/>
              <a:ea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Pildant žmogaus informaciją žmogų turi būti privaloma įkelti profilio nuotrauką, jos dydis turi būti sumažintas iki </a:t>
            </a:r>
            <a:r>
              <a:rPr lang="lt-LT" sz="1000" b="0" strike="noStrike" spc="-1" dirty="0">
                <a:solidFill>
                  <a:srgbClr val="000000"/>
                </a:solidFill>
                <a:latin typeface="Arial"/>
                <a:ea typeface="Arial"/>
              </a:rPr>
              <a:t>200x200(jeigu nuotrauka per maža tai ją ištemps iki 200x200).</a:t>
            </a:r>
            <a:endParaRPr lang="lt-LT" sz="10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t>
            </a:r>
            <a:endParaRPr lang="en-US" sz="1200" b="0" strike="noStrike" spc="-1" dirty="0">
              <a:solidFill>
                <a:srgbClr val="000000"/>
              </a:solidFill>
              <a:latin typeface="Arial"/>
              <a:ea typeface="Arial"/>
            </a:endParaRPr>
          </a:p>
          <a:p>
            <a:pPr>
              <a:lnSpc>
                <a:spcPct val="150000"/>
              </a:lnSpc>
              <a:tabLst>
                <a:tab pos="0" algn="l"/>
              </a:tabLst>
            </a:pPr>
            <a:r>
              <a:rPr lang="lt-LT" sz="1200" b="0" strike="noStrike" spc="-1" dirty="0">
                <a:solidFill>
                  <a:srgbClr val="000000"/>
                </a:solidFill>
                <a:latin typeface="Arial"/>
                <a:ea typeface="Arial"/>
              </a:rPr>
              <a:t>Turi būti galimybė gauti visą informaciją apie įkeltą žmogų pagal jo ID(nuotrauka grąžinama byte masyvu).</a:t>
            </a:r>
            <a:endParaRPr lang="en-US" sz="1200" b="0" strike="noStrike" spc="-1" dirty="0">
              <a:solidFill>
                <a:srgbClr val="000000"/>
              </a:solidFill>
              <a:latin typeface="Arial"/>
              <a:ea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neturi galėti atnaujint ne savo žmogaus informacijos, palengvinimo dėlėi sakykime, kad su kiekvienu requestu "iš frontend" ateis User'io ID, tačiau rekomendacija primti User’io ID iš JWT token claims (autorizuoto userio).</a:t>
            </a:r>
            <a:endParaRPr lang="en-US" sz="1200" b="0" strike="noStrike" spc="-1" dirty="0">
              <a:solidFill>
                <a:srgbClr val="000000"/>
              </a:solidFill>
              <a:latin typeface="Arial"/>
              <a:ea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Taip pat turi būti 'Admin' rolė, kuri bus nustatoma per duomenų bazę ir ji turės endpoint'ą per kurį galės ištrinti user'į pagal ID(ištrinant user’į ištrinam ir žmogaus info)	</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t>
            </a:r>
            <a:r>
              <a:rPr lang="lt-LT" sz="1200" b="1" strike="noStrike" spc="-1" dirty="0">
                <a:solidFill>
                  <a:srgbClr val="000000"/>
                </a:solidFill>
                <a:latin typeface="Arial"/>
                <a:ea typeface="Arial"/>
              </a:rPr>
              <a:t>Neprisijungus turi būti galima tik registruotis ir prisijungti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Autentifikacija ir Autorizacija daroma su Json Web Token'ais.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 Mssql duomenų bazė.</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Naudojamas Entity Framework.</a:t>
            </a: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101;g13c9531d460_2_0"/>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16" name="Google Shape;102;g13c9531d460_2_0"/>
          <p:cNvGrpSpPr/>
          <p:nvPr/>
        </p:nvGrpSpPr>
        <p:grpSpPr>
          <a:xfrm>
            <a:off x="479880" y="898200"/>
            <a:ext cx="1834920" cy="463680"/>
            <a:chOff x="479880" y="898200"/>
            <a:chExt cx="1834920" cy="463680"/>
          </a:xfrm>
        </p:grpSpPr>
        <p:sp>
          <p:nvSpPr>
            <p:cNvPr id="117" name="Google Shape;103;g13c9531d460_2_0"/>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8" name="Google Shape;104;g13c9531d460_2_0"/>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19" name="Google Shape;105;g13c9531d460_2_0" descr="Picture Placeholder 2"/>
          <p:cNvPicPr/>
          <p:nvPr/>
        </p:nvPicPr>
        <p:blipFill>
          <a:blip r:embed="rId2"/>
          <a:stretch/>
        </p:blipFill>
        <p:spPr>
          <a:xfrm>
            <a:off x="479880" y="1441440"/>
            <a:ext cx="11231640" cy="5227920"/>
          </a:xfrm>
          <a:prstGeom prst="rect">
            <a:avLst/>
          </a:prstGeom>
          <a:ln w="0">
            <a:noFill/>
          </a:ln>
        </p:spPr>
      </p:pic>
      <p:sp>
        <p:nvSpPr>
          <p:cNvPr id="120" name="Google Shape;106;g13c9531d460_2_0"/>
          <p:cNvSpPr/>
          <p:nvPr/>
        </p:nvSpPr>
        <p:spPr>
          <a:xfrm>
            <a:off x="594000" y="1821600"/>
            <a:ext cx="10998720" cy="46447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Vertinimas: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Veikianti programa - 5 balai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Panaudoti interfeisų ir klasių registravimai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Veikiančios migracijos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lengvai suprantamas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vadovaujasi single-responsibility principu - 1</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Unit testai - 1 taškas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7F6A7549659E42BA778ACB16104AF2" ma:contentTypeVersion="4" ma:contentTypeDescription="Create a new document." ma:contentTypeScope="" ma:versionID="cc9bbf76c8bd161de39250ff5ab75e33">
  <xsd:schema xmlns:xsd="http://www.w3.org/2001/XMLSchema" xmlns:xs="http://www.w3.org/2001/XMLSchema" xmlns:p="http://schemas.microsoft.com/office/2006/metadata/properties" xmlns:ns2="7e974c03-74b9-42c9-b043-2b6a07d6829a" targetNamespace="http://schemas.microsoft.com/office/2006/metadata/properties" ma:root="true" ma:fieldsID="4f9b04f437fa81bfa9eae0c6cbf04608" ns2:_="">
    <xsd:import namespace="7e974c03-74b9-42c9-b043-2b6a07d6829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74c03-74b9-42c9-b043-2b6a07d6829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764E21-86AA-49BE-A2D9-66F1367026F7}">
  <ds:schemaRefs>
    <ds:schemaRef ds:uri="http://schemas.microsoft.com/sharepoint/v3/contenttype/forms"/>
  </ds:schemaRefs>
</ds:datastoreItem>
</file>

<file path=customXml/itemProps2.xml><?xml version="1.0" encoding="utf-8"?>
<ds:datastoreItem xmlns:ds="http://schemas.openxmlformats.org/officeDocument/2006/customXml" ds:itemID="{23CCA059-C4F0-4C44-97B5-03DFBED27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74c03-74b9-42c9-b043-2b6a07d68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346</TotalTime>
  <Words>338</Words>
  <Application>Microsoft Office PowerPoint</Application>
  <PresentationFormat>Widescreen</PresentationFormat>
  <Paragraphs>56</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Patrick Hand</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Tomas Stankevičius</cp:lastModifiedBy>
  <cp:revision>4</cp:revision>
  <dcterms:modified xsi:type="dcterms:W3CDTF">2024-02-09T14:54:04Z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0x010100BB9168731F3A5048AE6E62D0FF0DA85F</vt:lpwstr>
  </property>
</Properties>
</file>