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85" r:id="rId3"/>
    <p:sldId id="259" r:id="rId4"/>
    <p:sldId id="288" r:id="rId5"/>
    <p:sldId id="291" r:id="rId6"/>
    <p:sldId id="262" r:id="rId7"/>
    <p:sldId id="292" r:id="rId8"/>
    <p:sldId id="289" r:id="rId9"/>
    <p:sldId id="290" r:id="rId10"/>
    <p:sldId id="286" r:id="rId11"/>
    <p:sldId id="293" r:id="rId12"/>
    <p:sldId id="294" r:id="rId13"/>
    <p:sldId id="287" r:id="rId14"/>
    <p:sldId id="268" r:id="rId15"/>
    <p:sldId id="261" r:id="rId16"/>
    <p:sldId id="310" r:id="rId17"/>
    <p:sldId id="295" r:id="rId18"/>
    <p:sldId id="257" r:id="rId19"/>
    <p:sldId id="265" r:id="rId20"/>
    <p:sldId id="296" r:id="rId21"/>
    <p:sldId id="298" r:id="rId22"/>
    <p:sldId id="300" r:id="rId23"/>
    <p:sldId id="303" r:id="rId24"/>
    <p:sldId id="297" r:id="rId25"/>
    <p:sldId id="299" r:id="rId26"/>
    <p:sldId id="302" r:id="rId27"/>
    <p:sldId id="309" r:id="rId28"/>
    <p:sldId id="304" r:id="rId29"/>
    <p:sldId id="305" r:id="rId30"/>
    <p:sldId id="306" r:id="rId31"/>
    <p:sldId id="307" r:id="rId32"/>
    <p:sldId id="301" r:id="rId33"/>
    <p:sldId id="311" r:id="rId34"/>
    <p:sldId id="312" r:id="rId35"/>
    <p:sldId id="313" r:id="rId36"/>
    <p:sldId id="315" r:id="rId37"/>
    <p:sldId id="264" r:id="rId38"/>
    <p:sldId id="314" r:id="rId39"/>
    <p:sldId id="316" r:id="rId40"/>
  </p:sldIdLst>
  <p:sldSz cx="9144000" cy="5143500" type="screen16x9"/>
  <p:notesSz cx="6858000" cy="9144000"/>
  <p:embeddedFontLst>
    <p:embeddedFont>
      <p:font typeface="Source Sans Pro" panose="020B0604020202020204" charset="0"/>
      <p:regular r:id="rId42"/>
      <p:bold r:id="rId43"/>
      <p:italic r:id="rId44"/>
      <p:boldItalic r:id="rId45"/>
    </p:embeddedFont>
    <p:embeddedFont>
      <p:font typeface="Oswald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B7D9FF6-8A99-48EE-8ABA-F746CAC182CD}">
  <a:tblStyle styleId="{0B7D9FF6-8A99-48EE-8ABA-F746CAC182C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257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284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6349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962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23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3891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4056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682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 graph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0" y="44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0" y="72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0" y="76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7"/>
            <a:ext cx="9229574" cy="642787"/>
            <a:chOff x="-42837" y="4443487"/>
            <a:chExt cx="9229574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0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000" i="1"/>
            </a:lvl1pPr>
            <a:lvl2pPr lvl="1" algn="ctr" rtl="0">
              <a:spcBef>
                <a:spcPts val="0"/>
              </a:spcBef>
              <a:buSzPct val="100000"/>
              <a:defRPr sz="3000" i="1"/>
            </a:lvl2pPr>
            <a:lvl3pPr lvl="2" algn="ctr" rtl="0">
              <a:spcBef>
                <a:spcPts val="0"/>
              </a:spcBef>
              <a:buSzPct val="100000"/>
              <a:defRPr sz="3000" i="1"/>
            </a:lvl3pPr>
            <a:lvl4pPr lvl="3" algn="ctr" rtl="0">
              <a:spcBef>
                <a:spcPts val="0"/>
              </a:spcBef>
              <a:buSzPct val="100000"/>
              <a:defRPr sz="3000" i="1"/>
            </a:lvl4pPr>
            <a:lvl5pPr lvl="4" algn="ctr" rtl="0">
              <a:spcBef>
                <a:spcPts val="0"/>
              </a:spcBef>
              <a:buSzPct val="100000"/>
              <a:defRPr sz="3000" i="1"/>
            </a:lvl5pPr>
            <a:lvl6pPr lvl="5" algn="ctr" rtl="0">
              <a:spcBef>
                <a:spcPts val="0"/>
              </a:spcBef>
              <a:buSzPct val="100000"/>
              <a:defRPr sz="3000" i="1"/>
            </a:lvl6pPr>
            <a:lvl7pPr lvl="6" algn="ctr" rtl="0">
              <a:spcBef>
                <a:spcPts val="0"/>
              </a:spcBef>
              <a:buSzPct val="100000"/>
              <a:defRPr sz="3000" i="1"/>
            </a:lvl7pPr>
            <a:lvl8pPr lvl="7" algn="ctr" rtl="0">
              <a:spcBef>
                <a:spcPts val="0"/>
              </a:spcBef>
              <a:buSzPct val="100000"/>
              <a:defRPr sz="3000" i="1"/>
            </a:lvl8pPr>
            <a:lvl9pPr lvl="8"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593400" y="5527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Clr>
                <a:srgbClr val="00CEF6"/>
              </a:buClr>
              <a:buSzPct val="1000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.twitter.com/overview/api/twe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.twitter.com/overview/api/user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weepy.readthedocs.io/en/v3.5.0/api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sondavies.com/wordcloud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Extraccion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de Twitter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180214" y="3031150"/>
            <a:ext cx="634373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228600"/>
            <a:r>
              <a:rPr lang="en-US" dirty="0"/>
              <a:t>Twitter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  <p:pic>
        <p:nvPicPr>
          <p:cNvPr id="4098" name="Picture 2" descr="Resultado de imagen para twitter icon">
            <a:extLst>
              <a:ext uri="{FF2B5EF4-FFF2-40B4-BE49-F238E27FC236}">
                <a16:creationId xmlns:a16="http://schemas.microsoft.com/office/drawing/2014/main" id="{24DC0B51-E0A2-4730-A7DD-2FD0FEF8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23" y="143435"/>
            <a:ext cx="3518490" cy="351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0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ctrTitle" idx="4294967295"/>
          </p:nvPr>
        </p:nvSpPr>
        <p:spPr>
          <a:xfrm>
            <a:off x="808073" y="236560"/>
            <a:ext cx="7527854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600" dirty="0"/>
              <a:t>Twitter</a:t>
            </a:r>
            <a:endParaRPr lang="en" sz="6600" dirty="0"/>
          </a:p>
        </p:txBody>
      </p:sp>
      <p:sp>
        <p:nvSpPr>
          <p:cNvPr id="467" name="Shape 467"/>
          <p:cNvSpPr txBox="1">
            <a:spLocks noGrp="1"/>
          </p:cNvSpPr>
          <p:nvPr>
            <p:ph type="subTitle" idx="4294967295"/>
          </p:nvPr>
        </p:nvSpPr>
        <p:spPr>
          <a:xfrm>
            <a:off x="1275150" y="1513317"/>
            <a:ext cx="6593700" cy="31472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b="1" dirty="0"/>
              <a:t>Microblogging Social Network </a:t>
            </a:r>
            <a:endParaRPr lang="en" sz="3600" b="1" dirty="0"/>
          </a:p>
          <a:p>
            <a:pPr lvl="0" algn="ctr">
              <a:spcBef>
                <a:spcPts val="0"/>
              </a:spcBef>
              <a:buNone/>
            </a:pPr>
            <a:r>
              <a:rPr lang="en-US" sz="3200" b="1" dirty="0"/>
              <a:t>140 characters per </a:t>
            </a:r>
            <a:r>
              <a:rPr lang="en-US" sz="3200" b="1" strike="sngStrike" dirty="0"/>
              <a:t>blog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B050"/>
                </a:solidFill>
              </a:rPr>
              <a:t>tweet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b="1" dirty="0" err="1"/>
              <a:t>Followees</a:t>
            </a:r>
            <a:r>
              <a:rPr lang="en-US" sz="2800" b="1" dirty="0"/>
              <a:t>/Followers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b="1" dirty="0"/>
              <a:t>Trending Topics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b="1" dirty="0"/>
              <a:t>Hashtags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319M Users</a:t>
            </a:r>
            <a:endParaRPr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8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ctrTitle" idx="4294967295"/>
          </p:nvPr>
        </p:nvSpPr>
        <p:spPr>
          <a:xfrm>
            <a:off x="808073" y="236560"/>
            <a:ext cx="7527854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600" dirty="0"/>
              <a:t>Why Twitter?</a:t>
            </a:r>
            <a:endParaRPr lang="en" sz="6600" dirty="0"/>
          </a:p>
        </p:txBody>
      </p:sp>
      <p:sp>
        <p:nvSpPr>
          <p:cNvPr id="467" name="Shape 467"/>
          <p:cNvSpPr txBox="1">
            <a:spLocks noGrp="1"/>
          </p:cNvSpPr>
          <p:nvPr>
            <p:ph type="subTitle" idx="4294967295"/>
          </p:nvPr>
        </p:nvSpPr>
        <p:spPr>
          <a:xfrm>
            <a:off x="276447" y="1513317"/>
            <a:ext cx="8591106" cy="31472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 dirty="0" err="1"/>
              <a:t>Buenas</a:t>
            </a:r>
            <a:r>
              <a:rPr lang="en-US" b="1" dirty="0"/>
              <a:t> </a:t>
            </a:r>
            <a:r>
              <a:rPr lang="en-US" b="1" dirty="0" err="1"/>
              <a:t>librerias</a:t>
            </a:r>
            <a:r>
              <a:rPr lang="en-US" b="1" dirty="0"/>
              <a:t> para </a:t>
            </a:r>
            <a:r>
              <a:rPr lang="en-US" b="1" dirty="0" err="1"/>
              <a:t>utilizar</a:t>
            </a:r>
            <a:r>
              <a:rPr lang="en-US" b="1" dirty="0"/>
              <a:t> </a:t>
            </a:r>
            <a:r>
              <a:rPr lang="en-US" b="1" dirty="0" err="1"/>
              <a:t>su</a:t>
            </a:r>
            <a:r>
              <a:rPr lang="en-US" b="1" dirty="0"/>
              <a:t> API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varios</a:t>
            </a:r>
            <a:r>
              <a:rPr lang="en-US" b="1" dirty="0"/>
              <a:t> </a:t>
            </a:r>
            <a:r>
              <a:rPr lang="en-US" b="1" dirty="0" err="1"/>
              <a:t>lenguajes</a:t>
            </a:r>
            <a:r>
              <a:rPr lang="en-US" b="1" dirty="0"/>
              <a:t> de </a:t>
            </a:r>
            <a:r>
              <a:rPr lang="en-US" b="1" dirty="0" err="1"/>
              <a:t>programacion</a:t>
            </a:r>
            <a:r>
              <a:rPr lang="en-US" b="1" dirty="0"/>
              <a:t>.</a:t>
            </a:r>
          </a:p>
          <a:p>
            <a:pPr lvl="0" algn="ctr" rtl="0">
              <a:spcBef>
                <a:spcPts val="0"/>
              </a:spcBef>
              <a:buNone/>
            </a:pPr>
            <a:endParaRPr lang="en-US"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b="1" dirty="0" err="1"/>
              <a:t>Ofrece</a:t>
            </a:r>
            <a:r>
              <a:rPr lang="en-US" b="1" dirty="0"/>
              <a:t> </a:t>
            </a:r>
            <a:r>
              <a:rPr lang="en-US" b="1" dirty="0" err="1"/>
              <a:t>informacion</a:t>
            </a:r>
            <a:r>
              <a:rPr lang="en-US" b="1" dirty="0"/>
              <a:t> </a:t>
            </a:r>
            <a:r>
              <a:rPr lang="en-US" b="1" dirty="0" err="1"/>
              <a:t>publica</a:t>
            </a:r>
            <a:r>
              <a:rPr lang="en-US" b="1" dirty="0"/>
              <a:t> a </a:t>
            </a:r>
            <a:r>
              <a:rPr lang="en-US" b="1" dirty="0" err="1"/>
              <a:t>cualquier</a:t>
            </a:r>
            <a:r>
              <a:rPr lang="en-US" b="1" dirty="0"/>
              <a:t> </a:t>
            </a:r>
            <a:r>
              <a:rPr lang="en-US" b="1" dirty="0" err="1"/>
              <a:t>tercero</a:t>
            </a:r>
            <a:r>
              <a:rPr lang="en-US" b="1" dirty="0"/>
              <a:t>.</a:t>
            </a:r>
          </a:p>
          <a:p>
            <a:pPr lvl="0" algn="ctr" rtl="0">
              <a:spcBef>
                <a:spcPts val="0"/>
              </a:spcBef>
              <a:buNone/>
            </a:pPr>
            <a:endParaRPr lang="en-US" b="1" dirty="0"/>
          </a:p>
          <a:p>
            <a:pPr algn="ctr">
              <a:spcBef>
                <a:spcPts val="0"/>
              </a:spcBef>
              <a:buNone/>
            </a:pP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Pocas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Restricciones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comparado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a FB, IG, YTUBE,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tumblr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).</a:t>
            </a:r>
          </a:p>
          <a:p>
            <a:pPr algn="ctr">
              <a:spcBef>
                <a:spcPts val="0"/>
              </a:spcBef>
              <a:buNone/>
            </a:pPr>
            <a:endParaRPr lang="en" b="1" dirty="0"/>
          </a:p>
          <a:p>
            <a:pPr algn="ctr">
              <a:spcBef>
                <a:spcPts val="0"/>
              </a:spcBef>
              <a:buNone/>
            </a:pPr>
            <a:r>
              <a:rPr lang="en-US" b="1" dirty="0" err="1"/>
              <a:t>Aceptables</a:t>
            </a:r>
            <a:r>
              <a:rPr lang="en-US" b="1" dirty="0"/>
              <a:t> </a:t>
            </a:r>
            <a:r>
              <a:rPr lang="en-US" b="1" dirty="0" err="1"/>
              <a:t>Limitaciones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10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180214" y="3031150"/>
            <a:ext cx="634373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228600"/>
            <a:r>
              <a:rPr lang="en-US" dirty="0"/>
              <a:t>Authentication and Applications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  <p:pic>
        <p:nvPicPr>
          <p:cNvPr id="8194" name="Picture 2" descr="image0">
            <a:extLst>
              <a:ext uri="{FF2B5EF4-FFF2-40B4-BE49-F238E27FC236}">
                <a16:creationId xmlns:a16="http://schemas.microsoft.com/office/drawing/2014/main" id="{A14E3DF3-C66C-4C5A-A9FE-9A7F151EA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9480" cy="133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65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5478080" y="1181793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41802" y="0"/>
            <a:ext cx="6996600" cy="94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QUE ES UN API?</a:t>
            </a:r>
            <a:endParaRPr lang="en" dirty="0"/>
          </a:p>
        </p:txBody>
      </p:sp>
      <p:sp>
        <p:nvSpPr>
          <p:cNvPr id="567" name="Shape 567"/>
          <p:cNvSpPr/>
          <p:nvPr/>
        </p:nvSpPr>
        <p:spPr>
          <a:xfrm>
            <a:off x="6308865" y="1987156"/>
            <a:ext cx="1240799" cy="124079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1005825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Twitter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lang="en" sz="1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5324059" y="3488239"/>
            <a:ext cx="1142967" cy="324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70" name="Shape 570"/>
          <p:cNvSpPr/>
          <p:nvPr/>
        </p:nvSpPr>
        <p:spPr>
          <a:xfrm>
            <a:off x="7522874" y="1279294"/>
            <a:ext cx="123899" cy="123899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8164159" y="1911524"/>
            <a:ext cx="123899" cy="123899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8164159" y="3219186"/>
            <a:ext cx="123899" cy="123899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6207777" y="3857851"/>
            <a:ext cx="123899" cy="123899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7522874" y="3857851"/>
            <a:ext cx="123899" cy="123899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5316618" y="1535058"/>
            <a:ext cx="744097" cy="752932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endParaRPr sz="2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5254692" y="2918161"/>
            <a:ext cx="766908" cy="762564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F2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 descr="Resultado de imagen para usuario">
            <a:extLst>
              <a:ext uri="{FF2B5EF4-FFF2-40B4-BE49-F238E27FC236}">
                <a16:creationId xmlns:a16="http://schemas.microsoft.com/office/drawing/2014/main" id="{7D30CEF9-19D0-4FDB-A043-F16FBCFD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65" y="1663397"/>
            <a:ext cx="1939892" cy="19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Resultado de imagen para twitter icon">
            <a:extLst>
              <a:ext uri="{FF2B5EF4-FFF2-40B4-BE49-F238E27FC236}">
                <a16:creationId xmlns:a16="http://schemas.microsoft.com/office/drawing/2014/main" id="{6A81BA78-6042-4F38-B1DB-47FB46391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665" y="2010122"/>
            <a:ext cx="915755" cy="9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6F20D7-0D98-4253-861A-C46269CE8A3E}"/>
              </a:ext>
            </a:extLst>
          </p:cNvPr>
          <p:cNvCxnSpPr>
            <a:cxnSpLocks/>
            <a:stCxn id="9218" idx="3"/>
            <a:endCxn id="575" idx="2"/>
          </p:cNvCxnSpPr>
          <p:nvPr/>
        </p:nvCxnSpPr>
        <p:spPr>
          <a:xfrm flipV="1">
            <a:off x="2667357" y="1911524"/>
            <a:ext cx="2649261" cy="72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Shape 570">
            <a:extLst>
              <a:ext uri="{FF2B5EF4-FFF2-40B4-BE49-F238E27FC236}">
                <a16:creationId xmlns:a16="http://schemas.microsoft.com/office/drawing/2014/main" id="{3BB5850C-F250-4447-8E47-9C08ECEC4948}"/>
              </a:ext>
            </a:extLst>
          </p:cNvPr>
          <p:cNvSpPr/>
          <p:nvPr/>
        </p:nvSpPr>
        <p:spPr>
          <a:xfrm>
            <a:off x="6479665" y="1185819"/>
            <a:ext cx="123899" cy="123899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F4EE7D-AEAB-4449-96A3-C7AFA840C248}"/>
              </a:ext>
            </a:extLst>
          </p:cNvPr>
          <p:cNvCxnSpPr>
            <a:stCxn id="575" idx="5"/>
            <a:endCxn id="567" idx="2"/>
          </p:cNvCxnSpPr>
          <p:nvPr/>
        </p:nvCxnSpPr>
        <p:spPr>
          <a:xfrm>
            <a:off x="5951745" y="2177726"/>
            <a:ext cx="357120" cy="42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CBAA4C-8DCC-40D0-871E-FBCE699946DC}"/>
              </a:ext>
            </a:extLst>
          </p:cNvPr>
          <p:cNvCxnSpPr>
            <a:stCxn id="66" idx="0"/>
            <a:endCxn id="575" idx="6"/>
          </p:cNvCxnSpPr>
          <p:nvPr/>
        </p:nvCxnSpPr>
        <p:spPr>
          <a:xfrm flipH="1" flipV="1">
            <a:off x="6060715" y="1911524"/>
            <a:ext cx="876828" cy="9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33E278-EA99-436B-999B-A650966CA512}"/>
              </a:ext>
            </a:extLst>
          </p:cNvPr>
          <p:cNvCxnSpPr>
            <a:stCxn id="575" idx="1"/>
          </p:cNvCxnSpPr>
          <p:nvPr/>
        </p:nvCxnSpPr>
        <p:spPr>
          <a:xfrm flipH="1">
            <a:off x="2667357" y="1645322"/>
            <a:ext cx="2758231" cy="74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miley Face 12">
            <a:extLst>
              <a:ext uri="{FF2B5EF4-FFF2-40B4-BE49-F238E27FC236}">
                <a16:creationId xmlns:a16="http://schemas.microsoft.com/office/drawing/2014/main" id="{3F6E33CF-1BB6-4559-A781-3E024DFA9709}"/>
              </a:ext>
            </a:extLst>
          </p:cNvPr>
          <p:cNvSpPr/>
          <p:nvPr/>
        </p:nvSpPr>
        <p:spPr>
          <a:xfrm>
            <a:off x="1484930" y="2085247"/>
            <a:ext cx="424963" cy="40548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" grpId="0" animBg="1"/>
      <p:bldP spid="567" grpId="0" animBg="1"/>
      <p:bldP spid="570" grpId="0" animBg="1"/>
      <p:bldP spid="571" grpId="0" animBg="1"/>
      <p:bldP spid="572" grpId="0" animBg="1"/>
      <p:bldP spid="573" grpId="0" animBg="1"/>
      <p:bldP spid="574" grpId="0" animBg="1"/>
      <p:bldP spid="575" grpId="0" animBg="1"/>
      <p:bldP spid="576" grpId="0" animBg="1"/>
      <p:bldP spid="7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Autenticacion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450365" y="1103831"/>
            <a:ext cx="8191370" cy="2893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Para </a:t>
            </a:r>
            <a:r>
              <a:rPr lang="en-US" dirty="0" err="1"/>
              <a:t>poder</a:t>
            </a:r>
            <a:r>
              <a:rPr lang="en-US" dirty="0"/>
              <a:t> utilizer el API de Twitter y </a:t>
            </a:r>
            <a:r>
              <a:rPr lang="en-US" dirty="0" err="1"/>
              <a:t>empezar</a:t>
            </a:r>
            <a:r>
              <a:rPr lang="en-US" dirty="0"/>
              <a:t> a </a:t>
            </a:r>
            <a:r>
              <a:rPr lang="en-US" dirty="0" err="1"/>
              <a:t>extraer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necesitamos</a:t>
            </a:r>
            <a:r>
              <a:rPr lang="en-US" dirty="0"/>
              <a:t> </a:t>
            </a:r>
            <a:r>
              <a:rPr lang="en-US" dirty="0" err="1"/>
              <a:t>autenticarnos</a:t>
            </a:r>
            <a:r>
              <a:rPr lang="en-US" dirty="0"/>
              <a:t>. 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Esto</a:t>
            </a:r>
            <a:r>
              <a:rPr lang="en-US" dirty="0"/>
              <a:t> se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motivos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. 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Twitter </a:t>
            </a:r>
            <a:r>
              <a:rPr lang="en-US" dirty="0" err="1"/>
              <a:t>utiliza</a:t>
            </a:r>
            <a:r>
              <a:rPr lang="en-US" dirty="0"/>
              <a:t> el protocol </a:t>
            </a:r>
            <a:r>
              <a:rPr lang="en-US" dirty="0" err="1"/>
              <a:t>Oauth</a:t>
            </a:r>
            <a:r>
              <a:rPr lang="en-US" dirty="0"/>
              <a:t> 2.0 para </a:t>
            </a:r>
            <a:r>
              <a:rPr lang="en-US" dirty="0" err="1"/>
              <a:t>autenticaciones</a:t>
            </a:r>
            <a:r>
              <a:rPr lang="en-US" dirty="0"/>
              <a:t>.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Autenticacion</a:t>
            </a:r>
            <a:endParaRPr lang="en" sz="2800" dirty="0">
              <a:solidFill>
                <a:srgbClr val="3C78D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EC21B-64F1-41EA-90D9-750B76384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9" b="11150"/>
          <a:stretch/>
        </p:blipFill>
        <p:spPr>
          <a:xfrm>
            <a:off x="553767" y="847883"/>
            <a:ext cx="7490583" cy="32401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5AF748-04F8-4B11-B714-BEB260F00FD9}"/>
              </a:ext>
            </a:extLst>
          </p:cNvPr>
          <p:cNvSpPr/>
          <p:nvPr/>
        </p:nvSpPr>
        <p:spPr>
          <a:xfrm>
            <a:off x="394741" y="3309730"/>
            <a:ext cx="5976242" cy="96409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4B97B1-5B6C-4AFD-8E98-06A311AEF650}"/>
              </a:ext>
            </a:extLst>
          </p:cNvPr>
          <p:cNvSpPr/>
          <p:nvPr/>
        </p:nvSpPr>
        <p:spPr>
          <a:xfrm>
            <a:off x="391917" y="1871869"/>
            <a:ext cx="5976242" cy="96409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6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err="1"/>
              <a:t>Aplicaciones</a:t>
            </a:r>
            <a:endParaRPr lang="en" sz="2800" dirty="0"/>
          </a:p>
        </p:txBody>
      </p:sp>
      <p:sp>
        <p:nvSpPr>
          <p:cNvPr id="6" name="Shape 491">
            <a:extLst>
              <a:ext uri="{FF2B5EF4-FFF2-40B4-BE49-F238E27FC236}">
                <a16:creationId xmlns:a16="http://schemas.microsoft.com/office/drawing/2014/main" id="{9E3F01C4-AE32-41F5-A201-F1668780092F}"/>
              </a:ext>
            </a:extLst>
          </p:cNvPr>
          <p:cNvSpPr txBox="1">
            <a:spLocks/>
          </p:cNvSpPr>
          <p:nvPr/>
        </p:nvSpPr>
        <p:spPr>
          <a:xfrm>
            <a:off x="920348" y="1020728"/>
            <a:ext cx="7251404" cy="25624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indent="-285750" algn="ctr">
              <a:spcBef>
                <a:spcPts val="0"/>
              </a:spcBef>
            </a:pP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el API de Twitter </a:t>
            </a:r>
            <a:r>
              <a:rPr lang="en-US" dirty="0" err="1"/>
              <a:t>debemos</a:t>
            </a:r>
            <a:r>
              <a:rPr lang="en-US" dirty="0"/>
              <a:t> de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de twitter (apps.twitter.com)</a:t>
            </a:r>
          </a:p>
          <a:p>
            <a:pPr marL="285750" indent="-285750" algn="ctr">
              <a:spcBef>
                <a:spcPts val="0"/>
              </a:spcBef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lo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permitir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el API de Twitter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descargar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marL="285750" indent="-285750" algn="ctr">
              <a:spcBef>
                <a:spcPts val="0"/>
              </a:spcBef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68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err="1"/>
              <a:t>Autenticacion</a:t>
            </a:r>
            <a:endParaRPr lang="en" sz="2800" dirty="0"/>
          </a:p>
        </p:txBody>
      </p:sp>
      <p:sp>
        <p:nvSpPr>
          <p:cNvPr id="460" name="Shape 460"/>
          <p:cNvSpPr txBox="1"/>
          <p:nvPr/>
        </p:nvSpPr>
        <p:spPr>
          <a:xfrm>
            <a:off x="659219" y="816525"/>
            <a:ext cx="7942521" cy="3358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autenticarme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debo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ingresar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las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credenciales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mi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aplicacion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>
              <a:spcBef>
                <a:spcPts val="600"/>
              </a:spcBef>
            </a:pPr>
            <a:endParaRPr lang="en-US" sz="16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esto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tengo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acceso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 API de twitter, lo que me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permite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realizar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lo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siguiente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Buscar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Tweets.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Obtener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Timelines de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usuarios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Obtener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informacion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cualquier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usuario</a:t>
            </a:r>
            <a:endParaRPr lang="en-US" sz="16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Obtener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Tweets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Tiempo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Real.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Tuitear</a:t>
            </a:r>
            <a:endParaRPr lang="en-US" sz="16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Eliminar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Tweets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sz="16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Enviar</a:t>
            </a: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DMs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ETC…</a:t>
            </a:r>
          </a:p>
          <a:p>
            <a:pPr lvl="0">
              <a:spcBef>
                <a:spcPts val="600"/>
              </a:spcBef>
            </a:pPr>
            <a:endParaRPr lang="en-US" sz="16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para twitter icon">
            <a:extLst>
              <a:ext uri="{FF2B5EF4-FFF2-40B4-BE49-F238E27FC236}">
                <a16:creationId xmlns:a16="http://schemas.microsoft.com/office/drawing/2014/main" id="{0CF32829-DAC8-46E3-8E04-B072ABD30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05" y="992025"/>
            <a:ext cx="3518490" cy="351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1047750" y="210464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TWEET</a:t>
            </a:r>
            <a:endParaRPr lang="en" sz="3200" dirty="0"/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3124200" y="1208541"/>
            <a:ext cx="872067" cy="4330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800" dirty="0"/>
              <a:t>text</a:t>
            </a:r>
            <a:endParaRPr lang="en" sz="1800" dirty="0"/>
          </a:p>
        </p:txBody>
      </p:sp>
      <p:sp>
        <p:nvSpPr>
          <p:cNvPr id="9" name="Shape 522">
            <a:extLst>
              <a:ext uri="{FF2B5EF4-FFF2-40B4-BE49-F238E27FC236}">
                <a16:creationId xmlns:a16="http://schemas.microsoft.com/office/drawing/2014/main" id="{F1B801E8-E5C8-483A-B2DF-0D1E2F9746FE}"/>
              </a:ext>
            </a:extLst>
          </p:cNvPr>
          <p:cNvSpPr txBox="1">
            <a:spLocks/>
          </p:cNvSpPr>
          <p:nvPr/>
        </p:nvSpPr>
        <p:spPr>
          <a:xfrm>
            <a:off x="3846410" y="992025"/>
            <a:ext cx="872067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/>
              <a:t>Id </a:t>
            </a:r>
            <a:endParaRPr lang="en" sz="1800" dirty="0"/>
          </a:p>
        </p:txBody>
      </p:sp>
      <p:sp>
        <p:nvSpPr>
          <p:cNvPr id="10" name="Shape 522">
            <a:extLst>
              <a:ext uri="{FF2B5EF4-FFF2-40B4-BE49-F238E27FC236}">
                <a16:creationId xmlns:a16="http://schemas.microsoft.com/office/drawing/2014/main" id="{FB02F765-7B76-4F85-A090-0D7DD8D69695}"/>
              </a:ext>
            </a:extLst>
          </p:cNvPr>
          <p:cNvSpPr txBox="1">
            <a:spLocks/>
          </p:cNvSpPr>
          <p:nvPr/>
        </p:nvSpPr>
        <p:spPr>
          <a:xfrm>
            <a:off x="1955800" y="1771315"/>
            <a:ext cx="13631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/>
              <a:t>retweeted</a:t>
            </a:r>
            <a:endParaRPr lang="en" sz="1800" dirty="0"/>
          </a:p>
        </p:txBody>
      </p:sp>
      <p:sp>
        <p:nvSpPr>
          <p:cNvPr id="11" name="Shape 522">
            <a:extLst>
              <a:ext uri="{FF2B5EF4-FFF2-40B4-BE49-F238E27FC236}">
                <a16:creationId xmlns:a16="http://schemas.microsoft.com/office/drawing/2014/main" id="{E4699D94-C6F7-44AA-B846-1F3639EACFED}"/>
              </a:ext>
            </a:extLst>
          </p:cNvPr>
          <p:cNvSpPr txBox="1">
            <a:spLocks/>
          </p:cNvSpPr>
          <p:nvPr/>
        </p:nvSpPr>
        <p:spPr>
          <a:xfrm>
            <a:off x="491067" y="2486625"/>
            <a:ext cx="26331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/>
              <a:t>entities (hashtags, </a:t>
            </a:r>
            <a:r>
              <a:rPr lang="en-US" sz="1800" dirty="0" err="1"/>
              <a:t>urls</a:t>
            </a:r>
            <a:r>
              <a:rPr lang="en-US" sz="1800" dirty="0"/>
              <a:t>, </a:t>
            </a:r>
            <a:r>
              <a:rPr lang="en-US" sz="1800" dirty="0" err="1"/>
              <a:t>user_mentions</a:t>
            </a:r>
            <a:r>
              <a:rPr lang="en-US" sz="1800" dirty="0"/>
              <a:t>)</a:t>
            </a:r>
            <a:endParaRPr lang="en" sz="1800" dirty="0"/>
          </a:p>
        </p:txBody>
      </p:sp>
      <p:sp>
        <p:nvSpPr>
          <p:cNvPr id="12" name="Shape 522">
            <a:extLst>
              <a:ext uri="{FF2B5EF4-FFF2-40B4-BE49-F238E27FC236}">
                <a16:creationId xmlns:a16="http://schemas.microsoft.com/office/drawing/2014/main" id="{CD290B24-7927-4BDE-8078-55B3BBA68790}"/>
              </a:ext>
            </a:extLst>
          </p:cNvPr>
          <p:cNvSpPr txBox="1">
            <a:spLocks/>
          </p:cNvSpPr>
          <p:nvPr/>
        </p:nvSpPr>
        <p:spPr>
          <a:xfrm>
            <a:off x="270933" y="3306117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 err="1"/>
              <a:t>in_reply_to_screen_name</a:t>
            </a:r>
            <a:endParaRPr lang="en" sz="1800" dirty="0"/>
          </a:p>
        </p:txBody>
      </p:sp>
      <p:sp>
        <p:nvSpPr>
          <p:cNvPr id="13" name="Shape 522">
            <a:extLst>
              <a:ext uri="{FF2B5EF4-FFF2-40B4-BE49-F238E27FC236}">
                <a16:creationId xmlns:a16="http://schemas.microsoft.com/office/drawing/2014/main" id="{814841E1-EF61-47D8-BFF0-B21E1BCF6290}"/>
              </a:ext>
            </a:extLst>
          </p:cNvPr>
          <p:cNvSpPr txBox="1">
            <a:spLocks/>
          </p:cNvSpPr>
          <p:nvPr/>
        </p:nvSpPr>
        <p:spPr>
          <a:xfrm>
            <a:off x="660400" y="3908316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b="1" dirty="0"/>
              <a:t>user</a:t>
            </a:r>
            <a:endParaRPr lang="en" sz="1800" b="1" dirty="0"/>
          </a:p>
        </p:txBody>
      </p:sp>
      <p:sp>
        <p:nvSpPr>
          <p:cNvPr id="15" name="Shape 522">
            <a:extLst>
              <a:ext uri="{FF2B5EF4-FFF2-40B4-BE49-F238E27FC236}">
                <a16:creationId xmlns:a16="http://schemas.microsoft.com/office/drawing/2014/main" id="{8D6EA066-F8E0-4EC5-967C-40C8ED4BCFAB}"/>
              </a:ext>
            </a:extLst>
          </p:cNvPr>
          <p:cNvSpPr txBox="1">
            <a:spLocks/>
          </p:cNvSpPr>
          <p:nvPr/>
        </p:nvSpPr>
        <p:spPr>
          <a:xfrm>
            <a:off x="5165684" y="1208541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 err="1"/>
              <a:t>created_at</a:t>
            </a:r>
            <a:endParaRPr lang="en" sz="1800" dirty="0"/>
          </a:p>
        </p:txBody>
      </p:sp>
      <p:sp>
        <p:nvSpPr>
          <p:cNvPr id="17" name="Shape 522">
            <a:extLst>
              <a:ext uri="{FF2B5EF4-FFF2-40B4-BE49-F238E27FC236}">
                <a16:creationId xmlns:a16="http://schemas.microsoft.com/office/drawing/2014/main" id="{78656300-57F5-4044-BA05-0364F1C1022A}"/>
              </a:ext>
            </a:extLst>
          </p:cNvPr>
          <p:cNvSpPr txBox="1">
            <a:spLocks/>
          </p:cNvSpPr>
          <p:nvPr/>
        </p:nvSpPr>
        <p:spPr>
          <a:xfrm>
            <a:off x="5834805" y="1773097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/>
              <a:t>coordinates</a:t>
            </a:r>
            <a:endParaRPr lang="en" sz="1800" dirty="0"/>
          </a:p>
        </p:txBody>
      </p:sp>
      <p:sp>
        <p:nvSpPr>
          <p:cNvPr id="18" name="Shape 522">
            <a:extLst>
              <a:ext uri="{FF2B5EF4-FFF2-40B4-BE49-F238E27FC236}">
                <a16:creationId xmlns:a16="http://schemas.microsoft.com/office/drawing/2014/main" id="{E705C826-471C-46E9-A6F5-D55CFBD3BBE7}"/>
              </a:ext>
            </a:extLst>
          </p:cNvPr>
          <p:cNvSpPr txBox="1">
            <a:spLocks/>
          </p:cNvSpPr>
          <p:nvPr/>
        </p:nvSpPr>
        <p:spPr>
          <a:xfrm>
            <a:off x="6048211" y="2502668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 err="1"/>
              <a:t>lang</a:t>
            </a:r>
            <a:endParaRPr lang="en" sz="1800" dirty="0"/>
          </a:p>
        </p:txBody>
      </p:sp>
      <p:sp>
        <p:nvSpPr>
          <p:cNvPr id="19" name="Shape 522">
            <a:extLst>
              <a:ext uri="{FF2B5EF4-FFF2-40B4-BE49-F238E27FC236}">
                <a16:creationId xmlns:a16="http://schemas.microsoft.com/office/drawing/2014/main" id="{E95F3C3F-A56F-49AD-8D61-161369EDC169}"/>
              </a:ext>
            </a:extLst>
          </p:cNvPr>
          <p:cNvSpPr txBox="1">
            <a:spLocks/>
          </p:cNvSpPr>
          <p:nvPr/>
        </p:nvSpPr>
        <p:spPr>
          <a:xfrm>
            <a:off x="5834805" y="3232239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 err="1"/>
              <a:t>retweet_count</a:t>
            </a:r>
            <a:endParaRPr lang="en" sz="1800" dirty="0"/>
          </a:p>
        </p:txBody>
      </p:sp>
      <p:sp>
        <p:nvSpPr>
          <p:cNvPr id="20" name="Shape 522">
            <a:extLst>
              <a:ext uri="{FF2B5EF4-FFF2-40B4-BE49-F238E27FC236}">
                <a16:creationId xmlns:a16="http://schemas.microsoft.com/office/drawing/2014/main" id="{17F8BCF5-31E4-4750-B630-86066B3C15BD}"/>
              </a:ext>
            </a:extLst>
          </p:cNvPr>
          <p:cNvSpPr txBox="1">
            <a:spLocks/>
          </p:cNvSpPr>
          <p:nvPr/>
        </p:nvSpPr>
        <p:spPr>
          <a:xfrm>
            <a:off x="5626439" y="3888774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/>
              <a:t>coordinates</a:t>
            </a:r>
            <a:endParaRPr lang="en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5ADC3D-5A2F-4C67-AB89-29824DB29F6F}"/>
              </a:ext>
            </a:extLst>
          </p:cNvPr>
          <p:cNvSpPr txBox="1"/>
          <p:nvPr/>
        </p:nvSpPr>
        <p:spPr>
          <a:xfrm>
            <a:off x="6132601" y="451341"/>
            <a:ext cx="2832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hlinkClick r:id="rId4"/>
              </a:rPr>
              <a:t>https://dev.twitter.com/overview/api/tweets</a:t>
            </a:r>
            <a:endParaRPr lang="en-US" sz="1100" i="1" dirty="0"/>
          </a:p>
          <a:p>
            <a:endParaRPr lang="en-US" sz="11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2877" y="0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/>
              <a:t>Agenda</a:t>
            </a:r>
            <a:endParaRPr lang="en" sz="32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745166" y="843391"/>
            <a:ext cx="6996600" cy="37324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Social media data extraction: Use Cases &amp; Possibilities.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Twitter.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Authentication and Applications.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Tweepy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API Rest.</a:t>
            </a:r>
          </a:p>
          <a:p>
            <a:pPr marL="228600" lvl="1">
              <a:buNone/>
            </a:pPr>
            <a:r>
              <a:rPr lang="en-US" dirty="0"/>
              <a:t>	a. Get Timelines.</a:t>
            </a:r>
          </a:p>
          <a:p>
            <a:pPr marL="228600" lvl="1">
              <a:buNone/>
            </a:pPr>
            <a:r>
              <a:rPr lang="en-US" dirty="0"/>
              <a:t>	b. Get Relationships (Followers, </a:t>
            </a:r>
            <a:r>
              <a:rPr lang="en-US" dirty="0" err="1"/>
              <a:t>Followees</a:t>
            </a:r>
            <a:r>
              <a:rPr lang="en-US" dirty="0"/>
              <a:t>).</a:t>
            </a:r>
          </a:p>
          <a:p>
            <a:pPr marL="228600" lvl="1">
              <a:buNone/>
            </a:pPr>
            <a:r>
              <a:rPr lang="en-US" dirty="0"/>
              <a:t>	c. Search &amp; Filter. </a:t>
            </a:r>
          </a:p>
          <a:p>
            <a:pPr marL="457200" lvl="0" indent="-228600"/>
            <a:r>
              <a:rPr lang="en-US" dirty="0"/>
              <a:t>Limitations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1400" dirty="0">
                <a:solidFill>
                  <a:srgbClr val="00B050"/>
                </a:solidFill>
              </a:rPr>
              <a:t>API Streaming.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1400" dirty="0">
                <a:solidFill>
                  <a:srgbClr val="00B050"/>
                </a:solidFill>
              </a:rPr>
              <a:t>Workshop.</a:t>
            </a:r>
          </a:p>
        </p:txBody>
      </p:sp>
    </p:spTree>
    <p:extLst>
      <p:ext uri="{BB962C8B-B14F-4D97-AF65-F5344CB8AC3E}">
        <p14:creationId xmlns:p14="http://schemas.microsoft.com/office/powerpoint/2010/main" val="154621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1047750" y="210464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USER</a:t>
            </a:r>
            <a:endParaRPr lang="en" sz="3200" dirty="0"/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2146852" y="1208541"/>
            <a:ext cx="1849415" cy="4330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800" dirty="0" err="1"/>
              <a:t>screen_name</a:t>
            </a:r>
            <a:endParaRPr lang="en" sz="1800" dirty="0"/>
          </a:p>
        </p:txBody>
      </p:sp>
      <p:sp>
        <p:nvSpPr>
          <p:cNvPr id="9" name="Shape 522">
            <a:extLst>
              <a:ext uri="{FF2B5EF4-FFF2-40B4-BE49-F238E27FC236}">
                <a16:creationId xmlns:a16="http://schemas.microsoft.com/office/drawing/2014/main" id="{F1B801E8-E5C8-483A-B2DF-0D1E2F9746FE}"/>
              </a:ext>
            </a:extLst>
          </p:cNvPr>
          <p:cNvSpPr txBox="1">
            <a:spLocks/>
          </p:cNvSpPr>
          <p:nvPr/>
        </p:nvSpPr>
        <p:spPr>
          <a:xfrm>
            <a:off x="3846410" y="992025"/>
            <a:ext cx="872067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/>
              <a:t>Id </a:t>
            </a:r>
            <a:endParaRPr lang="en" sz="1800" dirty="0"/>
          </a:p>
        </p:txBody>
      </p:sp>
      <p:sp>
        <p:nvSpPr>
          <p:cNvPr id="10" name="Shape 522">
            <a:extLst>
              <a:ext uri="{FF2B5EF4-FFF2-40B4-BE49-F238E27FC236}">
                <a16:creationId xmlns:a16="http://schemas.microsoft.com/office/drawing/2014/main" id="{FB02F765-7B76-4F85-A090-0D7DD8D69695}"/>
              </a:ext>
            </a:extLst>
          </p:cNvPr>
          <p:cNvSpPr txBox="1">
            <a:spLocks/>
          </p:cNvSpPr>
          <p:nvPr/>
        </p:nvSpPr>
        <p:spPr>
          <a:xfrm>
            <a:off x="1955800" y="1771315"/>
            <a:ext cx="13631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/>
              <a:t>description</a:t>
            </a:r>
            <a:endParaRPr lang="en" sz="1800" dirty="0"/>
          </a:p>
        </p:txBody>
      </p:sp>
      <p:sp>
        <p:nvSpPr>
          <p:cNvPr id="11" name="Shape 522">
            <a:extLst>
              <a:ext uri="{FF2B5EF4-FFF2-40B4-BE49-F238E27FC236}">
                <a16:creationId xmlns:a16="http://schemas.microsoft.com/office/drawing/2014/main" id="{E4699D94-C6F7-44AA-B846-1F3639EACFED}"/>
              </a:ext>
            </a:extLst>
          </p:cNvPr>
          <p:cNvSpPr txBox="1">
            <a:spLocks/>
          </p:cNvSpPr>
          <p:nvPr/>
        </p:nvSpPr>
        <p:spPr>
          <a:xfrm>
            <a:off x="491067" y="2534753"/>
            <a:ext cx="26331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/>
              <a:t>entities</a:t>
            </a:r>
            <a:endParaRPr lang="en" sz="1800" dirty="0"/>
          </a:p>
        </p:txBody>
      </p:sp>
      <p:sp>
        <p:nvSpPr>
          <p:cNvPr id="12" name="Shape 522">
            <a:extLst>
              <a:ext uri="{FF2B5EF4-FFF2-40B4-BE49-F238E27FC236}">
                <a16:creationId xmlns:a16="http://schemas.microsoft.com/office/drawing/2014/main" id="{CD290B24-7927-4BDE-8078-55B3BBA68790}"/>
              </a:ext>
            </a:extLst>
          </p:cNvPr>
          <p:cNvSpPr txBox="1">
            <a:spLocks/>
          </p:cNvSpPr>
          <p:nvPr/>
        </p:nvSpPr>
        <p:spPr>
          <a:xfrm>
            <a:off x="270933" y="3306117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 err="1"/>
              <a:t>followers_count</a:t>
            </a:r>
            <a:endParaRPr lang="en" sz="1800" dirty="0"/>
          </a:p>
        </p:txBody>
      </p:sp>
      <p:sp>
        <p:nvSpPr>
          <p:cNvPr id="13" name="Shape 522">
            <a:extLst>
              <a:ext uri="{FF2B5EF4-FFF2-40B4-BE49-F238E27FC236}">
                <a16:creationId xmlns:a16="http://schemas.microsoft.com/office/drawing/2014/main" id="{814841E1-EF61-47D8-BFF0-B21E1BCF6290}"/>
              </a:ext>
            </a:extLst>
          </p:cNvPr>
          <p:cNvSpPr txBox="1">
            <a:spLocks/>
          </p:cNvSpPr>
          <p:nvPr/>
        </p:nvSpPr>
        <p:spPr>
          <a:xfrm>
            <a:off x="660400" y="3908316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buFont typeface="Source Sans Pro"/>
              <a:buNone/>
            </a:pPr>
            <a:r>
              <a:rPr lang="en-US" sz="1800" dirty="0" err="1"/>
              <a:t>friends_count</a:t>
            </a:r>
            <a:endParaRPr lang="en" sz="1800" dirty="0"/>
          </a:p>
        </p:txBody>
      </p:sp>
      <p:sp>
        <p:nvSpPr>
          <p:cNvPr id="15" name="Shape 522">
            <a:extLst>
              <a:ext uri="{FF2B5EF4-FFF2-40B4-BE49-F238E27FC236}">
                <a16:creationId xmlns:a16="http://schemas.microsoft.com/office/drawing/2014/main" id="{8D6EA066-F8E0-4EC5-967C-40C8ED4BCFAB}"/>
              </a:ext>
            </a:extLst>
          </p:cNvPr>
          <p:cNvSpPr txBox="1">
            <a:spLocks/>
          </p:cNvSpPr>
          <p:nvPr/>
        </p:nvSpPr>
        <p:spPr>
          <a:xfrm>
            <a:off x="5165684" y="1208541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 err="1"/>
              <a:t>created_at</a:t>
            </a:r>
            <a:endParaRPr lang="en" sz="1800" dirty="0"/>
          </a:p>
        </p:txBody>
      </p:sp>
      <p:sp>
        <p:nvSpPr>
          <p:cNvPr id="17" name="Shape 522">
            <a:extLst>
              <a:ext uri="{FF2B5EF4-FFF2-40B4-BE49-F238E27FC236}">
                <a16:creationId xmlns:a16="http://schemas.microsoft.com/office/drawing/2014/main" id="{78656300-57F5-4044-BA05-0364F1C1022A}"/>
              </a:ext>
            </a:extLst>
          </p:cNvPr>
          <p:cNvSpPr txBox="1">
            <a:spLocks/>
          </p:cNvSpPr>
          <p:nvPr/>
        </p:nvSpPr>
        <p:spPr>
          <a:xfrm>
            <a:off x="5834805" y="1773097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 err="1"/>
              <a:t>geo_enabled</a:t>
            </a:r>
            <a:endParaRPr lang="en" sz="1800" dirty="0"/>
          </a:p>
        </p:txBody>
      </p:sp>
      <p:sp>
        <p:nvSpPr>
          <p:cNvPr id="18" name="Shape 522">
            <a:extLst>
              <a:ext uri="{FF2B5EF4-FFF2-40B4-BE49-F238E27FC236}">
                <a16:creationId xmlns:a16="http://schemas.microsoft.com/office/drawing/2014/main" id="{E705C826-471C-46E9-A6F5-D55CFBD3BBE7}"/>
              </a:ext>
            </a:extLst>
          </p:cNvPr>
          <p:cNvSpPr txBox="1">
            <a:spLocks/>
          </p:cNvSpPr>
          <p:nvPr/>
        </p:nvSpPr>
        <p:spPr>
          <a:xfrm>
            <a:off x="6048211" y="2502668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 err="1"/>
              <a:t>lang</a:t>
            </a:r>
            <a:endParaRPr lang="en" sz="1800" dirty="0"/>
          </a:p>
        </p:txBody>
      </p:sp>
      <p:sp>
        <p:nvSpPr>
          <p:cNvPr id="19" name="Shape 522">
            <a:extLst>
              <a:ext uri="{FF2B5EF4-FFF2-40B4-BE49-F238E27FC236}">
                <a16:creationId xmlns:a16="http://schemas.microsoft.com/office/drawing/2014/main" id="{E95F3C3F-A56F-49AD-8D61-161369EDC169}"/>
              </a:ext>
            </a:extLst>
          </p:cNvPr>
          <p:cNvSpPr txBox="1">
            <a:spLocks/>
          </p:cNvSpPr>
          <p:nvPr/>
        </p:nvSpPr>
        <p:spPr>
          <a:xfrm>
            <a:off x="5834805" y="3232239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/>
              <a:t>location</a:t>
            </a:r>
            <a:endParaRPr lang="en" sz="1800" dirty="0"/>
          </a:p>
        </p:txBody>
      </p:sp>
      <p:sp>
        <p:nvSpPr>
          <p:cNvPr id="20" name="Shape 522">
            <a:extLst>
              <a:ext uri="{FF2B5EF4-FFF2-40B4-BE49-F238E27FC236}">
                <a16:creationId xmlns:a16="http://schemas.microsoft.com/office/drawing/2014/main" id="{17F8BCF5-31E4-4750-B630-86066B3C15BD}"/>
              </a:ext>
            </a:extLst>
          </p:cNvPr>
          <p:cNvSpPr txBox="1">
            <a:spLocks/>
          </p:cNvSpPr>
          <p:nvPr/>
        </p:nvSpPr>
        <p:spPr>
          <a:xfrm>
            <a:off x="5626439" y="3888774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/>
              <a:t>name</a:t>
            </a:r>
            <a:endParaRPr lang="en" sz="1800" dirty="0"/>
          </a:p>
        </p:txBody>
      </p:sp>
      <p:pic>
        <p:nvPicPr>
          <p:cNvPr id="12290" name="Picture 2" descr="Resultado de imagen para twitter egg icon">
            <a:extLst>
              <a:ext uri="{FF2B5EF4-FFF2-40B4-BE49-F238E27FC236}">
                <a16:creationId xmlns:a16="http://schemas.microsoft.com/office/drawing/2014/main" id="{3C38E31B-2EE1-4BCE-8C97-FA0E1FDB9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52" y="1773097"/>
            <a:ext cx="1999434" cy="19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B4C326-C7D7-4C29-A6B5-69F2A1EA0093}"/>
              </a:ext>
            </a:extLst>
          </p:cNvPr>
          <p:cNvSpPr txBox="1"/>
          <p:nvPr/>
        </p:nvSpPr>
        <p:spPr>
          <a:xfrm>
            <a:off x="6132601" y="451341"/>
            <a:ext cx="2832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hlinkClick r:id="rId4"/>
              </a:rPr>
              <a:t>https://dev.twitter.com/overview/api/users</a:t>
            </a:r>
            <a:endParaRPr lang="en-US" sz="1100" i="1" dirty="0"/>
          </a:p>
          <a:p>
            <a:endParaRPr lang="en-US" sz="1100" i="1" dirty="0"/>
          </a:p>
        </p:txBody>
      </p:sp>
      <p:sp>
        <p:nvSpPr>
          <p:cNvPr id="21" name="Shape 522">
            <a:extLst>
              <a:ext uri="{FF2B5EF4-FFF2-40B4-BE49-F238E27FC236}">
                <a16:creationId xmlns:a16="http://schemas.microsoft.com/office/drawing/2014/main" id="{56E8FD63-04C4-4D56-A433-456ACDEF56F6}"/>
              </a:ext>
            </a:extLst>
          </p:cNvPr>
          <p:cNvSpPr txBox="1">
            <a:spLocks/>
          </p:cNvSpPr>
          <p:nvPr/>
        </p:nvSpPr>
        <p:spPr>
          <a:xfrm>
            <a:off x="4003596" y="4076957"/>
            <a:ext cx="3001433" cy="433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800" dirty="0" err="1"/>
              <a:t>time_zone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14161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180214" y="3031150"/>
            <a:ext cx="634373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228600"/>
            <a:r>
              <a:rPr lang="en-US" dirty="0"/>
              <a:t>API: REST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34567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/>
              <a:t>REST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450365" y="1103831"/>
            <a:ext cx="8191370" cy="2893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None/>
            </a:pPr>
            <a:r>
              <a:rPr lang="en-US" b="1" dirty="0" err="1"/>
              <a:t>Obtener</a:t>
            </a:r>
            <a:r>
              <a:rPr lang="en-US" b="1" dirty="0"/>
              <a:t> </a:t>
            </a:r>
            <a:r>
              <a:rPr lang="en-US" b="1" dirty="0" err="1"/>
              <a:t>informacion</a:t>
            </a:r>
            <a:r>
              <a:rPr lang="en-US" b="1" dirty="0"/>
              <a:t> </a:t>
            </a:r>
            <a:r>
              <a:rPr lang="en-US" b="1" dirty="0" err="1"/>
              <a:t>historica</a:t>
            </a:r>
            <a:r>
              <a:rPr lang="en-US" b="1" dirty="0"/>
              <a:t>: 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endParaRPr lang="en-US" dirty="0"/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dirty="0" err="1"/>
              <a:t>Buscar</a:t>
            </a:r>
            <a:r>
              <a:rPr lang="en-US" dirty="0"/>
              <a:t> Tweets.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dirty="0" err="1"/>
              <a:t>Obtener</a:t>
            </a:r>
            <a:r>
              <a:rPr lang="en-US" dirty="0"/>
              <a:t> Timelines de </a:t>
            </a:r>
            <a:r>
              <a:rPr lang="en-US" dirty="0" err="1"/>
              <a:t>usuarios</a:t>
            </a:r>
            <a:r>
              <a:rPr lang="en-US" dirty="0"/>
              <a:t>.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usuario</a:t>
            </a:r>
            <a:endParaRPr lang="en-US" dirty="0"/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dirty="0" err="1"/>
              <a:t>Obtener</a:t>
            </a:r>
            <a:r>
              <a:rPr lang="en-US" dirty="0"/>
              <a:t> Tweets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Real.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followers/</a:t>
            </a:r>
            <a:r>
              <a:rPr lang="en-US" dirty="0" err="1"/>
              <a:t>followees</a:t>
            </a:r>
            <a:r>
              <a:rPr lang="en-US" dirty="0"/>
              <a:t> de un </a:t>
            </a:r>
            <a:r>
              <a:rPr lang="en-US" dirty="0" err="1"/>
              <a:t>usuario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765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Limitaciones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450365" y="1103831"/>
            <a:ext cx="8191370" cy="2893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algn="ctr">
              <a:buNone/>
            </a:pPr>
            <a:r>
              <a:rPr lang="en-US" sz="2400" b="1" dirty="0"/>
              <a:t>180 </a:t>
            </a:r>
            <a:r>
              <a:rPr lang="en-US" sz="2400" b="1" dirty="0" err="1"/>
              <a:t>requerimientos</a:t>
            </a:r>
            <a:r>
              <a:rPr lang="en-US" sz="2400" b="1" dirty="0"/>
              <a:t> </a:t>
            </a:r>
            <a:r>
              <a:rPr lang="en-US" sz="2400" b="1" dirty="0" err="1"/>
              <a:t>cada</a:t>
            </a:r>
            <a:r>
              <a:rPr lang="en-US" sz="2400" b="1" dirty="0"/>
              <a:t> 15 </a:t>
            </a:r>
            <a:r>
              <a:rPr lang="en-US" sz="2400" b="1" dirty="0" err="1"/>
              <a:t>minutos</a:t>
            </a:r>
            <a:r>
              <a:rPr lang="en-US" sz="2400" b="1" dirty="0"/>
              <a:t>.</a:t>
            </a:r>
          </a:p>
          <a:p>
            <a:pPr marL="457200" lvl="0" indent="-228600"/>
            <a:endParaRPr lang="en-US" dirty="0"/>
          </a:p>
          <a:p>
            <a:pPr marL="457200" lvl="0" indent="-228600"/>
            <a:r>
              <a:rPr lang="en-US" dirty="0"/>
              <a:t>TWEETS SEARCH: 450 tweets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requerimiento</a:t>
            </a:r>
            <a:r>
              <a:rPr lang="en-US" dirty="0"/>
              <a:t>. </a:t>
            </a:r>
          </a:p>
          <a:p>
            <a:pPr marL="457200" lvl="0" indent="-228600"/>
            <a:endParaRPr lang="en-US" dirty="0"/>
          </a:p>
          <a:p>
            <a:pPr marL="457200" lvl="0" indent="-228600"/>
            <a:r>
              <a:rPr lang="en-US" dirty="0"/>
              <a:t>RELACIONES (Followers/</a:t>
            </a:r>
            <a:r>
              <a:rPr lang="en-US" dirty="0" err="1"/>
              <a:t>Followees</a:t>
            </a:r>
            <a:r>
              <a:rPr lang="en-US" dirty="0"/>
              <a:t>): 15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requerimiento</a:t>
            </a:r>
            <a:r>
              <a:rPr lang="en-US" dirty="0"/>
              <a:t>.</a:t>
            </a:r>
          </a:p>
          <a:p>
            <a:pPr marL="457200" lvl="0" indent="-228600"/>
            <a:endParaRPr lang="en-US" dirty="0"/>
          </a:p>
          <a:p>
            <a:pPr marL="457200" lvl="0" indent="-228600"/>
            <a:r>
              <a:rPr lang="en-US" dirty="0"/>
              <a:t>USUARIOS: 900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requerimiento</a:t>
            </a:r>
            <a:r>
              <a:rPr lang="en-US" dirty="0"/>
              <a:t>.</a:t>
            </a:r>
          </a:p>
          <a:p>
            <a:pPr marL="457200" lvl="0" indent="-228600"/>
            <a:endParaRPr lang="en-US" dirty="0"/>
          </a:p>
          <a:p>
            <a:pPr marL="457200" lvl="0" indent="-228600"/>
            <a:r>
              <a:rPr lang="en-US" dirty="0"/>
              <a:t>TIMELINES: 1500 tweets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requerimiento</a:t>
            </a:r>
            <a:r>
              <a:rPr lang="en-US" dirty="0"/>
              <a:t>. Solo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sacar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ultimos</a:t>
            </a:r>
            <a:r>
              <a:rPr lang="en-US" dirty="0"/>
              <a:t> 3200 Tweets (</a:t>
            </a:r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retweets)</a:t>
            </a:r>
          </a:p>
          <a:p>
            <a:pPr marL="228600" lvl="0">
              <a:buNone/>
            </a:pPr>
            <a:endParaRPr lang="en-US" dirty="0"/>
          </a:p>
          <a:p>
            <a:pPr marL="457200" lvl="0" indent="-228600"/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34796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180214" y="3031150"/>
            <a:ext cx="634373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228600"/>
            <a:r>
              <a:rPr lang="en-US" dirty="0" err="1"/>
              <a:t>Tweepy</a:t>
            </a:r>
            <a:endParaRPr lang="en-US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3FAECB-1D67-4EF1-831E-4EEAE840E5CA}"/>
              </a:ext>
            </a:extLst>
          </p:cNvPr>
          <p:cNvSpPr/>
          <p:nvPr/>
        </p:nvSpPr>
        <p:spPr>
          <a:xfrm>
            <a:off x="264288" y="459853"/>
            <a:ext cx="547938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3"/>
              </a:rPr>
              <a:t>http://tweepy.readthedocs.io/en/v3.5.0/api.html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65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450365" y="1103831"/>
            <a:ext cx="8191370" cy="2893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Libreria</a:t>
            </a:r>
            <a:r>
              <a:rPr lang="en-US" dirty="0"/>
              <a:t> para Python </a:t>
            </a:r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acceder</a:t>
            </a:r>
            <a:r>
              <a:rPr lang="en-US" dirty="0"/>
              <a:t> al API de Twitter 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lo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el API de Twitter </a:t>
            </a:r>
            <a:r>
              <a:rPr lang="en-US" dirty="0" err="1"/>
              <a:t>pero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mas </a:t>
            </a:r>
            <a:r>
              <a:rPr lang="en-US" dirty="0" err="1"/>
              <a:t>facil</a:t>
            </a:r>
            <a:r>
              <a:rPr lang="en-US" dirty="0"/>
              <a:t>.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Facilita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autenticacion</a:t>
            </a:r>
            <a:r>
              <a:rPr lang="en-US" dirty="0"/>
              <a:t>.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17177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450365" y="1103831"/>
            <a:ext cx="8191370" cy="2893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Generalmente</a:t>
            </a:r>
            <a:r>
              <a:rPr lang="en-US" dirty="0"/>
              <a:t> para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requerimiento</a:t>
            </a:r>
            <a:r>
              <a:rPr lang="en-US" dirty="0"/>
              <a:t> a un API </a:t>
            </a:r>
            <a:r>
              <a:rPr lang="en-US" dirty="0" err="1"/>
              <a:t>tengo</a:t>
            </a:r>
            <a:r>
              <a:rPr lang="en-US" dirty="0"/>
              <a:t> que </a:t>
            </a:r>
            <a:r>
              <a:rPr lang="en-US" dirty="0" err="1"/>
              <a:t>hacer</a:t>
            </a:r>
            <a:r>
              <a:rPr lang="en-US" dirty="0"/>
              <a:t> un HTTP request.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Dependiendo</a:t>
            </a:r>
            <a:r>
              <a:rPr lang="en-US" dirty="0"/>
              <a:t> del request que </a:t>
            </a:r>
            <a:r>
              <a:rPr lang="en-US" dirty="0" err="1"/>
              <a:t>desee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tengo</a:t>
            </a:r>
            <a:r>
              <a:rPr lang="en-US" dirty="0"/>
              <a:t> que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parametros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BODY del </a:t>
            </a:r>
            <a:r>
              <a:rPr lang="en-US" dirty="0" err="1"/>
              <a:t>requerimiento</a:t>
            </a:r>
            <a:r>
              <a:rPr lang="en-US" dirty="0"/>
              <a:t> o </a:t>
            </a:r>
            <a:r>
              <a:rPr lang="en-US" dirty="0" err="1"/>
              <a:t>en</a:t>
            </a:r>
            <a:r>
              <a:rPr lang="en-US" dirty="0"/>
              <a:t> la URL.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Esto</a:t>
            </a:r>
            <a:r>
              <a:rPr lang="en-US" dirty="0"/>
              <a:t> solo </a:t>
            </a:r>
            <a:r>
              <a:rPr lang="en-US" dirty="0" err="1"/>
              <a:t>funcionara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realice</a:t>
            </a:r>
            <a:r>
              <a:rPr lang="en-US" dirty="0"/>
              <a:t> mi </a:t>
            </a:r>
            <a:r>
              <a:rPr lang="en-US" dirty="0" err="1"/>
              <a:t>autenticacion</a:t>
            </a:r>
            <a:r>
              <a:rPr lang="en-US" dirty="0"/>
              <a:t> Oauth2.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Y </a:t>
            </a:r>
            <a:r>
              <a:rPr lang="en-US" dirty="0" err="1"/>
              <a:t>muchos</a:t>
            </a:r>
            <a:r>
              <a:rPr lang="en-US" dirty="0"/>
              <a:t> mas </a:t>
            </a:r>
            <a:r>
              <a:rPr lang="en-US" dirty="0" err="1"/>
              <a:t>pasos</a:t>
            </a:r>
            <a:r>
              <a:rPr lang="en-US" dirty="0"/>
              <a:t> </a:t>
            </a:r>
            <a:r>
              <a:rPr lang="en-US" dirty="0" err="1"/>
              <a:t>engorrosos</a:t>
            </a:r>
            <a:r>
              <a:rPr lang="en-US" dirty="0"/>
              <a:t>…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94888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450365" y="1103831"/>
            <a:ext cx="8191370" cy="2893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Con </a:t>
            </a:r>
            <a:r>
              <a:rPr lang="en-US" sz="2800" dirty="0" err="1"/>
              <a:t>Tweepy</a:t>
            </a:r>
            <a:r>
              <a:rPr lang="en-US" sz="2800" dirty="0"/>
              <a:t> me </a:t>
            </a:r>
            <a:r>
              <a:rPr lang="en-US" sz="2800" dirty="0" err="1"/>
              <a:t>comunico</a:t>
            </a:r>
            <a:r>
              <a:rPr lang="en-US" sz="2800" dirty="0"/>
              <a:t> con el API de Twitter </a:t>
            </a:r>
            <a:r>
              <a:rPr lang="en-US" sz="2800" dirty="0" err="1"/>
              <a:t>simplemente</a:t>
            </a:r>
            <a:r>
              <a:rPr lang="en-US" sz="2800" dirty="0"/>
              <a:t> </a:t>
            </a:r>
            <a:r>
              <a:rPr lang="en-US" sz="2800" dirty="0" err="1"/>
              <a:t>llamando</a:t>
            </a:r>
            <a:r>
              <a:rPr lang="en-US" sz="2800" dirty="0"/>
              <a:t> a </a:t>
            </a:r>
            <a:r>
              <a:rPr lang="en-US" sz="2800" dirty="0" err="1"/>
              <a:t>funciones</a:t>
            </a:r>
            <a:r>
              <a:rPr lang="en-US" sz="2800" dirty="0"/>
              <a:t>!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221742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– </a:t>
            </a:r>
            <a:r>
              <a:rPr lang="en-US" sz="2800" dirty="0" err="1"/>
              <a:t>Autenticacion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03D67-1610-4184-8849-21FF7025E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04" y="1113207"/>
            <a:ext cx="838862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consumer_key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"aq6yxQQabgVvYler9t4MNh7P6"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consumer_secret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"RrlNWe7GMtFhnPqsd8voGSQGB97VHIYbu4boogmF7en3XqvSfQ"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access_token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"151179935-tDLiEWsEE2djdIKMUfbHG7qvAiu3pEp7u2sxaluf"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access_token_secret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"aikyWpQshroL9RWZBBYfKf9NWkGsvMf0NDCo8138ql9Y5"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369B12-3A95-4083-AD0B-135F38926CEA}"/>
              </a:ext>
            </a:extLst>
          </p:cNvPr>
          <p:cNvSpPr/>
          <p:nvPr/>
        </p:nvSpPr>
        <p:spPr>
          <a:xfrm>
            <a:off x="178904" y="2213368"/>
            <a:ext cx="8388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tweepy.OAuthHandler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consumer_key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consumer_secret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1DCF7A-77CC-4913-A421-587A8129BD33}"/>
              </a:ext>
            </a:extLst>
          </p:cNvPr>
          <p:cNvSpPr/>
          <p:nvPr/>
        </p:nvSpPr>
        <p:spPr>
          <a:xfrm>
            <a:off x="178904" y="2736588"/>
            <a:ext cx="6748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auth.set_access_token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access_token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access_token_secret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AE86F8-C78E-4142-A6D1-E2F29242D005}"/>
              </a:ext>
            </a:extLst>
          </p:cNvPr>
          <p:cNvSpPr/>
          <p:nvPr/>
        </p:nvSpPr>
        <p:spPr>
          <a:xfrm>
            <a:off x="178904" y="3259808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tweepy.API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DD7EB84-28E9-48D6-BF65-78D66ED4D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04" y="3703851"/>
            <a:ext cx="856195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tweepy.API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wait_on_rate_limit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wait_on_rate_limit_notify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– GET Timelines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B881EA-149D-40DF-B762-38DEC41B6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2" y="1477115"/>
            <a:ext cx="802087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tweepy.API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api.user_timeline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leonardokuffo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589E5-2E05-4B87-AB2E-3808289AB28B}"/>
              </a:ext>
            </a:extLst>
          </p:cNvPr>
          <p:cNvSpPr txBox="1"/>
          <p:nvPr/>
        </p:nvSpPr>
        <p:spPr>
          <a:xfrm>
            <a:off x="437322" y="2677444"/>
            <a:ext cx="54466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tweet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tweets: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tweet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tweets: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tweet._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indent=4)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0278A-D61A-4348-8C46-4D9916C2F5DC}"/>
              </a:ext>
            </a:extLst>
          </p:cNvPr>
          <p:cNvSpPr txBox="1"/>
          <p:nvPr/>
        </p:nvSpPr>
        <p:spPr>
          <a:xfrm>
            <a:off x="6400800" y="3187406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 </a:t>
            </a:r>
            <a:r>
              <a:rPr lang="en-US" dirty="0" err="1"/>
              <a:t>retorna</a:t>
            </a:r>
            <a:r>
              <a:rPr lang="en-US" dirty="0"/>
              <a:t> solo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ultimos</a:t>
            </a:r>
            <a:r>
              <a:rPr lang="en-US" dirty="0"/>
              <a:t> 20… </a:t>
            </a:r>
          </a:p>
        </p:txBody>
      </p:sp>
    </p:spTree>
    <p:extLst>
      <p:ext uri="{BB962C8B-B14F-4D97-AF65-F5344CB8AC3E}">
        <p14:creationId xmlns:p14="http://schemas.microsoft.com/office/powerpoint/2010/main" val="291260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180214" y="3031150"/>
            <a:ext cx="634373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228600"/>
            <a:r>
              <a:rPr lang="en-US" dirty="0"/>
              <a:t>Social media data extraction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Use Cases &amp; Possibilities.</a:t>
            </a:r>
            <a:endParaRPr lang="en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– GET User 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2A0448-77E4-4F36-84D2-003FF9325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2" y="1477115"/>
            <a:ext cx="802087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tweepy.API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api.get_user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leonardokuffo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310D0-9EC3-48E5-B636-587138A6A4DA}"/>
              </a:ext>
            </a:extLst>
          </p:cNvPr>
          <p:cNvSpPr txBox="1"/>
          <p:nvPr/>
        </p:nvSpPr>
        <p:spPr>
          <a:xfrm>
            <a:off x="437322" y="2677444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(user._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indent=4))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53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– GET User Relationships 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CFEEA-D924-4CC0-8447-D155495FBD42}"/>
              </a:ext>
            </a:extLst>
          </p:cNvPr>
          <p:cNvSpPr/>
          <p:nvPr/>
        </p:nvSpPr>
        <p:spPr>
          <a:xfrm>
            <a:off x="437322" y="1447044"/>
            <a:ext cx="71263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tweepy.API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followers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api.followers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leonardokuffo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followees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api.friends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leonardokuffo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6999D0-3F97-4FEA-A812-114838760F91}"/>
              </a:ext>
            </a:extLst>
          </p:cNvPr>
          <p:cNvSpPr/>
          <p:nvPr/>
        </p:nvSpPr>
        <p:spPr>
          <a:xfrm>
            <a:off x="437322" y="2553600"/>
            <a:ext cx="7126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followers: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user._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indent=4)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29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- Cursor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7" name="Shape 485">
            <a:extLst>
              <a:ext uri="{FF2B5EF4-FFF2-40B4-BE49-F238E27FC236}">
                <a16:creationId xmlns:a16="http://schemas.microsoft.com/office/drawing/2014/main" id="{2B08DFEE-070C-4FF1-9D7A-0ED7D9E83B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365" y="1103831"/>
            <a:ext cx="8191370" cy="2893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En</a:t>
            </a:r>
            <a:r>
              <a:rPr lang="en-US" dirty="0"/>
              <a:t> Twitter, 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muchas</a:t>
            </a:r>
            <a:r>
              <a:rPr lang="en-US" dirty="0"/>
              <a:t> APIs </a:t>
            </a:r>
            <a:r>
              <a:rPr lang="en-US" dirty="0" err="1"/>
              <a:t>publicas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lo que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paginacion</a:t>
            </a:r>
            <a:r>
              <a:rPr lang="en-US" dirty="0"/>
              <a:t>. 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Basicamente</a:t>
            </a:r>
            <a:r>
              <a:rPr lang="en-US" dirty="0"/>
              <a:t> Twitter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segmentados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paginas</a:t>
            </a:r>
            <a:r>
              <a:rPr lang="en-US" dirty="0"/>
              <a:t>.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paginacion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el API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engorroso</a:t>
            </a:r>
            <a:r>
              <a:rPr lang="en-US" dirty="0"/>
              <a:t>.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Por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Tweepy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presenta</a:t>
            </a:r>
            <a:r>
              <a:rPr lang="en-US" dirty="0"/>
              <a:t> el </a:t>
            </a:r>
            <a:r>
              <a:rPr lang="en-US" dirty="0" err="1"/>
              <a:t>concepto</a:t>
            </a:r>
            <a:r>
              <a:rPr lang="en-US" dirty="0"/>
              <a:t> de </a:t>
            </a:r>
            <a:r>
              <a:rPr lang="en-US" b="1" dirty="0"/>
              <a:t>CURSOR 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2333625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- Cursor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7" name="Shape 485">
            <a:extLst>
              <a:ext uri="{FF2B5EF4-FFF2-40B4-BE49-F238E27FC236}">
                <a16:creationId xmlns:a16="http://schemas.microsoft.com/office/drawing/2014/main" id="{2B08DFEE-070C-4FF1-9D7A-0ED7D9E83B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365" y="1103831"/>
            <a:ext cx="8191370" cy="11225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El Cursor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forma de </a:t>
            </a:r>
            <a:r>
              <a:rPr lang="en-US" dirty="0" err="1"/>
              <a:t>iterar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las </a:t>
            </a:r>
            <a:r>
              <a:rPr lang="en-US" dirty="0" err="1"/>
              <a:t>paginas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entrege</a:t>
            </a:r>
            <a:r>
              <a:rPr lang="en-US" dirty="0"/>
              <a:t> un </a:t>
            </a:r>
            <a:r>
              <a:rPr lang="en-US" dirty="0" err="1"/>
              <a:t>metodo</a:t>
            </a:r>
            <a:r>
              <a:rPr lang="en-US" dirty="0"/>
              <a:t>.</a:t>
            </a:r>
          </a:p>
          <a:p>
            <a:pPr marL="457200" lvl="0" indent="-228600" rtl="0">
              <a:spcBef>
                <a:spcPts val="0"/>
              </a:spcBef>
            </a:pPr>
            <a:endParaRPr lang="en-US" b="1" dirty="0"/>
          </a:p>
          <a:p>
            <a:pPr marL="228600" lvl="0" rtl="0">
              <a:spcBef>
                <a:spcPts val="0"/>
              </a:spcBef>
              <a:buNone/>
            </a:pPr>
            <a:endParaRPr lang="en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E27ECC-D8A5-4EA7-B02A-64829F4E4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65" y="2363043"/>
            <a:ext cx="790472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tweepy.Cursor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api.user_timeline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).items():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tweet.text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01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- Cursor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6EB5F1-7B55-46B4-BEDB-0D37F9A97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86" y="1590410"/>
            <a:ext cx="804258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tweepy.Cursor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api.user_timeline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).items(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70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- Cursor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270CF7-94A5-467C-AF86-C8B4D7F76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40" y="1359429"/>
            <a:ext cx="827341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tweepy.Cursor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api.user_timeline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leonardokuffo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).items(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tweet.text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52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51353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err="1"/>
              <a:t>Tweepy</a:t>
            </a:r>
            <a:r>
              <a:rPr lang="en-US" sz="2800" dirty="0"/>
              <a:t> - Search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68458D-FD31-4970-A6CC-1E8B721B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3" y="1495696"/>
            <a:ext cx="900759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tweepy.Cursor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terremoto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).items():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tweet.text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797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err="1"/>
              <a:t>Ejercicio</a:t>
            </a:r>
            <a:r>
              <a:rPr lang="en-US" sz="2400" dirty="0"/>
              <a:t> 1.</a:t>
            </a:r>
            <a:endParaRPr lang="en" sz="2400" dirty="0"/>
          </a:p>
        </p:txBody>
      </p:sp>
      <p:sp>
        <p:nvSpPr>
          <p:cNvPr id="515" name="Shape 515"/>
          <p:cNvSpPr txBox="1">
            <a:spLocks noGrp="1"/>
          </p:cNvSpPr>
          <p:nvPr>
            <p:ph type="body" idx="2"/>
          </p:nvPr>
        </p:nvSpPr>
        <p:spPr>
          <a:xfrm>
            <a:off x="505327" y="1626599"/>
            <a:ext cx="8081446" cy="329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s-ES" dirty="0"/>
          </a:p>
          <a:p>
            <a:pPr lvl="0">
              <a:buNone/>
            </a:pPr>
            <a:r>
              <a:rPr lang="es-ES" dirty="0"/>
              <a:t>Muchas aplicaciones tuitean </a:t>
            </a:r>
            <a:r>
              <a:rPr lang="es-ES" dirty="0" err="1"/>
              <a:t>automaticamente</a:t>
            </a:r>
            <a:r>
              <a:rPr lang="es-ES" dirty="0"/>
              <a:t> por los usuarios. Esto lo realizan utilizando el API de Twitter. En esta primera parte usted tiene que realizar lo siguiente:</a:t>
            </a:r>
          </a:p>
          <a:p>
            <a:pPr lvl="0">
              <a:buNone/>
            </a:pPr>
            <a:r>
              <a:rPr lang="es-ES" dirty="0"/>
              <a:t>- </a:t>
            </a:r>
            <a:r>
              <a:rPr lang="es-ES" dirty="0" err="1"/>
              <a:t>Twitee</a:t>
            </a:r>
            <a:r>
              <a:rPr lang="es-ES" dirty="0"/>
              <a:t> en su cuenta desde </a:t>
            </a:r>
            <a:r>
              <a:rPr lang="es-ES" dirty="0" err="1"/>
              <a:t>Tweepy</a:t>
            </a:r>
            <a:r>
              <a:rPr lang="es-ES" dirty="0"/>
              <a:t>.</a:t>
            </a:r>
          </a:p>
          <a:p>
            <a:pPr lvl="0">
              <a:buNone/>
            </a:pPr>
            <a:r>
              <a:rPr lang="es-ES" dirty="0"/>
              <a:t>- Dele </a:t>
            </a:r>
            <a:r>
              <a:rPr lang="es-ES" dirty="0" err="1"/>
              <a:t>ReTweet</a:t>
            </a:r>
            <a:r>
              <a:rPr lang="es-ES" dirty="0"/>
              <a:t> al Tweet que acaba de crear desde </a:t>
            </a:r>
            <a:r>
              <a:rPr lang="es-ES" dirty="0" err="1"/>
              <a:t>Tweepy</a:t>
            </a:r>
            <a:r>
              <a:rPr lang="es-ES" dirty="0"/>
              <a:t>.</a:t>
            </a:r>
          </a:p>
          <a:p>
            <a:pPr lvl="0">
              <a:buNone/>
            </a:pPr>
            <a:r>
              <a:rPr lang="es-ES" dirty="0"/>
              <a:t>- Elimine el tweet que acaba de crear desde </a:t>
            </a:r>
            <a:r>
              <a:rPr lang="es-ES" dirty="0" err="1"/>
              <a:t>Tweepy</a:t>
            </a:r>
            <a:r>
              <a:rPr lang="es-ES" dirty="0"/>
              <a:t>.</a:t>
            </a:r>
            <a:endParaRPr lang="e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Ejercicio</a:t>
            </a:r>
            <a:r>
              <a:rPr lang="en-US" dirty="0"/>
              <a:t> 2.</a:t>
            </a:r>
            <a:endParaRPr lang="en" dirty="0"/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7576863" cy="329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dirty="0"/>
              <a:t>Para esto se le ha proporcionado un script incompleto que procesa el texto de tal manera que sea apto para el </a:t>
            </a:r>
            <a:r>
              <a:rPr lang="es-ES" dirty="0" err="1"/>
              <a:t>analisis</a:t>
            </a:r>
            <a:r>
              <a:rPr lang="es-ES" dirty="0"/>
              <a:t>, usted  tiene que copiar y pegar el texto de esos tweets en https://www.jasondavies.com/wordcloud/. En esa pagina usted </a:t>
            </a:r>
            <a:r>
              <a:rPr lang="es-ES" dirty="0" err="1"/>
              <a:t>podra</a:t>
            </a:r>
            <a:r>
              <a:rPr lang="es-ES" dirty="0"/>
              <a:t> genera un </a:t>
            </a:r>
            <a:r>
              <a:rPr lang="es-ES" dirty="0" err="1"/>
              <a:t>WordCloud</a:t>
            </a:r>
            <a:r>
              <a:rPr lang="es-ES" dirty="0"/>
              <a:t> a partir del texto que se le ingrese.</a:t>
            </a:r>
          </a:p>
          <a:p>
            <a:pPr lvl="0">
              <a:buNone/>
            </a:pPr>
            <a:endParaRPr lang="es-ES" dirty="0"/>
          </a:p>
          <a:p>
            <a:pPr marL="285750" lvl="0" indent="-285750">
              <a:buFontTx/>
              <a:buChar char="-"/>
            </a:pPr>
            <a:r>
              <a:rPr lang="es-ES" dirty="0"/>
              <a:t>Extraiga todo el timeline de un usuario en especifico, el que usted desee. Utilice  </a:t>
            </a:r>
            <a:r>
              <a:rPr lang="es-ES" dirty="0">
                <a:hlinkClick r:id="rId3"/>
              </a:rPr>
              <a:t>https://www.jasondavies.com/wordcloud/</a:t>
            </a:r>
            <a:r>
              <a:rPr lang="es-ES" dirty="0"/>
              <a:t> para analizar el texto obtenido.</a:t>
            </a:r>
          </a:p>
          <a:p>
            <a:pPr marL="285750" lvl="0" indent="-285750">
              <a:buFontTx/>
              <a:buChar char="-"/>
            </a:pPr>
            <a:r>
              <a:rPr lang="es-ES" dirty="0"/>
              <a:t>Extraiga tweets de una </a:t>
            </a:r>
            <a:r>
              <a:rPr lang="es-ES" dirty="0" err="1"/>
              <a:t>busqueda</a:t>
            </a:r>
            <a:r>
              <a:rPr lang="es-ES" dirty="0"/>
              <a:t>. Utilice </a:t>
            </a:r>
            <a:r>
              <a:rPr lang="es-ES" dirty="0">
                <a:hlinkClick r:id="rId3"/>
              </a:rPr>
              <a:t>https://www.jasondavies.com/wordcloud/</a:t>
            </a:r>
            <a:r>
              <a:rPr lang="es-ES" dirty="0"/>
              <a:t> para analizar el texto obtenido.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278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Ejercicio</a:t>
            </a:r>
            <a:r>
              <a:rPr lang="en-US" dirty="0"/>
              <a:t> 3.</a:t>
            </a:r>
            <a:endParaRPr lang="en" dirty="0"/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7576863" cy="329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dirty="0"/>
              <a:t>- Extraiga todo el timeline de un usuario en especifico, el que usted desee. Y determine a que hora del </a:t>
            </a:r>
            <a:r>
              <a:rPr lang="es-ES" dirty="0" err="1"/>
              <a:t>dia</a:t>
            </a:r>
            <a:r>
              <a:rPr lang="es-ES" dirty="0"/>
              <a:t> esta persona tuitea mas.</a:t>
            </a:r>
          </a:p>
          <a:p>
            <a:pPr lvl="0">
              <a:buNone/>
            </a:pPr>
            <a:r>
              <a:rPr lang="es-ES" dirty="0"/>
              <a:t>- Extraiga todo el timeline de un usuario en especifico, el que usted desee. Y determine que </a:t>
            </a:r>
            <a:r>
              <a:rPr lang="es-ES" dirty="0" err="1"/>
              <a:t>dia</a:t>
            </a:r>
            <a:r>
              <a:rPr lang="es-ES" dirty="0"/>
              <a:t> de la semana esta persona tuitea mas.</a:t>
            </a:r>
          </a:p>
          <a:p>
            <a:pPr lvl="0">
              <a:buNone/>
            </a:pPr>
            <a:r>
              <a:rPr lang="es-ES" dirty="0"/>
              <a:t>- De ambos literales, muestre </a:t>
            </a:r>
            <a:r>
              <a:rPr lang="es-ES" dirty="0" err="1"/>
              <a:t>graficos</a:t>
            </a:r>
            <a:r>
              <a:rPr lang="es-ES" dirty="0"/>
              <a:t> que le permitan analizar mejor los datos.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749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9000" dirty="0"/>
              <a:t>OPINION</a:t>
            </a:r>
            <a:endParaRPr lang="en" sz="9000" dirty="0"/>
          </a:p>
        </p:txBody>
      </p:sp>
      <p:sp>
        <p:nvSpPr>
          <p:cNvPr id="491" name="Shape 491"/>
          <p:cNvSpPr txBox="1">
            <a:spLocks noGrp="1"/>
          </p:cNvSpPr>
          <p:nvPr>
            <p:ph type="subTitle" idx="4294967295"/>
          </p:nvPr>
        </p:nvSpPr>
        <p:spPr>
          <a:xfrm>
            <a:off x="414670" y="3182950"/>
            <a:ext cx="8314760" cy="11870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Las personas expresan opinion en redes sociales. Ellos escriben lo que piensan, </a:t>
            </a:r>
            <a:r>
              <a:rPr lang="en-US" sz="1800" dirty="0" err="1"/>
              <a:t>como</a:t>
            </a:r>
            <a:r>
              <a:rPr lang="en-US" sz="1800" dirty="0"/>
              <a:t> se </a:t>
            </a:r>
            <a:r>
              <a:rPr lang="en-US" sz="1800" dirty="0" err="1"/>
              <a:t>sienten</a:t>
            </a:r>
            <a:r>
              <a:rPr lang="en-US" sz="1800" dirty="0"/>
              <a:t> con </a:t>
            </a:r>
            <a:r>
              <a:rPr lang="en-US" sz="1800" dirty="0" err="1"/>
              <a:t>respecto</a:t>
            </a:r>
            <a:r>
              <a:rPr lang="en-US" sz="1800" dirty="0"/>
              <a:t> a un </a:t>
            </a:r>
            <a:r>
              <a:rPr lang="en-US" sz="1800" dirty="0" err="1"/>
              <a:t>evento</a:t>
            </a:r>
            <a:r>
              <a:rPr lang="en-US" sz="1800" dirty="0"/>
              <a:t> o </a:t>
            </a:r>
            <a:r>
              <a:rPr lang="en-US" sz="1800" dirty="0" err="1"/>
              <a:t>producto</a:t>
            </a:r>
            <a:r>
              <a:rPr lang="en-US" sz="1800" dirty="0"/>
              <a:t>. </a:t>
            </a:r>
            <a:endParaRPr lang="en" sz="1800" dirty="0"/>
          </a:p>
        </p:txBody>
      </p:sp>
      <p:pic>
        <p:nvPicPr>
          <p:cNvPr id="2050" name="Picture 2" descr="Resultado de imagen para opinion icon">
            <a:extLst>
              <a:ext uri="{FF2B5EF4-FFF2-40B4-BE49-F238E27FC236}">
                <a16:creationId xmlns:a16="http://schemas.microsoft.com/office/drawing/2014/main" id="{2EEE551C-0C15-4995-92F5-2D6702784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7809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17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subTitle" idx="4294967295"/>
          </p:nvPr>
        </p:nvSpPr>
        <p:spPr>
          <a:xfrm>
            <a:off x="942311" y="191388"/>
            <a:ext cx="7251404" cy="25624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algn="ctr">
              <a:spcBef>
                <a:spcPts val="0"/>
              </a:spcBef>
            </a:pPr>
            <a:r>
              <a:rPr lang="en-US" dirty="0" err="1"/>
              <a:t>Deteccion</a:t>
            </a:r>
            <a:r>
              <a:rPr lang="en-US" dirty="0"/>
              <a:t> de </a:t>
            </a:r>
            <a:r>
              <a:rPr lang="en-US" dirty="0" err="1"/>
              <a:t>emociones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de un </a:t>
            </a:r>
            <a:r>
              <a:rPr lang="en-US" dirty="0" err="1"/>
              <a:t>topico</a:t>
            </a:r>
            <a:r>
              <a:rPr lang="en-US" dirty="0"/>
              <a:t>/product/etc.</a:t>
            </a:r>
          </a:p>
          <a:p>
            <a:pPr algn="ctr">
              <a:spcBef>
                <a:spcPts val="0"/>
              </a:spcBef>
              <a:buNone/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/>
              <a:t>Opinion Mining.</a:t>
            </a:r>
          </a:p>
          <a:p>
            <a:pPr algn="ctr">
              <a:spcBef>
                <a:spcPts val="0"/>
              </a:spcBef>
              <a:buNone/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Deteccion</a:t>
            </a:r>
            <a:r>
              <a:rPr lang="en-US" dirty="0"/>
              <a:t> y </a:t>
            </a:r>
            <a:r>
              <a:rPr lang="en-US" dirty="0" err="1"/>
              <a:t>caracterizacion</a:t>
            </a:r>
            <a:r>
              <a:rPr lang="en-US" dirty="0"/>
              <a:t> de </a:t>
            </a:r>
            <a:r>
              <a:rPr lang="en-US" dirty="0" err="1"/>
              <a:t>racismo</a:t>
            </a:r>
            <a:r>
              <a:rPr lang="en-US" dirty="0"/>
              <a:t>/</a:t>
            </a:r>
            <a:r>
              <a:rPr lang="en-US" dirty="0" err="1"/>
              <a:t>homofobia</a:t>
            </a:r>
            <a:r>
              <a:rPr lang="en-US" dirty="0"/>
              <a:t>.</a:t>
            </a:r>
          </a:p>
          <a:p>
            <a:pPr marL="285750" indent="-285750" algn="ctr">
              <a:spcBef>
                <a:spcPts val="0"/>
              </a:spcBef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Deteccion</a:t>
            </a:r>
            <a:r>
              <a:rPr lang="en-US" dirty="0"/>
              <a:t> de  </a:t>
            </a:r>
            <a:r>
              <a:rPr lang="en-US" dirty="0" err="1"/>
              <a:t>tendencias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elecciones</a:t>
            </a:r>
            <a:r>
              <a:rPr lang="en-US" dirty="0"/>
              <a:t> </a:t>
            </a:r>
            <a:r>
              <a:rPr lang="en-US" dirty="0" err="1"/>
              <a:t>presidenciales</a:t>
            </a:r>
            <a:r>
              <a:rPr lang="en-US" dirty="0"/>
              <a:t>.</a:t>
            </a:r>
          </a:p>
          <a:p>
            <a:pPr marL="285750" indent="-285750" algn="ctr">
              <a:spcBef>
                <a:spcPts val="0"/>
              </a:spcBef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Hallar</a:t>
            </a:r>
            <a:r>
              <a:rPr lang="en-US" dirty="0"/>
              <a:t> </a:t>
            </a:r>
            <a:r>
              <a:rPr lang="en-US" dirty="0" err="1"/>
              <a:t>diferencias</a:t>
            </a:r>
            <a:r>
              <a:rPr lang="en-US" dirty="0"/>
              <a:t> </a:t>
            </a:r>
            <a:r>
              <a:rPr lang="en-US" dirty="0" err="1"/>
              <a:t>culturales</a:t>
            </a:r>
            <a:r>
              <a:rPr lang="en-US" dirty="0"/>
              <a:t> </a:t>
            </a:r>
          </a:p>
        </p:txBody>
      </p:sp>
      <p:pic>
        <p:nvPicPr>
          <p:cNvPr id="4" name="Picture 2" descr="Resultado de imagen para opinion icon">
            <a:extLst>
              <a:ext uri="{FF2B5EF4-FFF2-40B4-BE49-F238E27FC236}">
                <a16:creationId xmlns:a16="http://schemas.microsoft.com/office/drawing/2014/main" id="{C4427748-0DC4-411A-962D-AFE943D2E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13" y="317913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9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9000" dirty="0"/>
              <a:t>MOBILIDAD</a:t>
            </a:r>
            <a:endParaRPr lang="en" sz="9000" dirty="0"/>
          </a:p>
        </p:txBody>
      </p:sp>
      <p:sp>
        <p:nvSpPr>
          <p:cNvPr id="491" name="Shape 491"/>
          <p:cNvSpPr txBox="1">
            <a:spLocks noGrp="1"/>
          </p:cNvSpPr>
          <p:nvPr>
            <p:ph type="subTitle" idx="4294967295"/>
          </p:nvPr>
        </p:nvSpPr>
        <p:spPr>
          <a:xfrm>
            <a:off x="685800" y="3182950"/>
            <a:ext cx="77725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800" dirty="0" err="1"/>
              <a:t>Llevar</a:t>
            </a:r>
            <a:r>
              <a:rPr lang="en-US" sz="1800" dirty="0"/>
              <a:t> un </a:t>
            </a:r>
            <a:r>
              <a:rPr lang="en-US" sz="1800" dirty="0" err="1"/>
              <a:t>dispositivo</a:t>
            </a:r>
            <a:r>
              <a:rPr lang="en-US" sz="1800" dirty="0"/>
              <a:t> con </a:t>
            </a:r>
            <a:r>
              <a:rPr lang="en-US" sz="1800" dirty="0" err="1"/>
              <a:t>acceso</a:t>
            </a:r>
            <a:r>
              <a:rPr lang="en-US" sz="1800" dirty="0"/>
              <a:t> a </a:t>
            </a:r>
            <a:r>
              <a:rPr lang="en-US" sz="1800" dirty="0" err="1"/>
              <a:t>redes</a:t>
            </a:r>
            <a:r>
              <a:rPr lang="en-US" sz="1800" dirty="0"/>
              <a:t> </a:t>
            </a:r>
            <a:r>
              <a:rPr lang="en-US" sz="1800" dirty="0" err="1"/>
              <a:t>sociales</a:t>
            </a:r>
            <a:r>
              <a:rPr lang="en-US" sz="1800" dirty="0"/>
              <a:t>, y </a:t>
            </a:r>
            <a:r>
              <a:rPr lang="en-US" sz="1800" dirty="0" err="1"/>
              <a:t>publicar</a:t>
            </a:r>
            <a:r>
              <a:rPr lang="en-US" sz="1800" dirty="0"/>
              <a:t> </a:t>
            </a:r>
            <a:r>
              <a:rPr lang="en-US" sz="1800" dirty="0" err="1"/>
              <a:t>tu</a:t>
            </a:r>
            <a:r>
              <a:rPr lang="en-US" sz="1800" dirty="0"/>
              <a:t> </a:t>
            </a:r>
            <a:r>
              <a:rPr lang="en-US" sz="1800" dirty="0" err="1"/>
              <a:t>ubicacion</a:t>
            </a:r>
            <a:r>
              <a:rPr lang="en-US" sz="1800" dirty="0"/>
              <a:t> actual </a:t>
            </a:r>
            <a:r>
              <a:rPr lang="en-US" sz="1800" dirty="0" err="1"/>
              <a:t>es</a:t>
            </a:r>
            <a:r>
              <a:rPr lang="en-US" sz="1800" dirty="0"/>
              <a:t> mas </a:t>
            </a:r>
            <a:r>
              <a:rPr lang="en-US" sz="1800" dirty="0" err="1"/>
              <a:t>comun</a:t>
            </a:r>
            <a:r>
              <a:rPr lang="en-US" sz="1800" dirty="0"/>
              <a:t> de lo que </a:t>
            </a:r>
            <a:r>
              <a:rPr lang="en-US" sz="1800" dirty="0" err="1"/>
              <a:t>piensas</a:t>
            </a:r>
            <a:r>
              <a:rPr lang="en-US" sz="1800" dirty="0"/>
              <a:t>.</a:t>
            </a:r>
            <a:endParaRPr lang="en" sz="1800" dirty="0"/>
          </a:p>
        </p:txBody>
      </p:sp>
      <p:pic>
        <p:nvPicPr>
          <p:cNvPr id="1026" name="Picture 2" descr="http://mtsint.com/wp-content/uploads/2015/02/enterprise-mobility-blue-icon0-150x150.png">
            <a:extLst>
              <a:ext uri="{FF2B5EF4-FFF2-40B4-BE49-F238E27FC236}">
                <a16:creationId xmlns:a16="http://schemas.microsoft.com/office/drawing/2014/main" id="{E0883BBC-FB86-459E-80B1-A58B6291B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9283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subTitle" idx="4294967295"/>
          </p:nvPr>
        </p:nvSpPr>
        <p:spPr>
          <a:xfrm>
            <a:off x="308344" y="170123"/>
            <a:ext cx="8519338" cy="25624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Deteccion</a:t>
            </a:r>
            <a:r>
              <a:rPr lang="en-US" dirty="0"/>
              <a:t> de </a:t>
            </a:r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mobilidad</a:t>
            </a:r>
            <a:r>
              <a:rPr lang="en-US" dirty="0"/>
              <a:t> de las personas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ciudad.</a:t>
            </a:r>
          </a:p>
          <a:p>
            <a:pPr marL="285750" indent="-285750" algn="ctr">
              <a:spcBef>
                <a:spcPts val="0"/>
              </a:spcBef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Caracterizacion</a:t>
            </a:r>
            <a:r>
              <a:rPr lang="en-US" dirty="0"/>
              <a:t> de </a:t>
            </a:r>
            <a:r>
              <a:rPr lang="en-US" dirty="0" err="1"/>
              <a:t>ciudades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zonas </a:t>
            </a:r>
            <a:r>
              <a:rPr lang="en-US" dirty="0" err="1"/>
              <a:t>funcionales</a:t>
            </a:r>
            <a:r>
              <a:rPr lang="en-US" dirty="0"/>
              <a:t>.</a:t>
            </a:r>
          </a:p>
          <a:p>
            <a:pPr marL="285750" indent="-285750" algn="ctr">
              <a:spcBef>
                <a:spcPts val="0"/>
              </a:spcBef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Deteccion</a:t>
            </a:r>
            <a:r>
              <a:rPr lang="en-US" dirty="0"/>
              <a:t> de </a:t>
            </a:r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mobilidad</a:t>
            </a:r>
            <a:r>
              <a:rPr lang="en-US" dirty="0"/>
              <a:t> de las personas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catastrofe</a:t>
            </a:r>
            <a:r>
              <a:rPr lang="en-US" dirty="0"/>
              <a:t>.</a:t>
            </a:r>
          </a:p>
          <a:p>
            <a:pPr marL="285750" indent="-285750" algn="ctr">
              <a:spcBef>
                <a:spcPts val="0"/>
              </a:spcBef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Caracterizacion</a:t>
            </a:r>
            <a:r>
              <a:rPr lang="en-US" dirty="0"/>
              <a:t> de </a:t>
            </a:r>
            <a:r>
              <a:rPr lang="en-US" dirty="0" err="1"/>
              <a:t>inmigrantes</a:t>
            </a:r>
            <a:r>
              <a:rPr lang="en-US" dirty="0"/>
              <a:t>.</a:t>
            </a:r>
          </a:p>
        </p:txBody>
      </p:sp>
      <p:pic>
        <p:nvPicPr>
          <p:cNvPr id="5" name="Picture 2" descr="http://mtsint.com/wp-content/uploads/2015/02/enterprise-mobility-blue-icon0-150x150.png">
            <a:extLst>
              <a:ext uri="{FF2B5EF4-FFF2-40B4-BE49-F238E27FC236}">
                <a16:creationId xmlns:a16="http://schemas.microsoft.com/office/drawing/2014/main" id="{FB4F2F2C-9EB7-4E4C-8B98-8EA515F22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638" y="294465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6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9000" dirty="0"/>
              <a:t>REACCION</a:t>
            </a:r>
            <a:endParaRPr lang="en" sz="9000" dirty="0"/>
          </a:p>
        </p:txBody>
      </p:sp>
      <p:sp>
        <p:nvSpPr>
          <p:cNvPr id="491" name="Shape 491"/>
          <p:cNvSpPr txBox="1">
            <a:spLocks noGrp="1"/>
          </p:cNvSpPr>
          <p:nvPr>
            <p:ph type="subTitle" idx="4294967295"/>
          </p:nvPr>
        </p:nvSpPr>
        <p:spPr>
          <a:xfrm>
            <a:off x="1020726" y="3182950"/>
            <a:ext cx="7251404" cy="1346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/>
              <a:t>A </a:t>
            </a:r>
            <a:r>
              <a:rPr lang="en-US" sz="1800" dirty="0" err="1"/>
              <a:t>toda</a:t>
            </a:r>
            <a:r>
              <a:rPr lang="en-US" sz="1800" dirty="0"/>
              <a:t> </a:t>
            </a:r>
            <a:r>
              <a:rPr lang="en-US" sz="1800" dirty="0" err="1"/>
              <a:t>accion</a:t>
            </a:r>
            <a:r>
              <a:rPr lang="en-US" sz="1800" dirty="0"/>
              <a:t>/</a:t>
            </a:r>
            <a:r>
              <a:rPr lang="en-US" sz="1800" dirty="0" err="1"/>
              <a:t>eventos</a:t>
            </a:r>
            <a:r>
              <a:rPr lang="en-US" sz="1800" dirty="0"/>
              <a:t> </a:t>
            </a:r>
            <a:r>
              <a:rPr lang="en-US" sz="1800" dirty="0" err="1"/>
              <a:t>existen</a:t>
            </a:r>
            <a:r>
              <a:rPr lang="en-US" sz="1800" dirty="0"/>
              <a:t> </a:t>
            </a:r>
            <a:r>
              <a:rPr lang="en-US" sz="1800" dirty="0" err="1"/>
              <a:t>reacciones</a:t>
            </a:r>
            <a:r>
              <a:rPr lang="en-US" sz="1800" dirty="0"/>
              <a:t>. 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redes</a:t>
            </a:r>
            <a:r>
              <a:rPr lang="en-US" sz="1800" dirty="0"/>
              <a:t> </a:t>
            </a:r>
            <a:r>
              <a:rPr lang="en-US" sz="1800" dirty="0" err="1"/>
              <a:t>sociales</a:t>
            </a:r>
            <a:r>
              <a:rPr lang="en-US" sz="1800" dirty="0"/>
              <a:t>, las personas </a:t>
            </a:r>
            <a:r>
              <a:rPr lang="en-US" sz="1800" dirty="0" err="1"/>
              <a:t>comentan</a:t>
            </a:r>
            <a:r>
              <a:rPr lang="en-US" sz="1800" dirty="0"/>
              <a:t> o </a:t>
            </a:r>
            <a:r>
              <a:rPr lang="en-US" sz="1800" dirty="0" err="1"/>
              <a:t>difunden</a:t>
            </a:r>
            <a:r>
              <a:rPr lang="en-US" sz="1800" dirty="0"/>
              <a:t> </a:t>
            </a:r>
            <a:r>
              <a:rPr lang="en-US" sz="1800" dirty="0" err="1"/>
              <a:t>noticias</a:t>
            </a:r>
            <a:r>
              <a:rPr lang="en-US" sz="1800" dirty="0"/>
              <a:t> de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manera</a:t>
            </a:r>
            <a:r>
              <a:rPr lang="en-US" sz="1800" dirty="0"/>
              <a:t> </a:t>
            </a:r>
            <a:r>
              <a:rPr lang="en-US" sz="1800" dirty="0" err="1"/>
              <a:t>extramadamente</a:t>
            </a:r>
            <a:r>
              <a:rPr lang="en-US" sz="1800" dirty="0"/>
              <a:t> </a:t>
            </a:r>
            <a:r>
              <a:rPr lang="en-US" sz="1800" dirty="0" err="1"/>
              <a:t>rapida</a:t>
            </a:r>
            <a:r>
              <a:rPr lang="en-US" sz="1800" dirty="0"/>
              <a:t>.</a:t>
            </a:r>
            <a:endParaRPr lang="en" sz="1800" dirty="0"/>
          </a:p>
        </p:txBody>
      </p:sp>
      <p:pic>
        <p:nvPicPr>
          <p:cNvPr id="3074" name="Picture 2" descr="Resultado de imagen para news icon">
            <a:extLst>
              <a:ext uri="{FF2B5EF4-FFF2-40B4-BE49-F238E27FC236}">
                <a16:creationId xmlns:a16="http://schemas.microsoft.com/office/drawing/2014/main" id="{2686A1A5-C9FB-4C9E-86FD-D27493DF3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276449"/>
            <a:ext cx="1477926" cy="14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9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subTitle" idx="4294967295"/>
          </p:nvPr>
        </p:nvSpPr>
        <p:spPr>
          <a:xfrm>
            <a:off x="942311" y="489100"/>
            <a:ext cx="7251404" cy="25624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algn="ctr">
              <a:spcBef>
                <a:spcPts val="0"/>
              </a:spcBef>
            </a:pPr>
            <a:r>
              <a:rPr lang="en-US" dirty="0" err="1"/>
              <a:t>Deteccion</a:t>
            </a:r>
            <a:r>
              <a:rPr lang="en-US" dirty="0"/>
              <a:t> </a:t>
            </a:r>
            <a:r>
              <a:rPr lang="en-US" dirty="0" err="1"/>
              <a:t>temprana</a:t>
            </a:r>
            <a:r>
              <a:rPr lang="en-US" dirty="0"/>
              <a:t> de </a:t>
            </a:r>
            <a:r>
              <a:rPr lang="en-US" dirty="0" err="1"/>
              <a:t>Brotes</a:t>
            </a:r>
            <a:r>
              <a:rPr lang="en-US" dirty="0"/>
              <a:t> de </a:t>
            </a:r>
            <a:r>
              <a:rPr lang="en-US" dirty="0" err="1"/>
              <a:t>Enfermedades</a:t>
            </a:r>
            <a:r>
              <a:rPr lang="en-US" dirty="0"/>
              <a:t>.</a:t>
            </a:r>
          </a:p>
          <a:p>
            <a:pPr algn="ctr">
              <a:spcBef>
                <a:spcPts val="0"/>
              </a:spcBef>
              <a:buNone/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Deteccion</a:t>
            </a:r>
            <a:r>
              <a:rPr lang="en-US" dirty="0"/>
              <a:t> de </a:t>
            </a:r>
            <a:r>
              <a:rPr lang="en-US" dirty="0" err="1"/>
              <a:t>desastres</a:t>
            </a:r>
            <a:r>
              <a:rPr lang="en-US" dirty="0"/>
              <a:t> </a:t>
            </a:r>
            <a:r>
              <a:rPr lang="en-US" dirty="0" err="1"/>
              <a:t>naturales</a:t>
            </a:r>
            <a:r>
              <a:rPr lang="en-US" dirty="0"/>
              <a:t>.</a:t>
            </a:r>
          </a:p>
          <a:p>
            <a:pPr algn="ctr">
              <a:spcBef>
                <a:spcPts val="0"/>
              </a:spcBef>
              <a:buNone/>
            </a:pPr>
            <a:endParaRPr lang="en-US" dirty="0"/>
          </a:p>
          <a:p>
            <a:pPr marL="285750" indent="-285750" algn="ctr">
              <a:spcBef>
                <a:spcPts val="0"/>
              </a:spcBef>
            </a:pPr>
            <a:r>
              <a:rPr lang="en-US" dirty="0" err="1"/>
              <a:t>Deteccion</a:t>
            </a:r>
            <a:r>
              <a:rPr lang="en-US" dirty="0"/>
              <a:t> y </a:t>
            </a:r>
            <a:r>
              <a:rPr lang="en-US" dirty="0" err="1"/>
              <a:t>caracterizacion</a:t>
            </a:r>
            <a:r>
              <a:rPr lang="en-US" dirty="0"/>
              <a:t> </a:t>
            </a:r>
            <a:r>
              <a:rPr lang="en-US" dirty="0" err="1"/>
              <a:t>automatica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. </a:t>
            </a:r>
          </a:p>
        </p:txBody>
      </p:sp>
      <p:pic>
        <p:nvPicPr>
          <p:cNvPr id="3074" name="Picture 2" descr="Resultado de imagen para news icon">
            <a:extLst>
              <a:ext uri="{FF2B5EF4-FFF2-40B4-BE49-F238E27FC236}">
                <a16:creationId xmlns:a16="http://schemas.microsoft.com/office/drawing/2014/main" id="{2686A1A5-C9FB-4C9E-86FD-D27493DF3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40" y="2626244"/>
            <a:ext cx="1477926" cy="14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05906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1269</Words>
  <Application>Microsoft Office PowerPoint</Application>
  <PresentationFormat>On-screen Show (16:9)</PresentationFormat>
  <Paragraphs>221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Courier New</vt:lpstr>
      <vt:lpstr>Arial</vt:lpstr>
      <vt:lpstr>Source Sans Pro</vt:lpstr>
      <vt:lpstr>Oswald</vt:lpstr>
      <vt:lpstr>Quince template</vt:lpstr>
      <vt:lpstr>Extraccion de Datos de Twitter</vt:lpstr>
      <vt:lpstr>Agenda</vt:lpstr>
      <vt:lpstr>Social media data extraction</vt:lpstr>
      <vt:lpstr>OPINION</vt:lpstr>
      <vt:lpstr>PowerPoint Presentation</vt:lpstr>
      <vt:lpstr>MOBILIDAD</vt:lpstr>
      <vt:lpstr>PowerPoint Presentation</vt:lpstr>
      <vt:lpstr>REACCION</vt:lpstr>
      <vt:lpstr>PowerPoint Presentation</vt:lpstr>
      <vt:lpstr>Twitter</vt:lpstr>
      <vt:lpstr>Twitter</vt:lpstr>
      <vt:lpstr>Why Twitter?</vt:lpstr>
      <vt:lpstr>Authentication and Applications</vt:lpstr>
      <vt:lpstr>QUE ES UN API?</vt:lpstr>
      <vt:lpstr>Autenticacion</vt:lpstr>
      <vt:lpstr>Autenticacion</vt:lpstr>
      <vt:lpstr>Aplicaciones</vt:lpstr>
      <vt:lpstr>Autenticacion</vt:lpstr>
      <vt:lpstr>TWEET</vt:lpstr>
      <vt:lpstr>USER</vt:lpstr>
      <vt:lpstr>API: REST</vt:lpstr>
      <vt:lpstr>REST</vt:lpstr>
      <vt:lpstr>Limitaciones</vt:lpstr>
      <vt:lpstr>Tweepy</vt:lpstr>
      <vt:lpstr>Tweepy</vt:lpstr>
      <vt:lpstr>Tweepy</vt:lpstr>
      <vt:lpstr>Tweepy</vt:lpstr>
      <vt:lpstr>Tweepy – Autenticacion</vt:lpstr>
      <vt:lpstr>Tweepy – GET Timelines</vt:lpstr>
      <vt:lpstr>Tweepy – GET User </vt:lpstr>
      <vt:lpstr>Tweepy – GET User Relationships </vt:lpstr>
      <vt:lpstr>Tweepy - Cursor</vt:lpstr>
      <vt:lpstr>Tweepy - Cursor</vt:lpstr>
      <vt:lpstr>Tweepy - Cursor</vt:lpstr>
      <vt:lpstr>Tweepy - Cursor</vt:lpstr>
      <vt:lpstr>Tweepy - Search</vt:lpstr>
      <vt:lpstr>Ejercicio 1.</vt:lpstr>
      <vt:lpstr>Ejercicio 2.</vt:lpstr>
      <vt:lpstr>Ejercicio 3.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Leonardo</dc:creator>
  <cp:lastModifiedBy>Leonardo Xavier Kuffo Rivero</cp:lastModifiedBy>
  <cp:revision>39</cp:revision>
  <dcterms:modified xsi:type="dcterms:W3CDTF">2017-06-16T17:56:15Z</dcterms:modified>
</cp:coreProperties>
</file>