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3" r:id="rId9"/>
    <p:sldId id="264"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16F6E6-C9BC-4086-85D7-B997BBDC7854}">
          <p14:sldIdLst>
            <p14:sldId id="256"/>
            <p14:sldId id="257"/>
            <p14:sldId id="258"/>
            <p14:sldId id="259"/>
            <p14:sldId id="260"/>
            <p14:sldId id="261"/>
            <p14:sldId id="265"/>
            <p14:sldId id="263"/>
            <p14:sldId id="264"/>
            <p14:sldId id="26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43"/>
      </p:cViewPr>
      <p:guideLst>
        <p:guide orient="horz" pos="2160"/>
        <p:guide pos="3840"/>
        <p:guide pos="39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01CE-51BD-4BFA-ADAC-D81C3DB88CFE}"/>
              </a:ext>
            </a:extLst>
          </p:cNvPr>
          <p:cNvSpPr>
            <a:spLocks noGrp="1"/>
          </p:cNvSpPr>
          <p:nvPr>
            <p:ph type="title"/>
          </p:nvPr>
        </p:nvSpPr>
        <p:spPr>
          <a:xfrm>
            <a:off x="677334" y="609599"/>
            <a:ext cx="9114366" cy="1552575"/>
          </a:xfrm>
        </p:spPr>
        <p:txBody>
          <a:bodyPr>
            <a:normAutofit fontScale="90000"/>
          </a:bodyPr>
          <a:lstStyle/>
          <a:p>
            <a:pPr algn="l"/>
            <a:r>
              <a:rPr lang="en-US" sz="4900" dirty="0">
                <a:solidFill>
                  <a:schemeClr val="accent3">
                    <a:lumMod val="75000"/>
                  </a:schemeClr>
                </a:solidFill>
              </a:rPr>
              <a:t>NEWSPAPER MANAGEMENT </a:t>
            </a:r>
            <a:br>
              <a:rPr lang="en-US" sz="4900" dirty="0">
                <a:solidFill>
                  <a:schemeClr val="accent3">
                    <a:lumMod val="75000"/>
                  </a:schemeClr>
                </a:solidFill>
              </a:rPr>
            </a:br>
            <a:r>
              <a:rPr lang="en-US" sz="4900" dirty="0">
                <a:solidFill>
                  <a:schemeClr val="accent3">
                    <a:lumMod val="75000"/>
                  </a:schemeClr>
                </a:solidFill>
              </a:rPr>
              <a:t>DATABASE SYSTEM</a:t>
            </a:r>
            <a:br>
              <a:rPr lang="en-US" sz="3600" dirty="0">
                <a:solidFill>
                  <a:schemeClr val="tx2">
                    <a:lumMod val="50000"/>
                  </a:schemeClr>
                </a:solidFill>
              </a:rPr>
            </a:br>
            <a:br>
              <a:rPr lang="en-US" sz="3600" dirty="0">
                <a:solidFill>
                  <a:schemeClr val="tx2">
                    <a:lumMod val="50000"/>
                  </a:schemeClr>
                </a:solidFill>
              </a:rPr>
            </a:br>
            <a:r>
              <a:rPr lang="en-US" sz="1800" dirty="0">
                <a:solidFill>
                  <a:schemeClr val="bg1">
                    <a:lumMod val="50000"/>
                  </a:schemeClr>
                </a:solidFill>
              </a:rPr>
              <a:t>Course Title: Database System Laboratory</a:t>
            </a:r>
            <a:br>
              <a:rPr lang="en-US" sz="1800" dirty="0">
                <a:solidFill>
                  <a:schemeClr val="bg1">
                    <a:lumMod val="50000"/>
                  </a:schemeClr>
                </a:solidFill>
              </a:rPr>
            </a:br>
            <a:r>
              <a:rPr lang="en-US" sz="1800" dirty="0">
                <a:solidFill>
                  <a:schemeClr val="bg1">
                    <a:lumMod val="50000"/>
                  </a:schemeClr>
                </a:solidFill>
              </a:rPr>
              <a:t>Course Code: CSE 3210</a:t>
            </a:r>
          </a:p>
        </p:txBody>
      </p:sp>
      <p:sp>
        <p:nvSpPr>
          <p:cNvPr id="4" name="Content Placeholder 3">
            <a:extLst>
              <a:ext uri="{FF2B5EF4-FFF2-40B4-BE49-F238E27FC236}">
                <a16:creationId xmlns:a16="http://schemas.microsoft.com/office/drawing/2014/main" id="{7E999227-66D1-40C6-B2D2-D47F90D3C06C}"/>
              </a:ext>
            </a:extLst>
          </p:cNvPr>
          <p:cNvSpPr>
            <a:spLocks noGrp="1"/>
          </p:cNvSpPr>
          <p:nvPr>
            <p:ph sz="half" idx="1"/>
          </p:nvPr>
        </p:nvSpPr>
        <p:spPr>
          <a:xfrm>
            <a:off x="677334" y="3428999"/>
            <a:ext cx="4942416" cy="2933701"/>
          </a:xfrm>
        </p:spPr>
        <p:txBody>
          <a:bodyPr>
            <a:normAutofit lnSpcReduction="10000"/>
          </a:bodyPr>
          <a:lstStyle/>
          <a:p>
            <a:r>
              <a:rPr lang="en-US" dirty="0">
                <a:solidFill>
                  <a:schemeClr val="bg1">
                    <a:lumMod val="50000"/>
                  </a:schemeClr>
                </a:solidFill>
              </a:rPr>
              <a:t>Submitted To:</a:t>
            </a:r>
          </a:p>
          <a:p>
            <a:pPr marL="0" indent="0">
              <a:buNone/>
            </a:pPr>
            <a:endParaRPr lang="en-US" dirty="0">
              <a:solidFill>
                <a:schemeClr val="bg1">
                  <a:lumMod val="50000"/>
                </a:schemeClr>
              </a:solidFill>
            </a:endParaRPr>
          </a:p>
          <a:p>
            <a:pPr marL="0" indent="0">
              <a:lnSpc>
                <a:spcPts val="2160"/>
              </a:lnSpc>
              <a:spcBef>
                <a:spcPts val="0"/>
              </a:spcBef>
              <a:buNone/>
            </a:pPr>
            <a:r>
              <a:rPr lang="en-US" dirty="0"/>
              <a:t>	</a:t>
            </a:r>
            <a:r>
              <a:rPr lang="en-US" b="1" dirty="0">
                <a:solidFill>
                  <a:schemeClr val="tx1">
                    <a:lumMod val="95000"/>
                    <a:lumOff val="5000"/>
                  </a:schemeClr>
                </a:solidFill>
              </a:rPr>
              <a:t>Md. </a:t>
            </a:r>
            <a:r>
              <a:rPr lang="en-US" b="1" dirty="0" err="1">
                <a:solidFill>
                  <a:schemeClr val="tx1">
                    <a:lumMod val="95000"/>
                    <a:lumOff val="5000"/>
                  </a:schemeClr>
                </a:solidFill>
              </a:rPr>
              <a:t>Badiuzzaman</a:t>
            </a:r>
            <a:r>
              <a:rPr lang="en-US" b="1" dirty="0">
                <a:solidFill>
                  <a:schemeClr val="tx1">
                    <a:lumMod val="95000"/>
                    <a:lumOff val="5000"/>
                  </a:schemeClr>
                </a:solidFill>
              </a:rPr>
              <a:t> Shuvo</a:t>
            </a:r>
          </a:p>
          <a:p>
            <a:pPr marL="0" indent="0">
              <a:lnSpc>
                <a:spcPts val="2160"/>
              </a:lnSpc>
              <a:spcBef>
                <a:spcPts val="0"/>
              </a:spcBef>
              <a:buNone/>
            </a:pPr>
            <a:r>
              <a:rPr lang="en-US" dirty="0">
                <a:solidFill>
                  <a:schemeClr val="tx1">
                    <a:lumMod val="95000"/>
                    <a:lumOff val="5000"/>
                  </a:schemeClr>
                </a:solidFill>
              </a:rPr>
              <a:t>	</a:t>
            </a:r>
            <a:r>
              <a:rPr lang="en-US" dirty="0">
                <a:solidFill>
                  <a:schemeClr val="tx1">
                    <a:lumMod val="85000"/>
                    <a:lumOff val="15000"/>
                  </a:schemeClr>
                </a:solidFill>
              </a:rPr>
              <a:t>L</a:t>
            </a:r>
            <a:r>
              <a:rPr lang="en-US" sz="1600" dirty="0">
                <a:solidFill>
                  <a:schemeClr val="tx1">
                    <a:lumMod val="85000"/>
                    <a:lumOff val="15000"/>
                  </a:schemeClr>
                </a:solidFill>
              </a:rPr>
              <a:t>ecturer</a:t>
            </a:r>
          </a:p>
          <a:p>
            <a:pPr marL="0" indent="0">
              <a:lnSpc>
                <a:spcPts val="2160"/>
              </a:lnSpc>
              <a:spcBef>
                <a:spcPts val="0"/>
              </a:spcBef>
              <a:buNone/>
            </a:pPr>
            <a:r>
              <a:rPr lang="en-US" sz="1600" dirty="0">
                <a:solidFill>
                  <a:schemeClr val="tx1">
                    <a:lumMod val="85000"/>
                    <a:lumOff val="15000"/>
                  </a:schemeClr>
                </a:solidFill>
              </a:rPr>
              <a:t>	Department of Computer Science Engineering</a:t>
            </a:r>
          </a:p>
          <a:p>
            <a:pPr marL="0" indent="0">
              <a:lnSpc>
                <a:spcPts val="2160"/>
              </a:lnSpc>
              <a:spcBef>
                <a:spcPts val="0"/>
              </a:spcBef>
              <a:buNone/>
            </a:pPr>
            <a:endParaRPr lang="en-US" sz="1600" dirty="0">
              <a:solidFill>
                <a:schemeClr val="tx1">
                  <a:lumMod val="95000"/>
                  <a:lumOff val="5000"/>
                </a:schemeClr>
              </a:solidFill>
            </a:endParaRPr>
          </a:p>
          <a:p>
            <a:pPr marL="0" indent="0">
              <a:lnSpc>
                <a:spcPts val="2160"/>
              </a:lnSpc>
              <a:spcBef>
                <a:spcPts val="0"/>
              </a:spcBef>
              <a:buNone/>
            </a:pPr>
            <a:r>
              <a:rPr lang="en-US" sz="1600" dirty="0">
                <a:solidFill>
                  <a:schemeClr val="tx1">
                    <a:lumMod val="95000"/>
                    <a:lumOff val="5000"/>
                  </a:schemeClr>
                </a:solidFill>
              </a:rPr>
              <a:t>	</a:t>
            </a:r>
            <a:r>
              <a:rPr lang="en-US" b="1" dirty="0">
                <a:solidFill>
                  <a:schemeClr val="tx1">
                    <a:lumMod val="95000"/>
                    <a:lumOff val="5000"/>
                  </a:schemeClr>
                </a:solidFill>
              </a:rPr>
              <a:t>Nawaz </a:t>
            </a:r>
            <a:r>
              <a:rPr lang="en-US" b="1" dirty="0" err="1">
                <a:solidFill>
                  <a:schemeClr val="tx1">
                    <a:lumMod val="95000"/>
                    <a:lumOff val="5000"/>
                  </a:schemeClr>
                </a:solidFill>
              </a:rPr>
              <a:t>Talukder</a:t>
            </a:r>
            <a:r>
              <a:rPr lang="en-US" b="1" dirty="0">
                <a:solidFill>
                  <a:schemeClr val="tx1">
                    <a:lumMod val="95000"/>
                    <a:lumOff val="5000"/>
                  </a:schemeClr>
                </a:solidFill>
              </a:rPr>
              <a:t> </a:t>
            </a:r>
            <a:r>
              <a:rPr lang="en-US" b="1" dirty="0" err="1">
                <a:solidFill>
                  <a:schemeClr val="tx1">
                    <a:lumMod val="95000"/>
                    <a:lumOff val="5000"/>
                  </a:schemeClr>
                </a:solidFill>
              </a:rPr>
              <a:t>Sanglap</a:t>
            </a:r>
            <a:endParaRPr lang="en-US" b="1" dirty="0">
              <a:solidFill>
                <a:schemeClr val="tx1">
                  <a:lumMod val="95000"/>
                  <a:lumOff val="5000"/>
                </a:schemeClr>
              </a:solidFill>
            </a:endParaRPr>
          </a:p>
          <a:p>
            <a:pPr marL="0" indent="0">
              <a:lnSpc>
                <a:spcPts val="2160"/>
              </a:lnSpc>
              <a:spcBef>
                <a:spcPts val="0"/>
              </a:spcBef>
              <a:buNone/>
            </a:pPr>
            <a:r>
              <a:rPr lang="en-US" b="1" dirty="0">
                <a:solidFill>
                  <a:schemeClr val="tx1">
                    <a:lumMod val="95000"/>
                    <a:lumOff val="5000"/>
                  </a:schemeClr>
                </a:solidFill>
              </a:rPr>
              <a:t>	</a:t>
            </a:r>
            <a:r>
              <a:rPr lang="en-US" sz="1600" dirty="0">
                <a:solidFill>
                  <a:schemeClr val="tx1">
                    <a:lumMod val="85000"/>
                    <a:lumOff val="15000"/>
                  </a:schemeClr>
                </a:solidFill>
              </a:rPr>
              <a:t>Lecturer</a:t>
            </a:r>
          </a:p>
          <a:p>
            <a:pPr marL="0" indent="0">
              <a:lnSpc>
                <a:spcPts val="2160"/>
              </a:lnSpc>
              <a:spcBef>
                <a:spcPts val="0"/>
              </a:spcBef>
              <a:buNone/>
            </a:pPr>
            <a:r>
              <a:rPr lang="en-US" sz="1600" dirty="0">
                <a:solidFill>
                  <a:schemeClr val="tx1">
                    <a:lumMod val="85000"/>
                    <a:lumOff val="15000"/>
                  </a:schemeClr>
                </a:solidFill>
              </a:rPr>
              <a:t>	Department of Electronics and Communication 	Engineering</a:t>
            </a:r>
            <a:endParaRPr lang="en-US" dirty="0">
              <a:solidFill>
                <a:schemeClr val="tx1">
                  <a:lumMod val="85000"/>
                  <a:lumOff val="15000"/>
                </a:schemeClr>
              </a:solidFill>
            </a:endParaRPr>
          </a:p>
        </p:txBody>
      </p:sp>
      <p:sp>
        <p:nvSpPr>
          <p:cNvPr id="5" name="Content Placeholder 4">
            <a:extLst>
              <a:ext uri="{FF2B5EF4-FFF2-40B4-BE49-F238E27FC236}">
                <a16:creationId xmlns:a16="http://schemas.microsoft.com/office/drawing/2014/main" id="{F0E5A14F-711C-4E14-BA0E-7D9C13778ECC}"/>
              </a:ext>
            </a:extLst>
          </p:cNvPr>
          <p:cNvSpPr>
            <a:spLocks noGrp="1"/>
          </p:cNvSpPr>
          <p:nvPr>
            <p:ph sz="half" idx="2"/>
          </p:nvPr>
        </p:nvSpPr>
        <p:spPr>
          <a:xfrm>
            <a:off x="6096000" y="3428999"/>
            <a:ext cx="4184034" cy="3028951"/>
          </a:xfrm>
        </p:spPr>
        <p:txBody>
          <a:bodyPr>
            <a:normAutofit lnSpcReduction="10000"/>
          </a:bodyPr>
          <a:lstStyle/>
          <a:p>
            <a:r>
              <a:rPr lang="en-US" dirty="0">
                <a:solidFill>
                  <a:schemeClr val="bg1">
                    <a:lumMod val="50000"/>
                  </a:schemeClr>
                </a:solidFill>
              </a:rPr>
              <a:t>Submitted By:</a:t>
            </a:r>
          </a:p>
          <a:p>
            <a:pPr marL="0" indent="0">
              <a:buNone/>
            </a:pPr>
            <a:endParaRPr lang="en-US" dirty="0">
              <a:solidFill>
                <a:schemeClr val="bg1">
                  <a:lumMod val="50000"/>
                </a:schemeClr>
              </a:solidFill>
            </a:endParaRPr>
          </a:p>
          <a:p>
            <a:pPr marL="0" indent="0">
              <a:lnSpc>
                <a:spcPts val="2160"/>
              </a:lnSpc>
              <a:spcBef>
                <a:spcPts val="0"/>
              </a:spcBef>
              <a:buNone/>
            </a:pPr>
            <a:r>
              <a:rPr lang="en-US" b="1" dirty="0">
                <a:solidFill>
                  <a:schemeClr val="tx1">
                    <a:lumMod val="95000"/>
                    <a:lumOff val="5000"/>
                  </a:schemeClr>
                </a:solidFill>
              </a:rPr>
              <a:t>	Tawsif Kaisar </a:t>
            </a:r>
          </a:p>
          <a:p>
            <a:pPr marL="0" indent="0">
              <a:lnSpc>
                <a:spcPts val="2160"/>
              </a:lnSpc>
              <a:spcBef>
                <a:spcPts val="0"/>
              </a:spcBef>
              <a:buNone/>
            </a:pPr>
            <a:r>
              <a:rPr lang="en-US" dirty="0">
                <a:solidFill>
                  <a:schemeClr val="tx1">
                    <a:lumMod val="95000"/>
                    <a:lumOff val="5000"/>
                  </a:schemeClr>
                </a:solidFill>
              </a:rPr>
              <a:t>	</a:t>
            </a:r>
            <a:r>
              <a:rPr lang="en-US" sz="1600" dirty="0">
                <a:solidFill>
                  <a:schemeClr val="tx1">
                    <a:lumMod val="85000"/>
                    <a:lumOff val="15000"/>
                  </a:schemeClr>
                </a:solidFill>
              </a:rPr>
              <a:t>Roll no: 1909053</a:t>
            </a:r>
          </a:p>
          <a:p>
            <a:pPr marL="0" indent="0">
              <a:lnSpc>
                <a:spcPts val="2160"/>
              </a:lnSpc>
              <a:spcBef>
                <a:spcPts val="0"/>
              </a:spcBef>
              <a:buNone/>
            </a:pPr>
            <a:r>
              <a:rPr lang="en-US" sz="1600" dirty="0">
                <a:solidFill>
                  <a:schemeClr val="tx1">
                    <a:lumMod val="85000"/>
                    <a:lumOff val="15000"/>
                  </a:schemeClr>
                </a:solidFill>
              </a:rPr>
              <a:t>	Year: 3</a:t>
            </a:r>
            <a:r>
              <a:rPr lang="en-US" sz="1600" baseline="30000" dirty="0">
                <a:solidFill>
                  <a:schemeClr val="tx1">
                    <a:lumMod val="85000"/>
                    <a:lumOff val="15000"/>
                  </a:schemeClr>
                </a:solidFill>
              </a:rPr>
              <a:t>rd</a:t>
            </a:r>
            <a:endParaRPr lang="en-US" sz="1600" dirty="0">
              <a:solidFill>
                <a:schemeClr val="tx1">
                  <a:lumMod val="85000"/>
                  <a:lumOff val="15000"/>
                </a:schemeClr>
              </a:solidFill>
            </a:endParaRPr>
          </a:p>
          <a:p>
            <a:pPr marL="0" indent="0">
              <a:lnSpc>
                <a:spcPts val="2160"/>
              </a:lnSpc>
              <a:spcBef>
                <a:spcPts val="0"/>
              </a:spcBef>
              <a:buNone/>
            </a:pPr>
            <a:r>
              <a:rPr lang="en-US" sz="1600" dirty="0">
                <a:solidFill>
                  <a:schemeClr val="tx1">
                    <a:lumMod val="85000"/>
                    <a:lumOff val="15000"/>
                  </a:schemeClr>
                </a:solidFill>
              </a:rPr>
              <a:t>	Semester: 2</a:t>
            </a:r>
            <a:r>
              <a:rPr lang="en-US" sz="1600" baseline="30000" dirty="0">
                <a:solidFill>
                  <a:schemeClr val="tx1">
                    <a:lumMod val="85000"/>
                    <a:lumOff val="15000"/>
                  </a:schemeClr>
                </a:solidFill>
              </a:rPr>
              <a:t>nd </a:t>
            </a:r>
          </a:p>
          <a:p>
            <a:pPr marL="0" indent="0">
              <a:lnSpc>
                <a:spcPts val="2160"/>
              </a:lnSpc>
              <a:spcBef>
                <a:spcPts val="0"/>
              </a:spcBef>
              <a:buNone/>
            </a:pPr>
            <a:r>
              <a:rPr lang="en-US" sz="1600" dirty="0">
                <a:solidFill>
                  <a:schemeClr val="tx1">
                    <a:lumMod val="85000"/>
                    <a:lumOff val="15000"/>
                  </a:schemeClr>
                </a:solidFill>
              </a:rPr>
              <a:t>	Session: 2021-2022</a:t>
            </a:r>
          </a:p>
          <a:p>
            <a:pPr marL="0" indent="0">
              <a:lnSpc>
                <a:spcPts val="2160"/>
              </a:lnSpc>
              <a:spcBef>
                <a:spcPts val="0"/>
              </a:spcBef>
              <a:buNone/>
            </a:pPr>
            <a:r>
              <a:rPr lang="en-US" sz="1600" dirty="0">
                <a:solidFill>
                  <a:schemeClr val="tx1">
                    <a:lumMod val="85000"/>
                    <a:lumOff val="15000"/>
                  </a:schemeClr>
                </a:solidFill>
              </a:rPr>
              <a:t>	Department of Electronics and 	Communication Engineering</a:t>
            </a:r>
          </a:p>
          <a:p>
            <a:pPr marL="0" indent="0">
              <a:lnSpc>
                <a:spcPts val="2160"/>
              </a:lnSpc>
              <a:spcBef>
                <a:spcPts val="0"/>
              </a:spcBef>
              <a:buNone/>
            </a:pPr>
            <a:r>
              <a:rPr lang="en-US" sz="1600" dirty="0">
                <a:solidFill>
                  <a:schemeClr val="tx1">
                    <a:lumMod val="85000"/>
                    <a:lumOff val="15000"/>
                  </a:schemeClr>
                </a:solidFill>
              </a:rPr>
              <a:t>	</a:t>
            </a:r>
          </a:p>
          <a:p>
            <a:pPr marL="0" indent="0">
              <a:lnSpc>
                <a:spcPts val="2160"/>
              </a:lnSpc>
              <a:spcBef>
                <a:spcPts val="0"/>
              </a:spcBef>
              <a:buNone/>
            </a:pPr>
            <a:endParaRPr lang="en-US" dirty="0">
              <a:solidFill>
                <a:schemeClr val="bg1">
                  <a:lumMod val="50000"/>
                </a:schemeClr>
              </a:solidFill>
            </a:endParaRPr>
          </a:p>
          <a:p>
            <a:endParaRPr lang="en-US" dirty="0"/>
          </a:p>
        </p:txBody>
      </p:sp>
    </p:spTree>
    <p:extLst>
      <p:ext uri="{BB962C8B-B14F-4D97-AF65-F5344CB8AC3E}">
        <p14:creationId xmlns:p14="http://schemas.microsoft.com/office/powerpoint/2010/main" val="22643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F0C801-AC0E-45A1-A97A-DF58F07B3C74}"/>
              </a:ext>
            </a:extLst>
          </p:cNvPr>
          <p:cNvSpPr txBox="1"/>
          <p:nvPr/>
        </p:nvSpPr>
        <p:spPr>
          <a:xfrm>
            <a:off x="1152525" y="2644170"/>
            <a:ext cx="8382000" cy="1569660"/>
          </a:xfrm>
          <a:prstGeom prst="rect">
            <a:avLst/>
          </a:prstGeom>
          <a:noFill/>
        </p:spPr>
        <p:txBody>
          <a:bodyPr wrap="square" rtlCol="0">
            <a:spAutoFit/>
          </a:bodyPr>
          <a:lstStyle/>
          <a:p>
            <a:pPr algn="ctr"/>
            <a:r>
              <a:rPr lang="en-US" sz="9600" b="1" dirty="0">
                <a:solidFill>
                  <a:schemeClr val="accent2">
                    <a:lumMod val="75000"/>
                  </a:schemeClr>
                </a:solidFill>
                <a:latin typeface="Lucida Calligraphy" panose="03010101010101010101" pitchFamily="66" charset="0"/>
              </a:rPr>
              <a:t>Thank You!!</a:t>
            </a:r>
          </a:p>
        </p:txBody>
      </p:sp>
    </p:spTree>
    <p:extLst>
      <p:ext uri="{BB962C8B-B14F-4D97-AF65-F5344CB8AC3E}">
        <p14:creationId xmlns:p14="http://schemas.microsoft.com/office/powerpoint/2010/main" val="1061004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E5808A-C0DF-4B27-BECC-439026F6819B}"/>
              </a:ext>
            </a:extLst>
          </p:cNvPr>
          <p:cNvSpPr>
            <a:spLocks noGrp="1"/>
          </p:cNvSpPr>
          <p:nvPr>
            <p:ph type="title"/>
          </p:nvPr>
        </p:nvSpPr>
        <p:spPr>
          <a:xfrm>
            <a:off x="677334" y="609600"/>
            <a:ext cx="8596668" cy="1066800"/>
          </a:xfrm>
        </p:spPr>
        <p:txBody>
          <a:bodyPr>
            <a:normAutofit/>
          </a:bodyPr>
          <a:lstStyle/>
          <a:p>
            <a:r>
              <a:rPr lang="en-US" sz="4400" b="1" u="sng" dirty="0">
                <a:solidFill>
                  <a:schemeClr val="accent3">
                    <a:lumMod val="75000"/>
                  </a:schemeClr>
                </a:solidFill>
              </a:rPr>
              <a:t>Introduction</a:t>
            </a:r>
          </a:p>
        </p:txBody>
      </p:sp>
      <p:sp>
        <p:nvSpPr>
          <p:cNvPr id="6" name="Content Placeholder 5">
            <a:extLst>
              <a:ext uri="{FF2B5EF4-FFF2-40B4-BE49-F238E27FC236}">
                <a16:creationId xmlns:a16="http://schemas.microsoft.com/office/drawing/2014/main" id="{BBAAF741-21DD-4F9C-8FE6-8A7B406F9ACA}"/>
              </a:ext>
            </a:extLst>
          </p:cNvPr>
          <p:cNvSpPr>
            <a:spLocks noGrp="1"/>
          </p:cNvSpPr>
          <p:nvPr>
            <p:ph idx="1"/>
          </p:nvPr>
        </p:nvSpPr>
        <p:spPr/>
        <p:txBody>
          <a:bodyPr>
            <a:normAutofit/>
          </a:bodyPr>
          <a:lstStyle/>
          <a:p>
            <a:pPr marL="0" indent="0">
              <a:buNone/>
            </a:pPr>
            <a:r>
              <a:rPr lang="en-US" sz="2000" b="0" i="0" u="none" strike="noStrike" baseline="0" dirty="0">
                <a:solidFill>
                  <a:srgbClr val="000000"/>
                </a:solidFill>
              </a:rPr>
              <a:t>The newspaper management system is a database-driven application that aims to develop a comprehensive database system to streamline and enhance the management of a newspaper company's operations. This system will facilitate efficient content management, subscriber and their feedback management and distribution processes. A well-designed newspaper management system can help newspapers to be more efficient and productive, and to improve the quality of their content. By implementing this database, the newspaper company can improve its operational efficiency, customer service, and overall competitiveness in the media industry. </a:t>
            </a:r>
            <a:endParaRPr lang="en-US" sz="2000" dirty="0"/>
          </a:p>
        </p:txBody>
      </p:sp>
    </p:spTree>
    <p:extLst>
      <p:ext uri="{BB962C8B-B14F-4D97-AF65-F5344CB8AC3E}">
        <p14:creationId xmlns:p14="http://schemas.microsoft.com/office/powerpoint/2010/main" val="385214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80DA-A3A6-4D8B-B9D7-1ABEB9A34518}"/>
              </a:ext>
            </a:extLst>
          </p:cNvPr>
          <p:cNvSpPr>
            <a:spLocks noGrp="1"/>
          </p:cNvSpPr>
          <p:nvPr>
            <p:ph type="title"/>
          </p:nvPr>
        </p:nvSpPr>
        <p:spPr>
          <a:xfrm>
            <a:off x="573741" y="340658"/>
            <a:ext cx="8596668" cy="1104900"/>
          </a:xfrm>
        </p:spPr>
        <p:txBody>
          <a:bodyPr>
            <a:normAutofit/>
          </a:bodyPr>
          <a:lstStyle/>
          <a:p>
            <a:r>
              <a:rPr lang="en-US" sz="4400" b="1" u="sng" dirty="0">
                <a:solidFill>
                  <a:schemeClr val="accent3">
                    <a:lumMod val="75000"/>
                  </a:schemeClr>
                </a:solidFill>
              </a:rPr>
              <a:t>E-R Diagram</a:t>
            </a:r>
          </a:p>
        </p:txBody>
      </p:sp>
      <p:pic>
        <p:nvPicPr>
          <p:cNvPr id="6" name="Content Placeholder 5">
            <a:extLst>
              <a:ext uri="{FF2B5EF4-FFF2-40B4-BE49-F238E27FC236}">
                <a16:creationId xmlns:a16="http://schemas.microsoft.com/office/drawing/2014/main" id="{F40BD305-F386-4012-BB86-F0ED2C3521CF}"/>
              </a:ext>
            </a:extLst>
          </p:cNvPr>
          <p:cNvPicPr>
            <a:picLocks noGrp="1" noChangeAspect="1"/>
          </p:cNvPicPr>
          <p:nvPr>
            <p:ph idx="1"/>
          </p:nvPr>
        </p:nvPicPr>
        <p:blipFill>
          <a:blip r:embed="rId2"/>
          <a:stretch>
            <a:fillRect/>
          </a:stretch>
        </p:blipFill>
        <p:spPr>
          <a:xfrm>
            <a:off x="573741" y="1649506"/>
            <a:ext cx="9090212" cy="4867836"/>
          </a:xfrm>
        </p:spPr>
      </p:pic>
    </p:spTree>
    <p:extLst>
      <p:ext uri="{BB962C8B-B14F-4D97-AF65-F5344CB8AC3E}">
        <p14:creationId xmlns:p14="http://schemas.microsoft.com/office/powerpoint/2010/main" val="84933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F8472-CBBF-4CEF-AA02-6B3D65E20F8E}"/>
              </a:ext>
            </a:extLst>
          </p:cNvPr>
          <p:cNvSpPr>
            <a:spLocks noGrp="1"/>
          </p:cNvSpPr>
          <p:nvPr>
            <p:ph type="title"/>
          </p:nvPr>
        </p:nvSpPr>
        <p:spPr>
          <a:xfrm>
            <a:off x="542863" y="358588"/>
            <a:ext cx="8596668" cy="1320800"/>
          </a:xfrm>
        </p:spPr>
        <p:txBody>
          <a:bodyPr/>
          <a:lstStyle/>
          <a:p>
            <a:r>
              <a:rPr lang="en-US" b="1" u="sng" dirty="0">
                <a:solidFill>
                  <a:schemeClr val="accent3">
                    <a:lumMod val="75000"/>
                  </a:schemeClr>
                </a:solidFill>
              </a:rPr>
              <a:t>Schema</a:t>
            </a:r>
            <a:r>
              <a:rPr lang="en-US" sz="3600" b="1" u="sng" dirty="0">
                <a:solidFill>
                  <a:schemeClr val="accent3">
                    <a:lumMod val="75000"/>
                  </a:schemeClr>
                </a:solidFill>
              </a:rPr>
              <a:t> Diagram</a:t>
            </a:r>
            <a:endParaRPr lang="en-US" dirty="0"/>
          </a:p>
        </p:txBody>
      </p:sp>
      <p:pic>
        <p:nvPicPr>
          <p:cNvPr id="7" name="Content Placeholder 6">
            <a:extLst>
              <a:ext uri="{FF2B5EF4-FFF2-40B4-BE49-F238E27FC236}">
                <a16:creationId xmlns:a16="http://schemas.microsoft.com/office/drawing/2014/main" id="{D8EED864-1766-49B0-B206-16036C2DFBCD}"/>
              </a:ext>
            </a:extLst>
          </p:cNvPr>
          <p:cNvPicPr>
            <a:picLocks noGrp="1" noChangeAspect="1"/>
          </p:cNvPicPr>
          <p:nvPr>
            <p:ph idx="1"/>
          </p:nvPr>
        </p:nvPicPr>
        <p:blipFill>
          <a:blip r:embed="rId2"/>
          <a:stretch>
            <a:fillRect/>
          </a:stretch>
        </p:blipFill>
        <p:spPr>
          <a:xfrm>
            <a:off x="215153" y="1048871"/>
            <a:ext cx="9735671" cy="5576047"/>
          </a:xfrm>
        </p:spPr>
      </p:pic>
    </p:spTree>
    <p:extLst>
      <p:ext uri="{BB962C8B-B14F-4D97-AF65-F5344CB8AC3E}">
        <p14:creationId xmlns:p14="http://schemas.microsoft.com/office/powerpoint/2010/main" val="167385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E1AD160-0873-43A3-A240-B3B48C6BAEA2}"/>
              </a:ext>
            </a:extLst>
          </p:cNvPr>
          <p:cNvPicPr>
            <a:picLocks noChangeAspect="1"/>
          </p:cNvPicPr>
          <p:nvPr/>
        </p:nvPicPr>
        <p:blipFill>
          <a:blip r:embed="rId2"/>
          <a:stretch>
            <a:fillRect/>
          </a:stretch>
        </p:blipFill>
        <p:spPr>
          <a:xfrm>
            <a:off x="578088" y="1360581"/>
            <a:ext cx="3857466" cy="2446232"/>
          </a:xfrm>
          <a:prstGeom prst="rect">
            <a:avLst/>
          </a:prstGeom>
        </p:spPr>
      </p:pic>
      <p:pic>
        <p:nvPicPr>
          <p:cNvPr id="10" name="Picture 9">
            <a:extLst>
              <a:ext uri="{FF2B5EF4-FFF2-40B4-BE49-F238E27FC236}">
                <a16:creationId xmlns:a16="http://schemas.microsoft.com/office/drawing/2014/main" id="{DEFD4A19-0777-4175-BCBB-ABB9D5D21C91}"/>
              </a:ext>
            </a:extLst>
          </p:cNvPr>
          <p:cNvPicPr>
            <a:picLocks noChangeAspect="1"/>
          </p:cNvPicPr>
          <p:nvPr/>
        </p:nvPicPr>
        <p:blipFill>
          <a:blip r:embed="rId3"/>
          <a:stretch>
            <a:fillRect/>
          </a:stretch>
        </p:blipFill>
        <p:spPr>
          <a:xfrm>
            <a:off x="578088" y="4329051"/>
            <a:ext cx="9280287" cy="2453853"/>
          </a:xfrm>
          <a:prstGeom prst="rect">
            <a:avLst/>
          </a:prstGeom>
        </p:spPr>
      </p:pic>
      <p:sp>
        <p:nvSpPr>
          <p:cNvPr id="11" name="Title 10">
            <a:extLst>
              <a:ext uri="{FF2B5EF4-FFF2-40B4-BE49-F238E27FC236}">
                <a16:creationId xmlns:a16="http://schemas.microsoft.com/office/drawing/2014/main" id="{1DE23607-9CC9-4259-A0E3-C95FC49E46A7}"/>
              </a:ext>
            </a:extLst>
          </p:cNvPr>
          <p:cNvSpPr>
            <a:spLocks noGrp="1"/>
          </p:cNvSpPr>
          <p:nvPr>
            <p:ph type="ctrTitle"/>
          </p:nvPr>
        </p:nvSpPr>
        <p:spPr>
          <a:xfrm>
            <a:off x="811742" y="163545"/>
            <a:ext cx="7766936" cy="700616"/>
          </a:xfrm>
        </p:spPr>
        <p:txBody>
          <a:bodyPr/>
          <a:lstStyle/>
          <a:p>
            <a:pPr algn="l"/>
            <a:r>
              <a:rPr lang="en-US" sz="4400" b="1" u="sng" dirty="0">
                <a:solidFill>
                  <a:schemeClr val="accent3">
                    <a:lumMod val="75000"/>
                  </a:schemeClr>
                </a:solidFill>
              </a:rPr>
              <a:t>Tables</a:t>
            </a:r>
          </a:p>
        </p:txBody>
      </p:sp>
      <p:sp>
        <p:nvSpPr>
          <p:cNvPr id="13" name="TextBox 12">
            <a:extLst>
              <a:ext uri="{FF2B5EF4-FFF2-40B4-BE49-F238E27FC236}">
                <a16:creationId xmlns:a16="http://schemas.microsoft.com/office/drawing/2014/main" id="{DE116175-BDC1-41D9-A112-DBFD22CEB541}"/>
              </a:ext>
            </a:extLst>
          </p:cNvPr>
          <p:cNvSpPr txBox="1"/>
          <p:nvPr/>
        </p:nvSpPr>
        <p:spPr>
          <a:xfrm>
            <a:off x="578088" y="927705"/>
            <a:ext cx="2867025" cy="369332"/>
          </a:xfrm>
          <a:prstGeom prst="rect">
            <a:avLst/>
          </a:prstGeom>
          <a:noFill/>
        </p:spPr>
        <p:txBody>
          <a:bodyPr wrap="square" rtlCol="0">
            <a:spAutoFit/>
          </a:bodyPr>
          <a:lstStyle/>
          <a:p>
            <a:r>
              <a:rPr lang="en-US" u="sng" dirty="0"/>
              <a:t>Journalist</a:t>
            </a:r>
          </a:p>
        </p:txBody>
      </p:sp>
      <p:sp>
        <p:nvSpPr>
          <p:cNvPr id="14" name="TextBox 13">
            <a:extLst>
              <a:ext uri="{FF2B5EF4-FFF2-40B4-BE49-F238E27FC236}">
                <a16:creationId xmlns:a16="http://schemas.microsoft.com/office/drawing/2014/main" id="{CAC2AC16-B2A2-4AB4-8A90-53A97715D738}"/>
              </a:ext>
            </a:extLst>
          </p:cNvPr>
          <p:cNvSpPr txBox="1"/>
          <p:nvPr/>
        </p:nvSpPr>
        <p:spPr>
          <a:xfrm>
            <a:off x="578088" y="3959719"/>
            <a:ext cx="2867025" cy="369332"/>
          </a:xfrm>
          <a:prstGeom prst="rect">
            <a:avLst/>
          </a:prstGeom>
          <a:noFill/>
        </p:spPr>
        <p:txBody>
          <a:bodyPr wrap="square" rtlCol="0">
            <a:spAutoFit/>
          </a:bodyPr>
          <a:lstStyle/>
          <a:p>
            <a:r>
              <a:rPr lang="en-US" u="sng" dirty="0"/>
              <a:t>News</a:t>
            </a:r>
          </a:p>
        </p:txBody>
      </p:sp>
      <p:pic>
        <p:nvPicPr>
          <p:cNvPr id="18" name="Picture 17">
            <a:extLst>
              <a:ext uri="{FF2B5EF4-FFF2-40B4-BE49-F238E27FC236}">
                <a16:creationId xmlns:a16="http://schemas.microsoft.com/office/drawing/2014/main" id="{BA1BF64A-010E-496C-A6F3-545E48BA6A7D}"/>
              </a:ext>
            </a:extLst>
          </p:cNvPr>
          <p:cNvPicPr>
            <a:picLocks noChangeAspect="1"/>
          </p:cNvPicPr>
          <p:nvPr/>
        </p:nvPicPr>
        <p:blipFill>
          <a:blip r:embed="rId4"/>
          <a:stretch>
            <a:fillRect/>
          </a:stretch>
        </p:blipFill>
        <p:spPr>
          <a:xfrm>
            <a:off x="5486558" y="1356293"/>
            <a:ext cx="3990817" cy="2446232"/>
          </a:xfrm>
          <a:prstGeom prst="rect">
            <a:avLst/>
          </a:prstGeom>
        </p:spPr>
      </p:pic>
      <p:sp>
        <p:nvSpPr>
          <p:cNvPr id="19" name="TextBox 18">
            <a:extLst>
              <a:ext uri="{FF2B5EF4-FFF2-40B4-BE49-F238E27FC236}">
                <a16:creationId xmlns:a16="http://schemas.microsoft.com/office/drawing/2014/main" id="{786198F2-F76D-4817-B815-7EDA173BE392}"/>
              </a:ext>
            </a:extLst>
          </p:cNvPr>
          <p:cNvSpPr txBox="1"/>
          <p:nvPr/>
        </p:nvSpPr>
        <p:spPr>
          <a:xfrm>
            <a:off x="5486558" y="907028"/>
            <a:ext cx="2867025" cy="369332"/>
          </a:xfrm>
          <a:prstGeom prst="rect">
            <a:avLst/>
          </a:prstGeom>
          <a:noFill/>
        </p:spPr>
        <p:txBody>
          <a:bodyPr wrap="square" rtlCol="0">
            <a:spAutoFit/>
          </a:bodyPr>
          <a:lstStyle/>
          <a:p>
            <a:r>
              <a:rPr lang="en-US" u="sng" dirty="0"/>
              <a:t>Topic</a:t>
            </a:r>
          </a:p>
        </p:txBody>
      </p:sp>
    </p:spTree>
    <p:extLst>
      <p:ext uri="{BB962C8B-B14F-4D97-AF65-F5344CB8AC3E}">
        <p14:creationId xmlns:p14="http://schemas.microsoft.com/office/powerpoint/2010/main" val="306050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DE23607-9CC9-4259-A0E3-C95FC49E46A7}"/>
              </a:ext>
            </a:extLst>
          </p:cNvPr>
          <p:cNvSpPr>
            <a:spLocks noGrp="1"/>
          </p:cNvSpPr>
          <p:nvPr>
            <p:ph type="ctrTitle"/>
          </p:nvPr>
        </p:nvSpPr>
        <p:spPr>
          <a:xfrm>
            <a:off x="811742" y="157805"/>
            <a:ext cx="7766936" cy="700616"/>
          </a:xfrm>
        </p:spPr>
        <p:txBody>
          <a:bodyPr/>
          <a:lstStyle/>
          <a:p>
            <a:pPr algn="l"/>
            <a:r>
              <a:rPr lang="en-US" sz="4400" b="1" u="sng" dirty="0">
                <a:solidFill>
                  <a:schemeClr val="accent3">
                    <a:lumMod val="75000"/>
                  </a:schemeClr>
                </a:solidFill>
              </a:rPr>
              <a:t>Tables</a:t>
            </a:r>
          </a:p>
        </p:txBody>
      </p:sp>
      <p:sp>
        <p:nvSpPr>
          <p:cNvPr id="13" name="TextBox 12">
            <a:extLst>
              <a:ext uri="{FF2B5EF4-FFF2-40B4-BE49-F238E27FC236}">
                <a16:creationId xmlns:a16="http://schemas.microsoft.com/office/drawing/2014/main" id="{DE116175-BDC1-41D9-A112-DBFD22CEB541}"/>
              </a:ext>
            </a:extLst>
          </p:cNvPr>
          <p:cNvSpPr txBox="1"/>
          <p:nvPr/>
        </p:nvSpPr>
        <p:spPr>
          <a:xfrm>
            <a:off x="658770" y="860334"/>
            <a:ext cx="2867025" cy="369332"/>
          </a:xfrm>
          <a:prstGeom prst="rect">
            <a:avLst/>
          </a:prstGeom>
          <a:noFill/>
        </p:spPr>
        <p:txBody>
          <a:bodyPr wrap="square" rtlCol="0">
            <a:spAutoFit/>
          </a:bodyPr>
          <a:lstStyle/>
          <a:p>
            <a:r>
              <a:rPr lang="en-US" u="sng" dirty="0"/>
              <a:t>Subscribers</a:t>
            </a:r>
          </a:p>
        </p:txBody>
      </p:sp>
      <p:sp>
        <p:nvSpPr>
          <p:cNvPr id="14" name="TextBox 13">
            <a:extLst>
              <a:ext uri="{FF2B5EF4-FFF2-40B4-BE49-F238E27FC236}">
                <a16:creationId xmlns:a16="http://schemas.microsoft.com/office/drawing/2014/main" id="{CAC2AC16-B2A2-4AB4-8A90-53A97715D738}"/>
              </a:ext>
            </a:extLst>
          </p:cNvPr>
          <p:cNvSpPr txBox="1"/>
          <p:nvPr/>
        </p:nvSpPr>
        <p:spPr>
          <a:xfrm>
            <a:off x="578088" y="3919381"/>
            <a:ext cx="2867025" cy="369332"/>
          </a:xfrm>
          <a:prstGeom prst="rect">
            <a:avLst/>
          </a:prstGeom>
          <a:noFill/>
        </p:spPr>
        <p:txBody>
          <a:bodyPr wrap="square" rtlCol="0">
            <a:spAutoFit/>
          </a:bodyPr>
          <a:lstStyle/>
          <a:p>
            <a:r>
              <a:rPr lang="en-US" u="sng" dirty="0"/>
              <a:t>Feedback</a:t>
            </a:r>
          </a:p>
        </p:txBody>
      </p:sp>
      <p:pic>
        <p:nvPicPr>
          <p:cNvPr id="3" name="Picture 2">
            <a:extLst>
              <a:ext uri="{FF2B5EF4-FFF2-40B4-BE49-F238E27FC236}">
                <a16:creationId xmlns:a16="http://schemas.microsoft.com/office/drawing/2014/main" id="{DF8A94F3-00DC-4FFC-BD7D-A6B25618C62A}"/>
              </a:ext>
            </a:extLst>
          </p:cNvPr>
          <p:cNvPicPr>
            <a:picLocks noChangeAspect="1"/>
          </p:cNvPicPr>
          <p:nvPr/>
        </p:nvPicPr>
        <p:blipFill>
          <a:blip r:embed="rId2"/>
          <a:stretch>
            <a:fillRect/>
          </a:stretch>
        </p:blipFill>
        <p:spPr>
          <a:xfrm>
            <a:off x="811742" y="1233493"/>
            <a:ext cx="8934450" cy="2662682"/>
          </a:xfrm>
          <a:prstGeom prst="rect">
            <a:avLst/>
          </a:prstGeom>
        </p:spPr>
      </p:pic>
      <p:pic>
        <p:nvPicPr>
          <p:cNvPr id="5" name="Picture 4">
            <a:extLst>
              <a:ext uri="{FF2B5EF4-FFF2-40B4-BE49-F238E27FC236}">
                <a16:creationId xmlns:a16="http://schemas.microsoft.com/office/drawing/2014/main" id="{772D4495-C94C-47C8-AC45-D982642AF022}"/>
              </a:ext>
            </a:extLst>
          </p:cNvPr>
          <p:cNvPicPr>
            <a:picLocks noChangeAspect="1"/>
          </p:cNvPicPr>
          <p:nvPr/>
        </p:nvPicPr>
        <p:blipFill>
          <a:blip r:embed="rId3"/>
          <a:stretch>
            <a:fillRect/>
          </a:stretch>
        </p:blipFill>
        <p:spPr>
          <a:xfrm>
            <a:off x="811742" y="4288713"/>
            <a:ext cx="8934450" cy="2514818"/>
          </a:xfrm>
          <a:prstGeom prst="rect">
            <a:avLst/>
          </a:prstGeom>
        </p:spPr>
      </p:pic>
    </p:spTree>
    <p:extLst>
      <p:ext uri="{BB962C8B-B14F-4D97-AF65-F5344CB8AC3E}">
        <p14:creationId xmlns:p14="http://schemas.microsoft.com/office/powerpoint/2010/main" val="2357476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AE2F-4DF1-449A-A6E4-6C12B4836976}"/>
              </a:ext>
            </a:extLst>
          </p:cNvPr>
          <p:cNvSpPr>
            <a:spLocks noGrp="1"/>
          </p:cNvSpPr>
          <p:nvPr>
            <p:ph type="title"/>
          </p:nvPr>
        </p:nvSpPr>
        <p:spPr>
          <a:xfrm>
            <a:off x="524934" y="125506"/>
            <a:ext cx="8596668" cy="887506"/>
          </a:xfrm>
        </p:spPr>
        <p:txBody>
          <a:bodyPr>
            <a:normAutofit/>
          </a:bodyPr>
          <a:lstStyle/>
          <a:p>
            <a:r>
              <a:rPr lang="en-US" sz="4400" b="1" u="sng" dirty="0">
                <a:solidFill>
                  <a:schemeClr val="accent3">
                    <a:lumMod val="75000"/>
                  </a:schemeClr>
                </a:solidFill>
              </a:rPr>
              <a:t>Some Queries</a:t>
            </a:r>
            <a:endParaRPr lang="en-US" sz="4400" dirty="0"/>
          </a:p>
        </p:txBody>
      </p:sp>
      <p:pic>
        <p:nvPicPr>
          <p:cNvPr id="5" name="Content Placeholder 4">
            <a:extLst>
              <a:ext uri="{FF2B5EF4-FFF2-40B4-BE49-F238E27FC236}">
                <a16:creationId xmlns:a16="http://schemas.microsoft.com/office/drawing/2014/main" id="{96CDF9A4-1C51-44D2-806F-2F4865C516ED}"/>
              </a:ext>
            </a:extLst>
          </p:cNvPr>
          <p:cNvPicPr>
            <a:picLocks noGrp="1" noChangeAspect="1"/>
          </p:cNvPicPr>
          <p:nvPr>
            <p:ph idx="1"/>
          </p:nvPr>
        </p:nvPicPr>
        <p:blipFill>
          <a:blip r:embed="rId2"/>
          <a:stretch>
            <a:fillRect/>
          </a:stretch>
        </p:blipFill>
        <p:spPr>
          <a:xfrm>
            <a:off x="776474" y="1365786"/>
            <a:ext cx="8753008" cy="1132142"/>
          </a:xfrm>
        </p:spPr>
      </p:pic>
      <p:sp>
        <p:nvSpPr>
          <p:cNvPr id="6" name="TextBox 5">
            <a:extLst>
              <a:ext uri="{FF2B5EF4-FFF2-40B4-BE49-F238E27FC236}">
                <a16:creationId xmlns:a16="http://schemas.microsoft.com/office/drawing/2014/main" id="{3CD1DF7E-EED3-4D1A-9F9F-7403D0923D4D}"/>
              </a:ext>
            </a:extLst>
          </p:cNvPr>
          <p:cNvSpPr txBox="1"/>
          <p:nvPr/>
        </p:nvSpPr>
        <p:spPr>
          <a:xfrm>
            <a:off x="534397" y="877766"/>
            <a:ext cx="4993341" cy="369332"/>
          </a:xfrm>
          <a:prstGeom prst="rect">
            <a:avLst/>
          </a:prstGeom>
          <a:noFill/>
        </p:spPr>
        <p:txBody>
          <a:bodyPr wrap="square" rtlCol="0">
            <a:spAutoFit/>
          </a:bodyPr>
          <a:lstStyle/>
          <a:p>
            <a:r>
              <a:rPr lang="en-US" u="sng" dirty="0"/>
              <a:t>SHOWING TOPIC TITLE OF A JOURNALIST</a:t>
            </a:r>
          </a:p>
        </p:txBody>
      </p:sp>
      <p:pic>
        <p:nvPicPr>
          <p:cNvPr id="8" name="Picture 7">
            <a:extLst>
              <a:ext uri="{FF2B5EF4-FFF2-40B4-BE49-F238E27FC236}">
                <a16:creationId xmlns:a16="http://schemas.microsoft.com/office/drawing/2014/main" id="{58749A14-FC2C-4BE9-A94D-8AFC3E184291}"/>
              </a:ext>
            </a:extLst>
          </p:cNvPr>
          <p:cNvPicPr>
            <a:picLocks noChangeAspect="1"/>
          </p:cNvPicPr>
          <p:nvPr/>
        </p:nvPicPr>
        <p:blipFill>
          <a:blip r:embed="rId3"/>
          <a:stretch>
            <a:fillRect/>
          </a:stretch>
        </p:blipFill>
        <p:spPr>
          <a:xfrm>
            <a:off x="776474" y="3428999"/>
            <a:ext cx="8753008" cy="1447801"/>
          </a:xfrm>
          <a:prstGeom prst="rect">
            <a:avLst/>
          </a:prstGeom>
        </p:spPr>
      </p:pic>
      <p:sp>
        <p:nvSpPr>
          <p:cNvPr id="9" name="TextBox 8">
            <a:extLst>
              <a:ext uri="{FF2B5EF4-FFF2-40B4-BE49-F238E27FC236}">
                <a16:creationId xmlns:a16="http://schemas.microsoft.com/office/drawing/2014/main" id="{B26624BD-4B90-45E7-8683-1B68B36CCF85}"/>
              </a:ext>
            </a:extLst>
          </p:cNvPr>
          <p:cNvSpPr txBox="1"/>
          <p:nvPr/>
        </p:nvSpPr>
        <p:spPr>
          <a:xfrm>
            <a:off x="524934" y="2673432"/>
            <a:ext cx="9232650" cy="646331"/>
          </a:xfrm>
          <a:prstGeom prst="rect">
            <a:avLst/>
          </a:prstGeom>
          <a:noFill/>
        </p:spPr>
        <p:txBody>
          <a:bodyPr wrap="square" rtlCol="0">
            <a:spAutoFit/>
          </a:bodyPr>
          <a:lstStyle/>
          <a:p>
            <a:r>
              <a:rPr lang="en-US" u="sng" dirty="0"/>
              <a:t>SHOWING THE NAME OF THE JOURNALISTS WHOSE NAME ENDS WITH 'N' AND HAS 'A' IN THE NAME</a:t>
            </a:r>
          </a:p>
        </p:txBody>
      </p:sp>
      <p:pic>
        <p:nvPicPr>
          <p:cNvPr id="12" name="Picture 11">
            <a:extLst>
              <a:ext uri="{FF2B5EF4-FFF2-40B4-BE49-F238E27FC236}">
                <a16:creationId xmlns:a16="http://schemas.microsoft.com/office/drawing/2014/main" id="{EA821E5B-2956-43EF-BC39-5269E32FBAD1}"/>
              </a:ext>
            </a:extLst>
          </p:cNvPr>
          <p:cNvPicPr>
            <a:picLocks noChangeAspect="1"/>
          </p:cNvPicPr>
          <p:nvPr/>
        </p:nvPicPr>
        <p:blipFill>
          <a:blip r:embed="rId4"/>
          <a:stretch>
            <a:fillRect/>
          </a:stretch>
        </p:blipFill>
        <p:spPr>
          <a:xfrm>
            <a:off x="776474" y="5536227"/>
            <a:ext cx="8753008" cy="1105979"/>
          </a:xfrm>
          <a:prstGeom prst="rect">
            <a:avLst/>
          </a:prstGeom>
        </p:spPr>
      </p:pic>
      <p:sp>
        <p:nvSpPr>
          <p:cNvPr id="13" name="TextBox 12">
            <a:extLst>
              <a:ext uri="{FF2B5EF4-FFF2-40B4-BE49-F238E27FC236}">
                <a16:creationId xmlns:a16="http://schemas.microsoft.com/office/drawing/2014/main" id="{C3D848C1-2122-48F4-BE9F-061AAE55F09B}"/>
              </a:ext>
            </a:extLst>
          </p:cNvPr>
          <p:cNvSpPr txBox="1"/>
          <p:nvPr/>
        </p:nvSpPr>
        <p:spPr>
          <a:xfrm>
            <a:off x="524934" y="5087051"/>
            <a:ext cx="9232650" cy="369332"/>
          </a:xfrm>
          <a:prstGeom prst="rect">
            <a:avLst/>
          </a:prstGeom>
          <a:noFill/>
        </p:spPr>
        <p:txBody>
          <a:bodyPr wrap="square" rtlCol="0">
            <a:spAutoFit/>
          </a:bodyPr>
          <a:lstStyle/>
          <a:p>
            <a:r>
              <a:rPr lang="en-US" u="sng" dirty="0"/>
              <a:t>TOTAL UNIQUE(NAME) JOURNALISTS IN NAME</a:t>
            </a:r>
          </a:p>
        </p:txBody>
      </p:sp>
    </p:spTree>
    <p:extLst>
      <p:ext uri="{BB962C8B-B14F-4D97-AF65-F5344CB8AC3E}">
        <p14:creationId xmlns:p14="http://schemas.microsoft.com/office/powerpoint/2010/main" val="134494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DA8D-91B1-4358-91AC-67449AB7C8F2}"/>
              </a:ext>
            </a:extLst>
          </p:cNvPr>
          <p:cNvSpPr>
            <a:spLocks noGrp="1"/>
          </p:cNvSpPr>
          <p:nvPr>
            <p:ph type="title"/>
          </p:nvPr>
        </p:nvSpPr>
        <p:spPr>
          <a:xfrm>
            <a:off x="659405" y="71717"/>
            <a:ext cx="8596668" cy="923365"/>
          </a:xfrm>
        </p:spPr>
        <p:txBody>
          <a:bodyPr>
            <a:normAutofit/>
          </a:bodyPr>
          <a:lstStyle/>
          <a:p>
            <a:r>
              <a:rPr lang="en-US" sz="4400" b="1" u="sng" dirty="0">
                <a:solidFill>
                  <a:schemeClr val="accent3">
                    <a:lumMod val="75000"/>
                  </a:schemeClr>
                </a:solidFill>
              </a:rPr>
              <a:t>PL/SQL</a:t>
            </a:r>
            <a:endParaRPr lang="en-US" sz="4400" dirty="0"/>
          </a:p>
        </p:txBody>
      </p:sp>
      <p:pic>
        <p:nvPicPr>
          <p:cNvPr id="5" name="Content Placeholder 4">
            <a:extLst>
              <a:ext uri="{FF2B5EF4-FFF2-40B4-BE49-F238E27FC236}">
                <a16:creationId xmlns:a16="http://schemas.microsoft.com/office/drawing/2014/main" id="{C9F49F51-EE60-430A-8500-370CB699BB9A}"/>
              </a:ext>
            </a:extLst>
          </p:cNvPr>
          <p:cNvPicPr>
            <a:picLocks noGrp="1" noChangeAspect="1"/>
          </p:cNvPicPr>
          <p:nvPr>
            <p:ph idx="1"/>
          </p:nvPr>
        </p:nvPicPr>
        <p:blipFill>
          <a:blip r:embed="rId2"/>
          <a:stretch>
            <a:fillRect/>
          </a:stretch>
        </p:blipFill>
        <p:spPr>
          <a:xfrm>
            <a:off x="953471" y="1179748"/>
            <a:ext cx="8512278" cy="2438611"/>
          </a:xfrm>
        </p:spPr>
      </p:pic>
      <p:sp>
        <p:nvSpPr>
          <p:cNvPr id="6" name="TextBox 5">
            <a:extLst>
              <a:ext uri="{FF2B5EF4-FFF2-40B4-BE49-F238E27FC236}">
                <a16:creationId xmlns:a16="http://schemas.microsoft.com/office/drawing/2014/main" id="{9011155C-BC24-434C-8937-55533953F167}"/>
              </a:ext>
            </a:extLst>
          </p:cNvPr>
          <p:cNvSpPr txBox="1"/>
          <p:nvPr/>
        </p:nvSpPr>
        <p:spPr>
          <a:xfrm>
            <a:off x="659405" y="810416"/>
            <a:ext cx="2829634" cy="369332"/>
          </a:xfrm>
          <a:prstGeom prst="rect">
            <a:avLst/>
          </a:prstGeom>
          <a:noFill/>
        </p:spPr>
        <p:txBody>
          <a:bodyPr wrap="square" rtlCol="0">
            <a:spAutoFit/>
          </a:bodyPr>
          <a:lstStyle/>
          <a:p>
            <a:r>
              <a:rPr lang="en-US" u="sng" dirty="0"/>
              <a:t>Subscribers Table</a:t>
            </a:r>
          </a:p>
        </p:txBody>
      </p:sp>
      <p:pic>
        <p:nvPicPr>
          <p:cNvPr id="8" name="Picture 7">
            <a:extLst>
              <a:ext uri="{FF2B5EF4-FFF2-40B4-BE49-F238E27FC236}">
                <a16:creationId xmlns:a16="http://schemas.microsoft.com/office/drawing/2014/main" id="{A91515E0-62A7-4596-8D16-0F138B8A0B4F}"/>
              </a:ext>
            </a:extLst>
          </p:cNvPr>
          <p:cNvPicPr>
            <a:picLocks noChangeAspect="1"/>
          </p:cNvPicPr>
          <p:nvPr/>
        </p:nvPicPr>
        <p:blipFill>
          <a:blip r:embed="rId3"/>
          <a:stretch>
            <a:fillRect/>
          </a:stretch>
        </p:blipFill>
        <p:spPr>
          <a:xfrm>
            <a:off x="953471" y="4087664"/>
            <a:ext cx="8512278" cy="2698619"/>
          </a:xfrm>
          <a:prstGeom prst="rect">
            <a:avLst/>
          </a:prstGeom>
        </p:spPr>
      </p:pic>
      <p:sp>
        <p:nvSpPr>
          <p:cNvPr id="9" name="TextBox 8">
            <a:extLst>
              <a:ext uri="{FF2B5EF4-FFF2-40B4-BE49-F238E27FC236}">
                <a16:creationId xmlns:a16="http://schemas.microsoft.com/office/drawing/2014/main" id="{83747800-FEAF-4B15-8DDE-180D1F2136BD}"/>
              </a:ext>
            </a:extLst>
          </p:cNvPr>
          <p:cNvSpPr txBox="1"/>
          <p:nvPr/>
        </p:nvSpPr>
        <p:spPr>
          <a:xfrm>
            <a:off x="659405" y="3718332"/>
            <a:ext cx="2829634" cy="369332"/>
          </a:xfrm>
          <a:prstGeom prst="rect">
            <a:avLst/>
          </a:prstGeom>
          <a:noFill/>
        </p:spPr>
        <p:txBody>
          <a:bodyPr wrap="square" rtlCol="0">
            <a:spAutoFit/>
          </a:bodyPr>
          <a:lstStyle/>
          <a:p>
            <a:r>
              <a:rPr lang="en-US" u="sng" dirty="0"/>
              <a:t>Query using PL/SQL</a:t>
            </a:r>
          </a:p>
        </p:txBody>
      </p:sp>
    </p:spTree>
    <p:extLst>
      <p:ext uri="{BB962C8B-B14F-4D97-AF65-F5344CB8AC3E}">
        <p14:creationId xmlns:p14="http://schemas.microsoft.com/office/powerpoint/2010/main" val="32251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4DC1-C238-4BBA-A7AA-0B44639E1DBC}"/>
              </a:ext>
            </a:extLst>
          </p:cNvPr>
          <p:cNvSpPr>
            <a:spLocks noGrp="1"/>
          </p:cNvSpPr>
          <p:nvPr>
            <p:ph type="title"/>
          </p:nvPr>
        </p:nvSpPr>
        <p:spPr>
          <a:xfrm>
            <a:off x="444251" y="156239"/>
            <a:ext cx="8596668" cy="794021"/>
          </a:xfrm>
        </p:spPr>
        <p:txBody>
          <a:bodyPr>
            <a:normAutofit/>
          </a:bodyPr>
          <a:lstStyle/>
          <a:p>
            <a:r>
              <a:rPr lang="en-US" sz="4400" b="1" u="sng" dirty="0">
                <a:solidFill>
                  <a:schemeClr val="accent3">
                    <a:lumMod val="75000"/>
                  </a:schemeClr>
                </a:solidFill>
              </a:rPr>
              <a:t>Cursor</a:t>
            </a:r>
            <a:endParaRPr lang="en-US" sz="4400" dirty="0"/>
          </a:p>
        </p:txBody>
      </p:sp>
      <p:pic>
        <p:nvPicPr>
          <p:cNvPr id="5" name="Content Placeholder 4">
            <a:extLst>
              <a:ext uri="{FF2B5EF4-FFF2-40B4-BE49-F238E27FC236}">
                <a16:creationId xmlns:a16="http://schemas.microsoft.com/office/drawing/2014/main" id="{F4F73827-75C0-4A6E-9723-AFBB04913941}"/>
              </a:ext>
            </a:extLst>
          </p:cNvPr>
          <p:cNvPicPr>
            <a:picLocks noGrp="1" noChangeAspect="1"/>
          </p:cNvPicPr>
          <p:nvPr>
            <p:ph idx="1"/>
          </p:nvPr>
        </p:nvPicPr>
        <p:blipFill>
          <a:blip r:embed="rId2"/>
          <a:stretch>
            <a:fillRect/>
          </a:stretch>
        </p:blipFill>
        <p:spPr>
          <a:xfrm>
            <a:off x="744070" y="1319592"/>
            <a:ext cx="9350187" cy="5382170"/>
          </a:xfrm>
        </p:spPr>
      </p:pic>
      <p:sp>
        <p:nvSpPr>
          <p:cNvPr id="6" name="TextBox 5">
            <a:extLst>
              <a:ext uri="{FF2B5EF4-FFF2-40B4-BE49-F238E27FC236}">
                <a16:creationId xmlns:a16="http://schemas.microsoft.com/office/drawing/2014/main" id="{CEB6D1C1-F1C2-4FEC-A03B-C848F0B2D901}"/>
              </a:ext>
            </a:extLst>
          </p:cNvPr>
          <p:cNvSpPr txBox="1"/>
          <p:nvPr/>
        </p:nvSpPr>
        <p:spPr>
          <a:xfrm>
            <a:off x="444251" y="950260"/>
            <a:ext cx="5858450" cy="369332"/>
          </a:xfrm>
          <a:prstGeom prst="rect">
            <a:avLst/>
          </a:prstGeom>
          <a:noFill/>
        </p:spPr>
        <p:txBody>
          <a:bodyPr wrap="square" rtlCol="0">
            <a:spAutoFit/>
          </a:bodyPr>
          <a:lstStyle/>
          <a:p>
            <a:r>
              <a:rPr lang="en-US" u="sng" dirty="0"/>
              <a:t>Using cursor and finding the total number of rows</a:t>
            </a:r>
          </a:p>
        </p:txBody>
      </p:sp>
    </p:spTree>
    <p:extLst>
      <p:ext uri="{BB962C8B-B14F-4D97-AF65-F5344CB8AC3E}">
        <p14:creationId xmlns:p14="http://schemas.microsoft.com/office/powerpoint/2010/main" val="17177676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846</TotalTime>
  <Words>245</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Lucida Calligraphy</vt:lpstr>
      <vt:lpstr>Trebuchet MS</vt:lpstr>
      <vt:lpstr>Wingdings 3</vt:lpstr>
      <vt:lpstr>Facet</vt:lpstr>
      <vt:lpstr>NEWSPAPER MANAGEMENT  DATABASE SYSTEM  Course Title: Database System Laboratory Course Code: CSE 3210</vt:lpstr>
      <vt:lpstr>Introduction</vt:lpstr>
      <vt:lpstr>E-R Diagram</vt:lpstr>
      <vt:lpstr>Schema Diagram</vt:lpstr>
      <vt:lpstr>Tables</vt:lpstr>
      <vt:lpstr>Tables</vt:lpstr>
      <vt:lpstr>Some Queries</vt:lpstr>
      <vt:lpstr>PL/SQL</vt:lpstr>
      <vt:lpstr>Cursor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NEWSPAPER MANAGEMENT  DATABASE SYSTEM  Course Title: Database System Laboratory Course Code: CSE 3210</dc:title>
  <dc:creator>Tawsif Kaisar</dc:creator>
  <cp:lastModifiedBy>Tawsif Kaisar</cp:lastModifiedBy>
  <cp:revision>16</cp:revision>
  <dcterms:created xsi:type="dcterms:W3CDTF">2023-11-04T10:49:12Z</dcterms:created>
  <dcterms:modified xsi:type="dcterms:W3CDTF">2023-11-11T21:56:48Z</dcterms:modified>
</cp:coreProperties>
</file>