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2"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324448"/>
          </a:xfrm>
          <a:prstGeom prst="rect">
            <a:avLst/>
          </a:prstGeom>
        </p:spPr>
        <p:txBody>
          <a:bodyPr vert="horz" wrap="square" lIns="0" tIns="16510" rIns="0" bIns="0" rtlCol="0">
            <a:spAutoFit/>
          </a:bodyPr>
          <a:lstStyle/>
          <a:p>
            <a:pPr marL="12700">
              <a:lnSpc>
                <a:spcPct val="100000"/>
              </a:lnSpc>
              <a:spcBef>
                <a:spcPts val="130"/>
              </a:spcBef>
            </a:pPr>
            <a:r>
              <a:rPr lang="en-US" sz="2000" dirty="0" smtClean="0">
                <a:latin typeface="Trebuchet MS"/>
                <a:cs typeface="Trebuchet MS"/>
              </a:rPr>
              <a:t>TAMILSELVAN.S</a:t>
            </a:r>
            <a:endParaRPr sz="3200" dirty="0">
              <a:latin typeface="Trebuchet MS"/>
              <a:cs typeface="Trebuchet MS"/>
            </a:endParaRPr>
          </a:p>
        </p:txBody>
      </p:sp>
      <p:sp>
        <p:nvSpPr>
          <p:cNvPr id="8" name="object 8"/>
          <p:cNvSpPr txBox="1"/>
          <p:nvPr/>
        </p:nvSpPr>
        <p:spPr>
          <a:xfrm>
            <a:off x="5105400" y="2895600"/>
            <a:ext cx="5438775" cy="1120820"/>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FF0000"/>
                </a:solidFill>
                <a:latin typeface="Trebuchet MS"/>
                <a:cs typeface="Trebuchet MS"/>
              </a:rPr>
              <a:t>I</a:t>
            </a:r>
            <a:r>
              <a:rPr lang="en-IN" sz="2400" dirty="0" smtClean="0">
                <a:solidFill>
                  <a:srgbClr val="FF0000"/>
                </a:solidFill>
                <a:latin typeface="Trebuchet MS"/>
                <a:cs typeface="Trebuchet MS"/>
              </a:rPr>
              <a:t>dentifying factors influencing customer satisfaction using decision tree</a:t>
            </a:r>
            <a:endParaRPr sz="2400" dirty="0">
              <a:solidFill>
                <a:srgbClr val="FF000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Rectangle 9"/>
          <p:cNvSpPr/>
          <p:nvPr/>
        </p:nvSpPr>
        <p:spPr>
          <a:xfrm>
            <a:off x="1219200" y="1371600"/>
            <a:ext cx="7924800" cy="4524315"/>
          </a:xfrm>
          <a:prstGeom prst="rect">
            <a:avLst/>
          </a:prstGeom>
        </p:spPr>
        <p:txBody>
          <a:bodyPr wrap="square">
            <a:spAutoFit/>
          </a:bodyPr>
          <a:lstStyle/>
          <a:p>
            <a:r>
              <a:rPr lang="en-IN" sz="3200" dirty="0"/>
              <a:t>Upon completion of the analysis, we aim to provide businesses with a comprehensive report detailing the most influential factors affecting customer satisfaction. This report will enable organizations to tailor their strategies towards improving these key areas, ultimately leading to higher levels of customer satisfaction and </a:t>
            </a:r>
            <a:r>
              <a:rPr lang="en-IN" sz="3200" dirty="0" smtClean="0"/>
              <a:t>loyalty.</a:t>
            </a:r>
            <a:br>
              <a:rPr lang="en-IN" sz="3200" dirty="0" smtClean="0"/>
            </a:b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657"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smtClean="0"/>
              <a:t>TITLE</a:t>
            </a:r>
            <a:r>
              <a:rPr lang="en-US" sz="4250" spc="-10" dirty="0" smtClean="0"/>
              <a:t> :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object 8"/>
          <p:cNvSpPr txBox="1"/>
          <p:nvPr/>
        </p:nvSpPr>
        <p:spPr>
          <a:xfrm>
            <a:off x="1066800" y="2305918"/>
            <a:ext cx="7048500" cy="1490152"/>
          </a:xfrm>
          <a:prstGeom prst="rect">
            <a:avLst/>
          </a:prstGeom>
        </p:spPr>
        <p:txBody>
          <a:bodyPr vert="horz" wrap="square" lIns="0" tIns="12700" rIns="0" bIns="0" rtlCol="0">
            <a:spAutoFit/>
          </a:bodyPr>
          <a:lstStyle/>
          <a:p>
            <a:pPr marL="12700">
              <a:lnSpc>
                <a:spcPct val="100000"/>
              </a:lnSpc>
              <a:spcBef>
                <a:spcPts val="100"/>
              </a:spcBef>
            </a:pPr>
            <a:r>
              <a:rPr lang="en-IN" sz="3200" dirty="0" smtClean="0">
                <a:solidFill>
                  <a:srgbClr val="FF0000"/>
                </a:solidFill>
                <a:latin typeface="Trebuchet MS"/>
                <a:cs typeface="Trebuchet MS"/>
              </a:rPr>
              <a:t>Identifying factors influencing customer satisfaction using decision tree</a:t>
            </a:r>
            <a:endParaRPr sz="3200" dirty="0">
              <a:solidFill>
                <a:srgbClr val="FF0000"/>
              </a:solidFill>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smtClean="0"/>
              <a:t>AGENDA</a:t>
            </a:r>
            <a:r>
              <a:rPr lang="en-US" u="sng" spc="-10" dirty="0" smtClean="0"/>
              <a:t> :</a:t>
            </a:r>
            <a:endParaRPr u="sng"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209800" y="1872734"/>
            <a:ext cx="6862763" cy="2585323"/>
          </a:xfrm>
          <a:prstGeom prst="rect">
            <a:avLst/>
          </a:prstGeom>
          <a:noFill/>
        </p:spPr>
        <p:txBody>
          <a:bodyPr wrap="square" rtlCol="0">
            <a:spAutoFit/>
          </a:bodyPr>
          <a:lstStyle/>
          <a:p>
            <a:pPr marL="285750" indent="-285750">
              <a:buFont typeface="Arial" pitchFamily="34" charset="0"/>
              <a:buChar char="•"/>
            </a:pPr>
            <a:r>
              <a:rPr lang="en-IN" dirty="0"/>
              <a:t>Introduction</a:t>
            </a:r>
          </a:p>
          <a:p>
            <a:pPr marL="285750" indent="-285750">
              <a:buFont typeface="Arial" pitchFamily="34" charset="0"/>
              <a:buChar char="•"/>
            </a:pPr>
            <a:r>
              <a:rPr lang="en-IN" dirty="0"/>
              <a:t>Problem Statement</a:t>
            </a:r>
          </a:p>
          <a:p>
            <a:pPr marL="285750" indent="-285750">
              <a:buFont typeface="Arial" pitchFamily="34" charset="0"/>
              <a:buChar char="•"/>
            </a:pPr>
            <a:r>
              <a:rPr lang="en-IN" dirty="0"/>
              <a:t>Project Overview</a:t>
            </a:r>
          </a:p>
          <a:p>
            <a:pPr marL="285750" indent="-285750">
              <a:buFont typeface="Arial" pitchFamily="34" charset="0"/>
              <a:buChar char="•"/>
            </a:pPr>
            <a:r>
              <a:rPr lang="en-IN" dirty="0"/>
              <a:t>End Users</a:t>
            </a:r>
          </a:p>
          <a:p>
            <a:pPr marL="285750" indent="-285750">
              <a:buFont typeface="Arial" pitchFamily="34" charset="0"/>
              <a:buChar char="•"/>
            </a:pPr>
            <a:r>
              <a:rPr lang="en-IN" dirty="0"/>
              <a:t>Solution and Value Proposition</a:t>
            </a:r>
          </a:p>
          <a:p>
            <a:pPr marL="285750" indent="-285750">
              <a:buFont typeface="Arial" pitchFamily="34" charset="0"/>
              <a:buChar char="•"/>
            </a:pPr>
            <a:r>
              <a:rPr lang="en-IN" dirty="0"/>
              <a:t>Unique Selling Point (WOW)</a:t>
            </a:r>
          </a:p>
          <a:p>
            <a:pPr marL="285750" indent="-285750">
              <a:buFont typeface="Arial" pitchFamily="34" charset="0"/>
              <a:buChar char="•"/>
            </a:pPr>
            <a:r>
              <a:rPr lang="en-IN" dirty="0"/>
              <a:t>Modelling Approach</a:t>
            </a:r>
          </a:p>
          <a:p>
            <a:pPr marL="285750" indent="-285750">
              <a:buFont typeface="Arial" pitchFamily="34" charset="0"/>
              <a:buChar char="•"/>
            </a:pPr>
            <a:r>
              <a:rPr lang="en-IN" dirty="0"/>
              <a:t>Results</a:t>
            </a:r>
          </a:p>
          <a:p>
            <a:pPr marL="285750" indent="-285750">
              <a:buFont typeface="Arial" pitchFamily="34" charset="0"/>
              <a:buChar char="•"/>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481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smtClean="0"/>
              <a:t>STATEMENT</a:t>
            </a:r>
            <a:r>
              <a:rPr lang="en-US" sz="4250" spc="-75" dirty="0" smtClean="0"/>
              <a:t> :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676275" y="1371600"/>
            <a:ext cx="7248525" cy="4401205"/>
          </a:xfrm>
          <a:prstGeom prst="rect">
            <a:avLst/>
          </a:prstGeom>
          <a:noFill/>
        </p:spPr>
        <p:txBody>
          <a:bodyPr wrap="square" rtlCol="0">
            <a:spAutoFit/>
          </a:bodyPr>
          <a:lstStyle/>
          <a:p>
            <a:r>
              <a:rPr lang="en-IN" sz="2800" dirty="0"/>
              <a:t>Identifying the factors that influence customer satisfaction is crucial for businesses to enhance their services and products. However, with the vast amount of data available, it can be challenging to pinpoint the key drivers of customer satisfaction accurately. This project aims to utilize decision tree algorithms to </a:t>
            </a:r>
            <a:r>
              <a:rPr lang="en-IN" sz="2800" dirty="0" err="1"/>
              <a:t>analyze</a:t>
            </a:r>
            <a:r>
              <a:rPr lang="en-IN" sz="2800" dirty="0"/>
              <a:t> and identify the significant factors that impact customer satisfaction.</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5334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914400" y="1600200"/>
            <a:ext cx="7848600" cy="3108543"/>
          </a:xfrm>
          <a:prstGeom prst="rect">
            <a:avLst/>
          </a:prstGeom>
          <a:noFill/>
        </p:spPr>
        <p:txBody>
          <a:bodyPr wrap="square" rtlCol="0">
            <a:spAutoFit/>
          </a:bodyPr>
          <a:lstStyle/>
          <a:p>
            <a:r>
              <a:rPr lang="en-IN" sz="2800" dirty="0">
                <a:latin typeface="+mn-lt"/>
              </a:rPr>
              <a:t>The project will involve collecting customer data from various sources such as surveys, feedback forms, and online reviews. The data will then be </a:t>
            </a:r>
            <a:r>
              <a:rPr lang="en-IN" sz="2800" dirty="0" err="1">
                <a:latin typeface="+mn-lt"/>
              </a:rPr>
              <a:t>preprocessed</a:t>
            </a:r>
            <a:r>
              <a:rPr lang="en-IN" sz="2800" dirty="0">
                <a:latin typeface="+mn-lt"/>
              </a:rPr>
              <a:t> to ensure its quality and relevance for analysis. Decision tree algorithms will be employed to build a predictive model that can classify and rank the factors influencing customer satisfaction.</a:t>
            </a:r>
            <a:endParaRPr lang="en-US" sz="28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1524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304800" y="1563202"/>
            <a:ext cx="9829800" cy="4524315"/>
          </a:xfrm>
          <a:prstGeom prst="rect">
            <a:avLst/>
          </a:prstGeom>
          <a:noFill/>
        </p:spPr>
        <p:txBody>
          <a:bodyPr wrap="square" rtlCol="0">
            <a:spAutoFit/>
          </a:bodyPr>
          <a:lstStyle/>
          <a:p>
            <a:r>
              <a:rPr lang="en-IN" sz="3200" dirty="0">
                <a:latin typeface="+mn-lt"/>
              </a:rPr>
              <a:t>The end users of this project would primarily be businesses across different industries that are keen on understanding their customers better and improving their overall satisfaction levels. Marketing teams, product development departments, and customer service representatives could benefit from the insights generated by this analysis.</a:t>
            </a:r>
          </a:p>
          <a:p>
            <a:r>
              <a:rPr lang="en-IN" sz="3200" dirty="0" smtClean="0">
                <a:latin typeface="+mn-lt"/>
              </a:rPr>
              <a:t/>
            </a:r>
            <a:br>
              <a:rPr lang="en-IN" sz="3200" dirty="0" smtClean="0">
                <a:latin typeface="+mn-lt"/>
              </a:rPr>
            </a:br>
            <a:endParaRPr lang="en-US" sz="32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15240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2971800" y="1476375"/>
            <a:ext cx="7467600" cy="5509200"/>
          </a:xfrm>
          <a:prstGeom prst="rect">
            <a:avLst/>
          </a:prstGeom>
          <a:noFill/>
        </p:spPr>
        <p:txBody>
          <a:bodyPr wrap="square" rtlCol="0">
            <a:spAutoFit/>
          </a:bodyPr>
          <a:lstStyle/>
          <a:p>
            <a:r>
              <a:rPr lang="en-IN" sz="3200" dirty="0">
                <a:latin typeface="+mn-lt"/>
              </a:rPr>
              <a:t>Our solution involves leveraging decision tree algorithms to create a predictive model that can effectively identify the key factors influencing customer satisfaction. By utilizing this model, businesses can prioritize their efforts on enhancing these critical factors, leading to improved customer retention, loyalty, and overall business performance.</a:t>
            </a:r>
          </a:p>
          <a:p>
            <a:r>
              <a:rPr lang="en-IN" sz="3200" dirty="0" smtClean="0">
                <a:latin typeface="+mn-lt"/>
              </a:rPr>
              <a:t/>
            </a:r>
            <a:br>
              <a:rPr lang="en-IN" sz="3200" dirty="0" smtClean="0">
                <a:latin typeface="+mn-lt"/>
              </a:rPr>
            </a:br>
            <a:endParaRPr lang="en-US" sz="32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3048000" y="2274838"/>
            <a:ext cx="6096000" cy="4832092"/>
          </a:xfrm>
          <a:prstGeom prst="rect">
            <a:avLst/>
          </a:prstGeom>
        </p:spPr>
        <p:txBody>
          <a:bodyPr>
            <a:spAutoFit/>
          </a:bodyPr>
          <a:lstStyle/>
          <a:p>
            <a:r>
              <a:rPr lang="en-IN" sz="2800" dirty="0">
                <a:latin typeface="+mn-lt"/>
              </a:rPr>
              <a:t>The unique selling point of our solution lies in its ability to provide actionable insights in a visually interpretable manner through decision trees. This not only simplifies the complex data analysis process but also empowers businesses to make informed decisions quickly based on the identified factors impacting customer satisfaction.</a:t>
            </a:r>
          </a:p>
          <a:p>
            <a:r>
              <a:rPr lang="en-IN" sz="2800" dirty="0" smtClean="0">
                <a:latin typeface="+mn-lt"/>
              </a:rPr>
              <a:t/>
            </a:r>
            <a:br>
              <a:rPr lang="en-IN" sz="2800" dirty="0" smtClean="0">
                <a:latin typeface="+mn-lt"/>
              </a:rPr>
            </a:br>
            <a:endParaRPr lang="en-IN" sz="28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9"/>
          <p:cNvSpPr/>
          <p:nvPr/>
        </p:nvSpPr>
        <p:spPr>
          <a:xfrm>
            <a:off x="760652" y="1701713"/>
            <a:ext cx="8534400" cy="5509200"/>
          </a:xfrm>
          <a:prstGeom prst="rect">
            <a:avLst/>
          </a:prstGeom>
        </p:spPr>
        <p:txBody>
          <a:bodyPr wrap="square">
            <a:spAutoFit/>
          </a:bodyPr>
          <a:lstStyle/>
          <a:p>
            <a:r>
              <a:rPr lang="en-IN" sz="3200" dirty="0"/>
              <a:t>For this project, we will implement a decision tree algorithm such as CART (Classification and Regression Trees) or C4.5 to construct a predictive model. The algorithm will recursively partition the data based on different attributes to create a tree-like structure that represents the relationships between various factors and customer satisfaction levels.</a:t>
            </a:r>
          </a:p>
          <a:p>
            <a:r>
              <a:rPr lang="en-IN" sz="3200" dirty="0" smtClean="0"/>
              <a:t/>
            </a:r>
            <a:br>
              <a:rPr lang="en-IN" sz="3200" dirty="0" smtClean="0"/>
            </a:b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487</Words>
  <Application>Microsoft Office PowerPoint</Application>
  <PresentationFormat>Custom</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 : </vt:lpstr>
      <vt:lpstr>AGENDA :</vt:lpstr>
      <vt:lpstr>PROBLEM STATEMENT : </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2021PITIT260</dc:creator>
  <cp:lastModifiedBy>2021PITIT260</cp:lastModifiedBy>
  <cp:revision>6</cp:revision>
  <dcterms:created xsi:type="dcterms:W3CDTF">2024-03-30T02:44:13Z</dcterms:created>
  <dcterms:modified xsi:type="dcterms:W3CDTF">2024-04-01T08:56:51Z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