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8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3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1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1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61A384-0E5C-4D95-AB63-680F19A71FF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7200-7E44-408E-8DD1-B27881007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93A11-3292-4BE5-871C-59BBC5795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5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74F-1513-4741-A9BE-91211C64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E042-C3BD-4413-8F7D-ED8EA6DC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402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/>
              <a:t>Create an  Inventory Management System using the IMS starter</a:t>
            </a:r>
          </a:p>
          <a:p>
            <a:pPr lvl="1"/>
            <a:r>
              <a:rPr lang="en-GB" dirty="0"/>
              <a:t>CRUD control of customer, item and order entities</a:t>
            </a:r>
          </a:p>
          <a:p>
            <a:pPr lvl="1"/>
            <a:r>
              <a:rPr lang="en-GB" dirty="0"/>
              <a:t>Interaction via the command line interface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Approach:</a:t>
            </a:r>
          </a:p>
          <a:p>
            <a:pPr lvl="1"/>
            <a:r>
              <a:rPr lang="en-GB" dirty="0"/>
              <a:t>Understand the flow of the code and the connections between classes</a:t>
            </a:r>
          </a:p>
          <a:p>
            <a:pPr lvl="1"/>
            <a:r>
              <a:rPr lang="en-GB" dirty="0"/>
              <a:t>Use the customer classes as a template for items and orders</a:t>
            </a:r>
          </a:p>
          <a:p>
            <a:pPr lvl="1"/>
            <a:r>
              <a:rPr lang="en-GB" dirty="0"/>
              <a:t>Produce tests for the classes using customer tests as templates</a:t>
            </a:r>
          </a:p>
          <a:p>
            <a:pPr lvl="1"/>
            <a:r>
              <a:rPr lang="en-GB" dirty="0"/>
              <a:t>Use coverage tests to find any more tests which are required</a:t>
            </a:r>
          </a:p>
        </p:txBody>
      </p:sp>
    </p:spTree>
    <p:extLst>
      <p:ext uri="{BB962C8B-B14F-4D97-AF65-F5344CB8AC3E}">
        <p14:creationId xmlns:p14="http://schemas.microsoft.com/office/powerpoint/2010/main" val="28589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A72B-12D9-4B4D-B025-FBD3CF9E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0247-9233-4F05-8DE3-5823D0A7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Git – Version Control Management [GitHub]</a:t>
            </a:r>
          </a:p>
          <a:p>
            <a:pPr marL="0" indent="0">
              <a:buNone/>
            </a:pPr>
            <a:r>
              <a:rPr lang="en-GB" dirty="0"/>
              <a:t>Jira – Agile Project Management</a:t>
            </a:r>
          </a:p>
          <a:p>
            <a:pPr marL="0" indent="0">
              <a:buNone/>
            </a:pPr>
            <a:r>
              <a:rPr lang="en-GB" dirty="0"/>
              <a:t>SQL – Structured Query Language , Database construction [MySQL 5.7]</a:t>
            </a:r>
          </a:p>
          <a:p>
            <a:pPr marL="0" indent="0">
              <a:buNone/>
            </a:pPr>
            <a:r>
              <a:rPr lang="en-GB" dirty="0"/>
              <a:t>Java – Object-Oriented Programming Language [Eclipse IDE]</a:t>
            </a:r>
          </a:p>
          <a:p>
            <a:pPr marL="0" indent="0">
              <a:buNone/>
            </a:pPr>
            <a:r>
              <a:rPr lang="en-GB" dirty="0"/>
              <a:t>Junit – Unit Testing</a:t>
            </a:r>
          </a:p>
          <a:p>
            <a:pPr marL="0" indent="0">
              <a:buNone/>
            </a:pPr>
            <a:r>
              <a:rPr lang="en-GB" dirty="0"/>
              <a:t>Maven – Build Automation Tool</a:t>
            </a:r>
          </a:p>
        </p:txBody>
      </p:sp>
    </p:spTree>
    <p:extLst>
      <p:ext uri="{BB962C8B-B14F-4D97-AF65-F5344CB8AC3E}">
        <p14:creationId xmlns:p14="http://schemas.microsoft.com/office/powerpoint/2010/main" val="200660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CCD6-3E57-416D-9860-7D8F3B4F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STORIES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A7A8-F1EB-4A1A-BBB2-2AB9252D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a User, I need to be able to interact with the program via the CLI, so that I can navigate, view and make changes to the system</a:t>
            </a:r>
          </a:p>
          <a:p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As a User, I need to be able to make changes to the databases, so that I can add, delete and update the information</a:t>
            </a:r>
          </a:p>
          <a:p>
            <a:r>
              <a:rPr lang="en-GB" dirty="0"/>
              <a:t>As a User, I need to be able to view the system information, so that I know about the customers, items and orders</a:t>
            </a:r>
          </a:p>
          <a:p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As a User, I want to be able to add up the prices of items in an order, so I can calculate the cost of an order</a:t>
            </a:r>
            <a:endParaRPr lang="en-GB" dirty="0"/>
          </a:p>
          <a:p>
            <a:r>
              <a:rPr lang="en-GB" u="sng" dirty="0"/>
              <a:t>Extension:</a:t>
            </a:r>
          </a:p>
          <a:p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As a User, I need to be able to have an account protected by a password, so that changes can safely be made to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69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6C43-B699-48D0-845D-BE78153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</a:t>
            </a:r>
          </a:p>
        </p:txBody>
      </p:sp>
      <p:graphicFrame>
        <p:nvGraphicFramePr>
          <p:cNvPr id="28" name="Content Placeholder 27">
            <a:extLst>
              <a:ext uri="{FF2B5EF4-FFF2-40B4-BE49-F238E27FC236}">
                <a16:creationId xmlns:a16="http://schemas.microsoft.com/office/drawing/2014/main" id="{7A0A2E90-12B1-493B-832D-CA1DEAB8A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62888"/>
              </p:ext>
            </p:extLst>
          </p:nvPr>
        </p:nvGraphicFramePr>
        <p:xfrm>
          <a:off x="1180881" y="2154322"/>
          <a:ext cx="2708021" cy="1377696"/>
        </p:xfrm>
        <a:graphic>
          <a:graphicData uri="http://schemas.openxmlformats.org/drawingml/2006/table">
            <a:tbl>
              <a:tblPr/>
              <a:tblGrid>
                <a:gridCol w="352785">
                  <a:extLst>
                    <a:ext uri="{9D8B030D-6E8A-4147-A177-3AD203B41FA5}">
                      <a16:colId xmlns:a16="http://schemas.microsoft.com/office/drawing/2014/main" val="199349198"/>
                    </a:ext>
                  </a:extLst>
                </a:gridCol>
                <a:gridCol w="1141576">
                  <a:extLst>
                    <a:ext uri="{9D8B030D-6E8A-4147-A177-3AD203B41FA5}">
                      <a16:colId xmlns:a16="http://schemas.microsoft.com/office/drawing/2014/main" val="1767375729"/>
                    </a:ext>
                  </a:extLst>
                </a:gridCol>
                <a:gridCol w="1213660">
                  <a:extLst>
                    <a:ext uri="{9D8B030D-6E8A-4147-A177-3AD203B41FA5}">
                      <a16:colId xmlns:a16="http://schemas.microsoft.com/office/drawing/2014/main" val="506340786"/>
                    </a:ext>
                  </a:extLst>
                </a:gridCol>
              </a:tblGrid>
              <a:tr h="320307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09448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26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VARCHAR(40)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02033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053020"/>
                  </a:ext>
                </a:extLst>
              </a:tr>
            </a:tbl>
          </a:graphicData>
        </a:graphic>
      </p:graphicFrame>
      <p:sp>
        <p:nvSpPr>
          <p:cNvPr id="29" name="Control 31">
            <a:extLst>
              <a:ext uri="{FF2B5EF4-FFF2-40B4-BE49-F238E27FC236}">
                <a16:creationId xmlns:a16="http://schemas.microsoft.com/office/drawing/2014/main" id="{F52E8F3E-D4CF-4894-9BF8-0F6BB5C97C73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5402263" y="4818063"/>
            <a:ext cx="2708275" cy="130968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BFFB9F-DD98-4917-BD4C-B752CFF40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30299"/>
              </p:ext>
            </p:extLst>
          </p:nvPr>
        </p:nvGraphicFramePr>
        <p:xfrm>
          <a:off x="4326120" y="2154322"/>
          <a:ext cx="2374139" cy="1722120"/>
        </p:xfrm>
        <a:graphic>
          <a:graphicData uri="http://schemas.openxmlformats.org/drawingml/2006/table">
            <a:tbl>
              <a:tblPr/>
              <a:tblGrid>
                <a:gridCol w="297690">
                  <a:extLst>
                    <a:ext uri="{9D8B030D-6E8A-4147-A177-3AD203B41FA5}">
                      <a16:colId xmlns:a16="http://schemas.microsoft.com/office/drawing/2014/main" val="2721857825"/>
                    </a:ext>
                  </a:extLst>
                </a:gridCol>
                <a:gridCol w="1280853">
                  <a:extLst>
                    <a:ext uri="{9D8B030D-6E8A-4147-A177-3AD203B41FA5}">
                      <a16:colId xmlns:a16="http://schemas.microsoft.com/office/drawing/2014/main" val="1428598884"/>
                    </a:ext>
                  </a:extLst>
                </a:gridCol>
                <a:gridCol w="795596">
                  <a:extLst>
                    <a:ext uri="{9D8B030D-6E8A-4147-A177-3AD203B41FA5}">
                      <a16:colId xmlns:a16="http://schemas.microsoft.com/office/drawing/2014/main" val="483357479"/>
                    </a:ext>
                  </a:extLst>
                </a:gridCol>
              </a:tblGrid>
              <a:tr h="329057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53347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887914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666858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53024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Quantity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7143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D46F58-A650-4337-8EE4-345D9BB32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33099"/>
              </p:ext>
            </p:extLst>
          </p:nvPr>
        </p:nvGraphicFramePr>
        <p:xfrm>
          <a:off x="7029993" y="2154322"/>
          <a:ext cx="2466085" cy="1377696"/>
        </p:xfrm>
        <a:graphic>
          <a:graphicData uri="http://schemas.openxmlformats.org/drawingml/2006/table">
            <a:tbl>
              <a:tblPr/>
              <a:tblGrid>
                <a:gridCol w="419214">
                  <a:extLst>
                    <a:ext uri="{9D8B030D-6E8A-4147-A177-3AD203B41FA5}">
                      <a16:colId xmlns:a16="http://schemas.microsoft.com/office/drawing/2014/main" val="3438244073"/>
                    </a:ext>
                  </a:extLst>
                </a:gridCol>
                <a:gridCol w="820788">
                  <a:extLst>
                    <a:ext uri="{9D8B030D-6E8A-4147-A177-3AD203B41FA5}">
                      <a16:colId xmlns:a16="http://schemas.microsoft.com/office/drawing/2014/main" val="4205825291"/>
                    </a:ext>
                  </a:extLst>
                </a:gridCol>
                <a:gridCol w="1226083">
                  <a:extLst>
                    <a:ext uri="{9D8B030D-6E8A-4147-A177-3AD203B41FA5}">
                      <a16:colId xmlns:a16="http://schemas.microsoft.com/office/drawing/2014/main" val="3445650928"/>
                    </a:ext>
                  </a:extLst>
                </a:gridCol>
              </a:tblGrid>
              <a:tr h="33072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15765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116212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VARCHAR(40)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505995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DOUBLE(5,2)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406616"/>
                  </a:ext>
                </a:extLst>
              </a:tr>
            </a:tbl>
          </a:graphicData>
        </a:graphic>
      </p:graphicFrame>
      <p:sp>
        <p:nvSpPr>
          <p:cNvPr id="33" name="Control 33">
            <a:extLst>
              <a:ext uri="{FF2B5EF4-FFF2-40B4-BE49-F238E27FC236}">
                <a16:creationId xmlns:a16="http://schemas.microsoft.com/office/drawing/2014/main" id="{954B8CA4-E7C8-4A9F-8B50-2DCCDC085DDD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4572932" y="3919538"/>
            <a:ext cx="2465387" cy="131921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8399108-DBAE-437D-8A5B-425AAEF2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44356"/>
              </p:ext>
            </p:extLst>
          </p:nvPr>
        </p:nvGraphicFramePr>
        <p:xfrm>
          <a:off x="2075381" y="4544939"/>
          <a:ext cx="2185670" cy="1033272"/>
        </p:xfrm>
        <a:graphic>
          <a:graphicData uri="http://schemas.openxmlformats.org/drawingml/2006/table">
            <a:tbl>
              <a:tblPr/>
              <a:tblGrid>
                <a:gridCol w="326437">
                  <a:extLst>
                    <a:ext uri="{9D8B030D-6E8A-4147-A177-3AD203B41FA5}">
                      <a16:colId xmlns:a16="http://schemas.microsoft.com/office/drawing/2014/main" val="2981763858"/>
                    </a:ext>
                  </a:extLst>
                </a:gridCol>
                <a:gridCol w="1144443">
                  <a:extLst>
                    <a:ext uri="{9D8B030D-6E8A-4147-A177-3AD203B41FA5}">
                      <a16:colId xmlns:a16="http://schemas.microsoft.com/office/drawing/2014/main" val="1740234631"/>
                    </a:ext>
                  </a:extLst>
                </a:gridCol>
                <a:gridCol w="714790">
                  <a:extLst>
                    <a:ext uri="{9D8B030D-6E8A-4147-A177-3AD203B41FA5}">
                      <a16:colId xmlns:a16="http://schemas.microsoft.com/office/drawing/2014/main" val="1427678147"/>
                    </a:ext>
                  </a:extLst>
                </a:gridCol>
              </a:tblGrid>
              <a:tr h="33072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Customer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83514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77773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944541"/>
                  </a:ext>
                </a:extLst>
              </a:tr>
            </a:tbl>
          </a:graphicData>
        </a:graphic>
      </p:graphicFrame>
      <p:sp>
        <p:nvSpPr>
          <p:cNvPr id="37" name="Control 35">
            <a:extLst>
              <a:ext uri="{FF2B5EF4-FFF2-40B4-BE49-F238E27FC236}">
                <a16:creationId xmlns:a16="http://schemas.microsoft.com/office/drawing/2014/main" id="{558F6A81-B4C6-4EC6-9EB8-6952C3D0893F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8475663" y="8128000"/>
            <a:ext cx="2185987" cy="9906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048E062-56A7-4B3E-BF72-55ABCB53F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14485"/>
              </p:ext>
            </p:extLst>
          </p:nvPr>
        </p:nvGraphicFramePr>
        <p:xfrm>
          <a:off x="4788962" y="4543336"/>
          <a:ext cx="2333498" cy="1377696"/>
        </p:xfrm>
        <a:graphic>
          <a:graphicData uri="http://schemas.openxmlformats.org/drawingml/2006/table">
            <a:tbl>
              <a:tblPr/>
              <a:tblGrid>
                <a:gridCol w="335563">
                  <a:extLst>
                    <a:ext uri="{9D8B030D-6E8A-4147-A177-3AD203B41FA5}">
                      <a16:colId xmlns:a16="http://schemas.microsoft.com/office/drawing/2014/main" val="3600546006"/>
                    </a:ext>
                  </a:extLst>
                </a:gridCol>
                <a:gridCol w="1268962">
                  <a:extLst>
                    <a:ext uri="{9D8B030D-6E8A-4147-A177-3AD203B41FA5}">
                      <a16:colId xmlns:a16="http://schemas.microsoft.com/office/drawing/2014/main" val="2581585769"/>
                    </a:ext>
                  </a:extLst>
                </a:gridCol>
                <a:gridCol w="728973">
                  <a:extLst>
                    <a:ext uri="{9D8B030D-6E8A-4147-A177-3AD203B41FA5}">
                      <a16:colId xmlns:a16="http://schemas.microsoft.com/office/drawing/2014/main" val="1909357179"/>
                    </a:ext>
                  </a:extLst>
                </a:gridCol>
              </a:tblGrid>
              <a:tr h="33072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Items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71576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198596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120405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Quantity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583736"/>
                  </a:ext>
                </a:extLst>
              </a:tr>
            </a:tbl>
          </a:graphicData>
        </a:graphic>
      </p:graphicFrame>
      <p:sp>
        <p:nvSpPr>
          <p:cNvPr id="39" name="Control 36">
            <a:extLst>
              <a:ext uri="{FF2B5EF4-FFF2-40B4-BE49-F238E27FC236}">
                <a16:creationId xmlns:a16="http://schemas.microsoft.com/office/drawing/2014/main" id="{CCD668CF-8D76-46D7-AF8B-355790FA3194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1130026" y="7947974"/>
            <a:ext cx="2333625" cy="131921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0D914A-FB1D-4B41-B3BB-D50AB0E74AED}"/>
              </a:ext>
            </a:extLst>
          </p:cNvPr>
          <p:cNvSpPr txBox="1"/>
          <p:nvPr/>
        </p:nvSpPr>
        <p:spPr>
          <a:xfrm>
            <a:off x="46584" y="2076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Initial Plan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E1D3F2-FBC0-4DA2-B384-7DEF0A27EC37}"/>
              </a:ext>
            </a:extLst>
          </p:cNvPr>
          <p:cNvCxnSpPr/>
          <p:nvPr/>
        </p:nvCxnSpPr>
        <p:spPr>
          <a:xfrm flipH="1">
            <a:off x="3888902" y="3015382"/>
            <a:ext cx="4372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060C97-531B-47C4-B692-3E86238E43FD}"/>
              </a:ext>
            </a:extLst>
          </p:cNvPr>
          <p:cNvCxnSpPr>
            <a:cxnSpLocks/>
          </p:cNvCxnSpPr>
          <p:nvPr/>
        </p:nvCxnSpPr>
        <p:spPr>
          <a:xfrm flipH="1">
            <a:off x="6700259" y="3409201"/>
            <a:ext cx="329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92C349-5F96-4C8B-B364-78483229B1F0}"/>
              </a:ext>
            </a:extLst>
          </p:cNvPr>
          <p:cNvCxnSpPr>
            <a:cxnSpLocks/>
          </p:cNvCxnSpPr>
          <p:nvPr/>
        </p:nvCxnSpPr>
        <p:spPr>
          <a:xfrm flipH="1">
            <a:off x="4261051" y="5061575"/>
            <a:ext cx="5279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FBF0F5-4713-48B4-B7FA-E848A4708DB3}"/>
              </a:ext>
            </a:extLst>
          </p:cNvPr>
          <p:cNvCxnSpPr>
            <a:cxnSpLocks/>
          </p:cNvCxnSpPr>
          <p:nvPr/>
        </p:nvCxnSpPr>
        <p:spPr>
          <a:xfrm flipH="1">
            <a:off x="7122460" y="5411409"/>
            <a:ext cx="329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8E9275-8183-433E-B206-CCD403C7C853}"/>
              </a:ext>
            </a:extLst>
          </p:cNvPr>
          <p:cNvCxnSpPr>
            <a:cxnSpLocks/>
          </p:cNvCxnSpPr>
          <p:nvPr/>
        </p:nvCxnSpPr>
        <p:spPr>
          <a:xfrm flipH="1">
            <a:off x="1745647" y="5392322"/>
            <a:ext cx="329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A1D03BFB-FF61-4F54-93D6-7441191CA596}"/>
              </a:ext>
            </a:extLst>
          </p:cNvPr>
          <p:cNvSpPr/>
          <p:nvPr/>
        </p:nvSpPr>
        <p:spPr>
          <a:xfrm rot="5400000">
            <a:off x="4272577" y="1702432"/>
            <a:ext cx="729021" cy="5341120"/>
          </a:xfrm>
          <a:prstGeom prst="leftBrace">
            <a:avLst>
              <a:gd name="adj1" fmla="val 8333"/>
              <a:gd name="adj2" fmla="val 503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7C2FFF-D57C-4FD2-BE76-2DB083D87CB2}"/>
              </a:ext>
            </a:extLst>
          </p:cNvPr>
          <p:cNvSpPr txBox="1"/>
          <p:nvPr/>
        </p:nvSpPr>
        <p:spPr>
          <a:xfrm>
            <a:off x="159554" y="451313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Final Plan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0C322017-8AC7-48A7-A30F-8A350D3D6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93749"/>
              </p:ext>
            </p:extLst>
          </p:nvPr>
        </p:nvGraphicFramePr>
        <p:xfrm>
          <a:off x="9027845" y="4259581"/>
          <a:ext cx="2774094" cy="1722120"/>
        </p:xfrm>
        <a:graphic>
          <a:graphicData uri="http://schemas.openxmlformats.org/drawingml/2006/table">
            <a:tbl>
              <a:tblPr/>
              <a:tblGrid>
                <a:gridCol w="257932">
                  <a:extLst>
                    <a:ext uri="{9D8B030D-6E8A-4147-A177-3AD203B41FA5}">
                      <a16:colId xmlns:a16="http://schemas.microsoft.com/office/drawing/2014/main" val="2721857825"/>
                    </a:ext>
                  </a:extLst>
                </a:gridCol>
                <a:gridCol w="1040319">
                  <a:extLst>
                    <a:ext uri="{9D8B030D-6E8A-4147-A177-3AD203B41FA5}">
                      <a16:colId xmlns:a16="http://schemas.microsoft.com/office/drawing/2014/main" val="1428598884"/>
                    </a:ext>
                  </a:extLst>
                </a:gridCol>
                <a:gridCol w="1475843">
                  <a:extLst>
                    <a:ext uri="{9D8B030D-6E8A-4147-A177-3AD203B41FA5}">
                      <a16:colId xmlns:a16="http://schemas.microsoft.com/office/drawing/2014/main" val="483357479"/>
                    </a:ext>
                  </a:extLst>
                </a:gridCol>
              </a:tblGrid>
              <a:tr h="329057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53347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ID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INT(11)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887914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Name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VARCHAR(40)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666858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VARCHAR(40)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53024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Admin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7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16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CE0-0E35-4682-BF87-1D59D36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WORKFLOW / GIT</a:t>
            </a:r>
            <a:endParaRPr lang="en-GB" dirty="0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E9C521-D0BD-4552-8E85-12CD08C44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42983"/>
            <a:ext cx="10058400" cy="1900006"/>
          </a:xfrm>
        </p:spPr>
      </p:pic>
    </p:spTree>
    <p:extLst>
      <p:ext uri="{BB962C8B-B14F-4D97-AF65-F5344CB8AC3E}">
        <p14:creationId xmlns:p14="http://schemas.microsoft.com/office/powerpoint/2010/main" val="98917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CA84-C39C-4F4A-A1AF-9A97049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/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E7F6-D256-4BD7-A248-40C6523F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Junit – Testing individual methods within classes</a:t>
            </a:r>
          </a:p>
          <a:p>
            <a:endParaRPr lang="en-GB" dirty="0"/>
          </a:p>
          <a:p>
            <a:r>
              <a:rPr lang="en-GB" dirty="0"/>
              <a:t>Coverage test – Checking the extent of the code which is checked by the Junit tests</a:t>
            </a:r>
          </a:p>
          <a:p>
            <a:pPr lvl="1"/>
            <a:r>
              <a:rPr lang="en-GB" dirty="0"/>
              <a:t>73.3% of main</a:t>
            </a:r>
          </a:p>
          <a:p>
            <a:pPr lvl="1"/>
            <a:r>
              <a:rPr lang="en-GB" dirty="0"/>
              <a:t>Lack of coverage from:</a:t>
            </a:r>
          </a:p>
          <a:p>
            <a:pPr lvl="2"/>
            <a:r>
              <a:rPr lang="en-GB" dirty="0"/>
              <a:t>No testing of exceptions</a:t>
            </a:r>
          </a:p>
          <a:p>
            <a:pPr lvl="2"/>
            <a:r>
              <a:rPr lang="en-GB" dirty="0"/>
              <a:t>Incomplete testing of controllers and DAO due to lack of understanding of Mockito</a:t>
            </a:r>
          </a:p>
        </p:txBody>
      </p:sp>
    </p:spTree>
    <p:extLst>
      <p:ext uri="{BB962C8B-B14F-4D97-AF65-F5344CB8AC3E}">
        <p14:creationId xmlns:p14="http://schemas.microsoft.com/office/powerpoint/2010/main" val="390250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16735-0807-45AB-8572-365FE3B0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walkthrough and demonstration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9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47FE-60FF-471A-9431-C1CC5DA0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BF18-D217-405D-922D-35172F62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Improving the code:</a:t>
            </a:r>
          </a:p>
          <a:p>
            <a:pPr lvl="1"/>
            <a:r>
              <a:rPr lang="en-GB" dirty="0"/>
              <a:t>Improve error checking within the program</a:t>
            </a:r>
          </a:p>
          <a:p>
            <a:pPr lvl="1"/>
            <a:r>
              <a:rPr lang="en-GB" dirty="0"/>
              <a:t>Add functionality to improve CLI output</a:t>
            </a:r>
          </a:p>
          <a:p>
            <a:pPr lvl="1"/>
            <a:r>
              <a:rPr lang="en-GB" dirty="0"/>
              <a:t>Learn how to use Mockito properly to improve coverage of Junit tests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Improving my approach to the project:</a:t>
            </a:r>
          </a:p>
          <a:p>
            <a:pPr lvl="1"/>
            <a:r>
              <a:rPr lang="en-GB" dirty="0"/>
              <a:t>Keep up to date with project backlog</a:t>
            </a:r>
          </a:p>
          <a:p>
            <a:pPr lvl="1"/>
            <a:r>
              <a:rPr lang="en-GB" dirty="0"/>
              <a:t>Keep in mind SOLID principles and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944015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507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Retrospect</vt:lpstr>
      <vt:lpstr>IMS Project</vt:lpstr>
      <vt:lpstr>Project description</vt:lpstr>
      <vt:lpstr>Technologies used</vt:lpstr>
      <vt:lpstr>USER STORIES</vt:lpstr>
      <vt:lpstr>ERD</vt:lpstr>
      <vt:lpstr>WORKFLOW / GIT</vt:lpstr>
      <vt:lpstr>TESTING / COVERAGE</vt:lpstr>
      <vt:lpstr>Code walkthrough and demonstration</vt:lpstr>
      <vt:lpstr>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Tay Dzonu</dc:creator>
  <cp:lastModifiedBy>Tay Dzonu</cp:lastModifiedBy>
  <cp:revision>3</cp:revision>
  <dcterms:created xsi:type="dcterms:W3CDTF">2020-09-17T14:37:46Z</dcterms:created>
  <dcterms:modified xsi:type="dcterms:W3CDTF">2020-09-17T16:25:52Z</dcterms:modified>
</cp:coreProperties>
</file>