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3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1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1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61A384-0E5C-4D95-AB63-680F19A71FFB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B71F60-9542-459F-87D9-E4498E3A520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F7200-7E44-408E-8DD1-B2788100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32" y="643467"/>
            <a:ext cx="6783995" cy="5054008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/>
              <a:t>To Do List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93A11-3292-4BE5-871C-59BBC579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GB" cap="none" dirty="0"/>
              <a:t>Tay Dzonu</a:t>
            </a:r>
          </a:p>
          <a:p>
            <a:r>
              <a:rPr lang="en-GB" dirty="0"/>
              <a:t>09/10/2020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5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74F-1513-4741-A9BE-91211C64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E042-C3BD-4413-8F7D-ED8EA6DC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402"/>
            <a:ext cx="10058400" cy="4023360"/>
          </a:xfrm>
        </p:spPr>
        <p:txBody>
          <a:bodyPr>
            <a:normAutofit/>
          </a:bodyPr>
          <a:lstStyle/>
          <a:p>
            <a:r>
              <a:rPr lang="en-GB" dirty="0"/>
              <a:t>Create an  To Do List Program</a:t>
            </a:r>
          </a:p>
          <a:p>
            <a:pPr lvl="1"/>
            <a:r>
              <a:rPr lang="en-GB" dirty="0"/>
              <a:t>To create an OOP-based web application replicating a To Do List</a:t>
            </a:r>
          </a:p>
          <a:p>
            <a:pPr lvl="1"/>
            <a:r>
              <a:rPr lang="en-GB" dirty="0"/>
              <a:t>A Developed functional application Backend</a:t>
            </a:r>
          </a:p>
          <a:p>
            <a:pPr lvl="1"/>
            <a:r>
              <a:rPr lang="en-GB" dirty="0"/>
              <a:t>A Developed functional Frontend website which connects to Backend API</a:t>
            </a:r>
          </a:p>
          <a:p>
            <a:pPr lvl="1"/>
            <a:r>
              <a:rPr lang="en-GB" dirty="0"/>
              <a:t>A Managed Database which contains at least 2 entities</a:t>
            </a:r>
          </a:p>
          <a:p>
            <a:pPr lvl="1"/>
            <a:r>
              <a:rPr lang="en-GB" dirty="0"/>
              <a:t>Fully Designed testing for both front end and backend, with a test coverage &gt;80%</a:t>
            </a:r>
          </a:p>
          <a:p>
            <a:pPr marL="0" indent="0">
              <a:buNone/>
            </a:pPr>
            <a:r>
              <a:rPr lang="en-GB" dirty="0"/>
              <a:t>Approach:</a:t>
            </a:r>
          </a:p>
          <a:p>
            <a:pPr lvl="1"/>
            <a:r>
              <a:rPr lang="en-GB" dirty="0"/>
              <a:t>Created Backend using approach taught using spring</a:t>
            </a:r>
          </a:p>
          <a:p>
            <a:pPr lvl="1"/>
            <a:r>
              <a:rPr lang="en-GB" dirty="0"/>
              <a:t>Produced a design idea for the front end and then created it using HTML, CSS and JS</a:t>
            </a:r>
          </a:p>
          <a:p>
            <a:pPr lvl="1"/>
            <a:r>
              <a:rPr lang="en-GB" dirty="0"/>
              <a:t>Design tests for Frontend and Backend</a:t>
            </a:r>
          </a:p>
        </p:txBody>
      </p:sp>
    </p:spTree>
    <p:extLst>
      <p:ext uri="{BB962C8B-B14F-4D97-AF65-F5344CB8AC3E}">
        <p14:creationId xmlns:p14="http://schemas.microsoft.com/office/powerpoint/2010/main" val="285890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A72B-12D9-4B4D-B025-FBD3CF9E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6608F-87E9-4456-993D-8EFAA4F893EC}"/>
              </a:ext>
            </a:extLst>
          </p:cNvPr>
          <p:cNvSpPr txBox="1"/>
          <p:nvPr/>
        </p:nvSpPr>
        <p:spPr>
          <a:xfrm>
            <a:off x="1097280" y="1896382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Coding Languages</a:t>
            </a:r>
          </a:p>
          <a:p>
            <a:r>
              <a:rPr lang="en-GB" sz="1400" dirty="0"/>
              <a:t>Back-End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Java – Object-Oriented Programming Language [Eclipse IDE]</a:t>
            </a:r>
          </a:p>
          <a:p>
            <a:r>
              <a:rPr lang="en-GB" sz="1400" dirty="0"/>
              <a:t>Front-End [Visual Studio Code]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>
                <a:solidFill>
                  <a:srgbClr val="212529"/>
                </a:solidFill>
                <a:effectLst/>
              </a:rPr>
              <a:t>Cascading Style Sheets (CSS) – styling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JavaScript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scripting language that allows you to make web pages interactive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>
                <a:solidFill>
                  <a:srgbClr val="212529"/>
                </a:solidFill>
                <a:effectLst/>
              </a:rPr>
              <a:t>Hypertext </a:t>
            </a:r>
            <a:r>
              <a:rPr lang="en-GB" sz="1400" i="0" dirty="0" err="1">
                <a:solidFill>
                  <a:srgbClr val="212529"/>
                </a:solidFill>
                <a:effectLst/>
              </a:rPr>
              <a:t>Markup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 Language (HTML) - </a:t>
            </a:r>
            <a:r>
              <a:rPr lang="en-GB" sz="1400" i="0" dirty="0" err="1">
                <a:solidFill>
                  <a:srgbClr val="212529"/>
                </a:solidFill>
                <a:effectLst/>
              </a:rPr>
              <a:t>markup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 language for creating Web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D38E6-5267-4A94-B81B-DBB5B0C66184}"/>
              </a:ext>
            </a:extLst>
          </p:cNvPr>
          <p:cNvSpPr txBox="1"/>
          <p:nvPr/>
        </p:nvSpPr>
        <p:spPr>
          <a:xfrm>
            <a:off x="6126481" y="1896382"/>
            <a:ext cx="502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Testing</a:t>
            </a:r>
          </a:p>
          <a:p>
            <a:r>
              <a:rPr lang="en-GB" sz="1400" dirty="0"/>
              <a:t>Back-End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JUnit –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Mockito-</a:t>
            </a:r>
            <a:r>
              <a:rPr lang="en-GB" sz="1400" b="0" i="0" dirty="0">
                <a:solidFill>
                  <a:srgbClr val="212529"/>
                </a:solidFill>
                <a:effectLst/>
              </a:rPr>
              <a:t>testing framework which allows the creation of test objects in automated unit tests.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Front-End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Selenium - </a:t>
            </a:r>
            <a:r>
              <a:rPr lang="en-GB" sz="1400" b="0" i="0" dirty="0">
                <a:solidFill>
                  <a:srgbClr val="212529"/>
                </a:solidFill>
                <a:effectLst/>
              </a:rPr>
              <a:t>a collection of tools and libraries used to automate web browsers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FD05E-C1C6-4412-B837-70204B139E01}"/>
              </a:ext>
            </a:extLst>
          </p:cNvPr>
          <p:cNvSpPr txBox="1"/>
          <p:nvPr/>
        </p:nvSpPr>
        <p:spPr>
          <a:xfrm>
            <a:off x="6126480" y="4328039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/>
              <a:t>Project Management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Git – Version Control Management [GitHub]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Jira – Agile Project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6077A-15B8-4831-B943-A9DEBCE8D2EC}"/>
              </a:ext>
            </a:extLst>
          </p:cNvPr>
          <p:cNvSpPr txBox="1"/>
          <p:nvPr/>
        </p:nvSpPr>
        <p:spPr>
          <a:xfrm>
            <a:off x="1097280" y="4328039"/>
            <a:ext cx="49987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Program development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Maven – Build Automation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SpringBoot</a:t>
            </a:r>
            <a:r>
              <a:rPr lang="en-GB" sz="1400" dirty="0"/>
              <a:t>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application framework and inversion of control container for Java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BootStrap</a:t>
            </a:r>
            <a:r>
              <a:rPr lang="en-GB" sz="1400" dirty="0"/>
              <a:t> - </a:t>
            </a:r>
            <a:r>
              <a:rPr lang="en-GB" sz="1400" i="0" dirty="0">
                <a:solidFill>
                  <a:srgbClr val="212529"/>
                </a:solidFill>
                <a:effectLst/>
              </a:rPr>
              <a:t>open source toolkit for developing HTML, CSS and JavaScript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H2 - </a:t>
            </a:r>
            <a:r>
              <a:rPr lang="en-GB" sz="1400" i="0" dirty="0">
                <a:solidFill>
                  <a:srgbClr val="000000"/>
                </a:solidFill>
                <a:effectLst/>
              </a:rPr>
              <a:t>Java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</a:rPr>
              <a:t>Lombok – Autogenerate methods for java classes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066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CCD6-3E57-416D-9860-7D8F3B4F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A7A8-F1EB-4A1A-BBB2-2AB9252D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38394-9C9F-4877-AFE8-ABB0E3EB6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4" t="42665" r="53525" b="7738"/>
          <a:stretch/>
        </p:blipFill>
        <p:spPr>
          <a:xfrm>
            <a:off x="1097279" y="1845733"/>
            <a:ext cx="6861733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6C43-B699-48D0-845D-BE78153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 (ERD)</a:t>
            </a:r>
          </a:p>
        </p:txBody>
      </p:sp>
      <p:sp>
        <p:nvSpPr>
          <p:cNvPr id="33" name="Control 33">
            <a:extLst>
              <a:ext uri="{FF2B5EF4-FFF2-40B4-BE49-F238E27FC236}">
                <a16:creationId xmlns:a16="http://schemas.microsoft.com/office/drawing/2014/main" id="{954B8CA4-E7C8-4A9F-8B50-2DCCDC085DDD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4572932" y="3919538"/>
            <a:ext cx="2465387" cy="13192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Control 35">
            <a:extLst>
              <a:ext uri="{FF2B5EF4-FFF2-40B4-BE49-F238E27FC236}">
                <a16:creationId xmlns:a16="http://schemas.microsoft.com/office/drawing/2014/main" id="{558F6A81-B4C6-4EC6-9EB8-6952C3D0893F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8475663" y="8128000"/>
            <a:ext cx="2185987" cy="9906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Control 36">
            <a:extLst>
              <a:ext uri="{FF2B5EF4-FFF2-40B4-BE49-F238E27FC236}">
                <a16:creationId xmlns:a16="http://schemas.microsoft.com/office/drawing/2014/main" id="{CCD668CF-8D76-46D7-AF8B-355790FA3194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1130026" y="7947974"/>
            <a:ext cx="2333625" cy="13192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021158-46B3-411F-825D-854F57A8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12392"/>
              </p:ext>
            </p:extLst>
          </p:nvPr>
        </p:nvGraphicFramePr>
        <p:xfrm>
          <a:off x="734256" y="2622169"/>
          <a:ext cx="4562475" cy="1667891"/>
        </p:xfrm>
        <a:graphic>
          <a:graphicData uri="http://schemas.openxmlformats.org/drawingml/2006/table">
            <a:tbl>
              <a:tblPr/>
              <a:tblGrid>
                <a:gridCol w="436869">
                  <a:extLst>
                    <a:ext uri="{9D8B030D-6E8A-4147-A177-3AD203B41FA5}">
                      <a16:colId xmlns:a16="http://schemas.microsoft.com/office/drawing/2014/main" val="3894942626"/>
                    </a:ext>
                  </a:extLst>
                </a:gridCol>
                <a:gridCol w="1483686">
                  <a:extLst>
                    <a:ext uri="{9D8B030D-6E8A-4147-A177-3AD203B41FA5}">
                      <a16:colId xmlns:a16="http://schemas.microsoft.com/office/drawing/2014/main" val="3445496590"/>
                    </a:ext>
                  </a:extLst>
                </a:gridCol>
                <a:gridCol w="2641920">
                  <a:extLst>
                    <a:ext uri="{9D8B030D-6E8A-4147-A177-3AD203B41FA5}">
                      <a16:colId xmlns:a16="http://schemas.microsoft.com/office/drawing/2014/main" val="1417314741"/>
                    </a:ext>
                  </a:extLst>
                </a:gridCol>
              </a:tblGrid>
              <a:tr h="32437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32889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DEFAULT NEXT VALUE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634012"/>
                  </a:ext>
                </a:extLst>
              </a:tr>
              <a:tr h="618655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VARCHAR(60) NOT NULL UNIQUE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777322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346322"/>
                  </a:ext>
                </a:extLst>
              </a:tr>
            </a:tbl>
          </a:graphicData>
        </a:graphic>
      </p:graphicFrame>
      <p:sp>
        <p:nvSpPr>
          <p:cNvPr id="8" name="Control 5">
            <a:extLst>
              <a:ext uri="{FF2B5EF4-FFF2-40B4-BE49-F238E27FC236}">
                <a16:creationId xmlns:a16="http://schemas.microsoft.com/office/drawing/2014/main" id="{FF1CD679-DEC9-44D2-BB78-B006751B81C9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411663" y="4673600"/>
            <a:ext cx="4562475" cy="16017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BD03D6-592B-4477-9E0C-2AE04C022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18613"/>
              </p:ext>
            </p:extLst>
          </p:nvPr>
        </p:nvGraphicFramePr>
        <p:xfrm>
          <a:off x="6872097" y="2622169"/>
          <a:ext cx="4204081" cy="1722120"/>
        </p:xfrm>
        <a:graphic>
          <a:graphicData uri="http://schemas.openxmlformats.org/drawingml/2006/table">
            <a:tbl>
              <a:tblPr/>
              <a:tblGrid>
                <a:gridCol w="549623">
                  <a:extLst>
                    <a:ext uri="{9D8B030D-6E8A-4147-A177-3AD203B41FA5}">
                      <a16:colId xmlns:a16="http://schemas.microsoft.com/office/drawing/2014/main" val="1952374097"/>
                    </a:ext>
                  </a:extLst>
                </a:gridCol>
                <a:gridCol w="1029446">
                  <a:extLst>
                    <a:ext uri="{9D8B030D-6E8A-4147-A177-3AD203B41FA5}">
                      <a16:colId xmlns:a16="http://schemas.microsoft.com/office/drawing/2014/main" val="1521893653"/>
                    </a:ext>
                  </a:extLst>
                </a:gridCol>
                <a:gridCol w="2625012">
                  <a:extLst>
                    <a:ext uri="{9D8B030D-6E8A-4147-A177-3AD203B41FA5}">
                      <a16:colId xmlns:a16="http://schemas.microsoft.com/office/drawing/2014/main" val="3838485748"/>
                    </a:ext>
                  </a:extLst>
                </a:gridCol>
              </a:tblGrid>
              <a:tr h="330721">
                <a:tc grid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28430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PK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DEFAULT NEXT VALUE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632910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VARCHAR(120) NOT NULL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586614"/>
                  </a:ext>
                </a:extLst>
              </a:tr>
              <a:tr h="329057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20950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List ID</a:t>
                      </a:r>
                      <a:endParaRPr lang="en-GB" sz="10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BIGINT </a:t>
                      </a:r>
                      <a:endParaRPr lang="en-GB" sz="10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13285"/>
                  </a:ext>
                </a:extLst>
              </a:tr>
            </a:tbl>
          </a:graphicData>
        </a:graphic>
      </p:graphicFrame>
      <p:sp>
        <p:nvSpPr>
          <p:cNvPr id="10" name="Control 6">
            <a:extLst>
              <a:ext uri="{FF2B5EF4-FFF2-40B4-BE49-F238E27FC236}">
                <a16:creationId xmlns:a16="http://schemas.microsoft.com/office/drawing/2014/main" id="{5C33B889-C87A-4692-845D-A98529E63641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13848387" y="4969510"/>
            <a:ext cx="4203700" cy="16478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0927E41-5854-4B19-9313-400B5DC04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56" y="5573446"/>
            <a:ext cx="2385865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PK— 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FK—foreign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FC0AAB-EFBF-4BD7-864E-BCBCA753B5F8}"/>
              </a:ext>
            </a:extLst>
          </p:cNvPr>
          <p:cNvCxnSpPr/>
          <p:nvPr/>
        </p:nvCxnSpPr>
        <p:spPr>
          <a:xfrm>
            <a:off x="5296731" y="3102123"/>
            <a:ext cx="1598540" cy="1068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CE0-0E35-4682-BF87-1D59D3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WORKFLOW / GIT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6EC11-5DB1-4DA9-91ED-E446E4176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" t="9991" r="499" b="5327"/>
          <a:stretch/>
        </p:blipFill>
        <p:spPr>
          <a:xfrm>
            <a:off x="688986" y="2237014"/>
            <a:ext cx="10606654" cy="2383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9DECD-4C61-4C60-A850-E3F8C4067397}"/>
              </a:ext>
            </a:extLst>
          </p:cNvPr>
          <p:cNvSpPr txBox="1"/>
          <p:nvPr/>
        </p:nvSpPr>
        <p:spPr>
          <a:xfrm>
            <a:off x="1584338" y="5516726"/>
            <a:ext cx="9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Backend    -&gt;    Frontend    -&gt;    Backend Testing    -&gt;    Selenium Testing    -&gt;  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8917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CA84-C39C-4F4A-A1AF-9A970490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/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E7F6-D256-4BD7-A248-40C6523F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015"/>
            <a:ext cx="10058400" cy="389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Junit – Testing individual methods within classes [Integration and Unit testing]</a:t>
            </a:r>
          </a:p>
          <a:p>
            <a:r>
              <a:rPr lang="en-GB" dirty="0"/>
              <a:t>Mockito – used for mocking objects in the Unit tests</a:t>
            </a:r>
          </a:p>
          <a:p>
            <a:r>
              <a:rPr lang="en-GB" dirty="0"/>
              <a:t>Coverage test – Checking the extent of the code which is checked by the Junit tests</a:t>
            </a:r>
          </a:p>
          <a:p>
            <a:pPr lvl="1"/>
            <a:r>
              <a:rPr lang="en-GB" dirty="0"/>
              <a:t>88.9% of main</a:t>
            </a:r>
          </a:p>
          <a:p>
            <a:pPr lvl="1"/>
            <a:r>
              <a:rPr lang="en-GB" dirty="0"/>
              <a:t>Lack of coverage from:</a:t>
            </a:r>
          </a:p>
          <a:p>
            <a:pPr lvl="2"/>
            <a:r>
              <a:rPr lang="en-GB" dirty="0"/>
              <a:t>DTO equals() methods – Not all pathways of the method are tested</a:t>
            </a:r>
          </a:p>
          <a:p>
            <a:r>
              <a:rPr lang="en-GB" dirty="0"/>
              <a:t>Selenium tests – Checking whether the front end of the program works by automating the webpage: </a:t>
            </a:r>
          </a:p>
          <a:p>
            <a:pPr lvl="1"/>
            <a:r>
              <a:rPr lang="en-GB" dirty="0"/>
              <a:t>Verification that an item was deleted from the page did not work</a:t>
            </a:r>
          </a:p>
          <a:p>
            <a:pPr lvl="1"/>
            <a:r>
              <a:rPr lang="en-GB" dirty="0"/>
              <a:t>Implicit waits had to be included. Possibly due to page refreshing</a:t>
            </a:r>
          </a:p>
        </p:txBody>
      </p:sp>
    </p:spTree>
    <p:extLst>
      <p:ext uri="{BB962C8B-B14F-4D97-AF65-F5344CB8AC3E}">
        <p14:creationId xmlns:p14="http://schemas.microsoft.com/office/powerpoint/2010/main" val="39025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16735-0807-45AB-8572-365FE3B0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90194"/>
            <a:ext cx="10058400" cy="2360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Walkthrough and Demonstration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9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47FE-60FF-471A-9431-C1CC5DA0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BF18-D217-405D-922D-35172F62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Improving the code:</a:t>
            </a:r>
          </a:p>
          <a:p>
            <a:pPr lvl="1"/>
            <a:r>
              <a:rPr lang="en-GB" dirty="0"/>
              <a:t>Implement 3</a:t>
            </a:r>
            <a:r>
              <a:rPr lang="en-GB" baseline="30000" dirty="0"/>
              <a:t>rd</a:t>
            </a:r>
            <a:r>
              <a:rPr lang="en-GB" dirty="0"/>
              <a:t> entity for accounts -&gt; includes a list of </a:t>
            </a:r>
            <a:r>
              <a:rPr lang="en-GB" dirty="0" err="1"/>
              <a:t>TaskLists</a:t>
            </a:r>
            <a:r>
              <a:rPr lang="en-GB" dirty="0"/>
              <a:t>. Log In/Out feature.</a:t>
            </a:r>
          </a:p>
          <a:p>
            <a:pPr lvl="1"/>
            <a:r>
              <a:rPr lang="en-GB" dirty="0"/>
              <a:t>Improve Front end design using additional HTML and CSS</a:t>
            </a:r>
          </a:p>
          <a:p>
            <a:pPr lvl="1"/>
            <a:r>
              <a:rPr lang="en-GB" dirty="0"/>
              <a:t>Reduce Replication of code for modals -&gt; Dynamic modals which change when called using JS</a:t>
            </a:r>
          </a:p>
          <a:p>
            <a:pPr lvl="1"/>
            <a:r>
              <a:rPr lang="en-GB" dirty="0"/>
              <a:t>Refine Backend code -&gt; Delete Code which isn’t called whilst the application is running</a:t>
            </a:r>
          </a:p>
          <a:p>
            <a:pPr lvl="1"/>
            <a:r>
              <a:rPr lang="en-GB" dirty="0"/>
              <a:t>Additional Repo Commands to increase viewing options e.g. display a certain group of </a:t>
            </a:r>
            <a:r>
              <a:rPr lang="en-GB" dirty="0" err="1"/>
              <a:t>Taskists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C4E3B-451B-41CE-B8E0-37B7A240D656}"/>
              </a:ext>
            </a:extLst>
          </p:cNvPr>
          <p:cNvSpPr txBox="1"/>
          <p:nvPr/>
        </p:nvSpPr>
        <p:spPr>
          <a:xfrm>
            <a:off x="1097280" y="6396335"/>
            <a:ext cx="3019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44015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524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To Do List Project</vt:lpstr>
      <vt:lpstr>Project description</vt:lpstr>
      <vt:lpstr>Technologies used</vt:lpstr>
      <vt:lpstr>USER STORIES</vt:lpstr>
      <vt:lpstr>Entity Relationship Diagram (ERD)</vt:lpstr>
      <vt:lpstr>WORKFLOW / GIT</vt:lpstr>
      <vt:lpstr>TESTING / COVERAGE</vt:lpstr>
      <vt:lpstr>Code Walkthrough and Demonstration</vt:lpstr>
      <vt:lpstr>FURTHER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Tay Dzonu</dc:creator>
  <cp:lastModifiedBy>Tay Dzonu</cp:lastModifiedBy>
  <cp:revision>14</cp:revision>
  <dcterms:created xsi:type="dcterms:W3CDTF">2020-09-18T12:11:11Z</dcterms:created>
  <dcterms:modified xsi:type="dcterms:W3CDTF">2020-10-09T11:52:53Z</dcterms:modified>
</cp:coreProperties>
</file>