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57" r:id="rId5"/>
    <p:sldId id="258" r:id="rId6"/>
    <p:sldId id="262" r:id="rId7"/>
    <p:sldId id="261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A384-0E5C-4D95-AB63-680F19A71FFB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1F60-9542-459F-87D9-E4498E3A520F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58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A384-0E5C-4D95-AB63-680F19A71FFB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1F60-9542-459F-87D9-E4498E3A52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786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A384-0E5C-4D95-AB63-680F19A71FFB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1F60-9542-459F-87D9-E4498E3A52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1618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A384-0E5C-4D95-AB63-680F19A71FFB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1F60-9542-459F-87D9-E4498E3A52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4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A384-0E5C-4D95-AB63-680F19A71FFB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1F60-9542-459F-87D9-E4498E3A520F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038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A384-0E5C-4D95-AB63-680F19A71FFB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1F60-9542-459F-87D9-E4498E3A52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838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A384-0E5C-4D95-AB63-680F19A71FFB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1F60-9542-459F-87D9-E4498E3A52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010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A384-0E5C-4D95-AB63-680F19A71FFB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1F60-9542-459F-87D9-E4498E3A52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779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A384-0E5C-4D95-AB63-680F19A71FFB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1F60-9542-459F-87D9-E4498E3A52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232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861A384-0E5C-4D95-AB63-680F19A71FFB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B71F60-9542-459F-87D9-E4498E3A52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419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A384-0E5C-4D95-AB63-680F19A71FFB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1F60-9542-459F-87D9-E4498E3A52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214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861A384-0E5C-4D95-AB63-680F19A71FFB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4B71F60-9542-459F-87D9-E4498E3A520F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92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EF7200-7E44-408E-8DD1-B27881007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32" y="643467"/>
            <a:ext cx="6783995" cy="5054008"/>
          </a:xfrm>
        </p:spPr>
        <p:txBody>
          <a:bodyPr anchor="ctr">
            <a:normAutofit/>
          </a:bodyPr>
          <a:lstStyle/>
          <a:p>
            <a:pPr algn="r"/>
            <a:r>
              <a:rPr lang="en-GB" sz="7200" dirty="0"/>
              <a:t>To Do List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F93A11-3292-4BE5-871C-59BBC5795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anchor="ctr">
            <a:normAutofit/>
          </a:bodyPr>
          <a:lstStyle/>
          <a:p>
            <a:r>
              <a:rPr lang="en-GB" cap="none" dirty="0"/>
              <a:t>Tay Dzonu</a:t>
            </a:r>
          </a:p>
          <a:p>
            <a:r>
              <a:rPr lang="en-GB" dirty="0"/>
              <a:t>09/10/2020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9595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C574F-1513-4741-A9BE-91211C644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CE042-C3BD-4413-8F7D-ED8EA6DCB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46402"/>
            <a:ext cx="10058400" cy="4023360"/>
          </a:xfrm>
        </p:spPr>
        <p:txBody>
          <a:bodyPr>
            <a:normAutofit/>
          </a:bodyPr>
          <a:lstStyle/>
          <a:p>
            <a:r>
              <a:rPr lang="en-GB" dirty="0"/>
              <a:t>Create an  To Do List Program</a:t>
            </a:r>
          </a:p>
          <a:p>
            <a:pPr lvl="1"/>
            <a:r>
              <a:rPr lang="en-GB" dirty="0"/>
              <a:t>To create an OOP-based web application replicating a To Do List</a:t>
            </a:r>
          </a:p>
          <a:p>
            <a:pPr lvl="1"/>
            <a:r>
              <a:rPr lang="en-GB" dirty="0"/>
              <a:t>A Developed functional application Backend</a:t>
            </a:r>
          </a:p>
          <a:p>
            <a:pPr lvl="1"/>
            <a:r>
              <a:rPr lang="en-GB" dirty="0"/>
              <a:t>A Developed functional Frontend website which connects to Backend API</a:t>
            </a:r>
          </a:p>
          <a:p>
            <a:pPr lvl="1"/>
            <a:r>
              <a:rPr lang="en-GB" dirty="0"/>
              <a:t>A Managed Database which contains at least 2 entities</a:t>
            </a:r>
          </a:p>
          <a:p>
            <a:pPr lvl="1"/>
            <a:r>
              <a:rPr lang="en-GB" dirty="0"/>
              <a:t>Fully Designed testing for both front end and backend, with a test coverage &gt;80%</a:t>
            </a:r>
          </a:p>
          <a:p>
            <a:pPr marL="0" indent="0">
              <a:buNone/>
            </a:pPr>
            <a:r>
              <a:rPr lang="en-GB" dirty="0"/>
              <a:t>Approach:</a:t>
            </a:r>
          </a:p>
          <a:p>
            <a:pPr lvl="1"/>
            <a:r>
              <a:rPr lang="en-GB" dirty="0"/>
              <a:t>Created Backend using approach taught using spring</a:t>
            </a:r>
          </a:p>
          <a:p>
            <a:pPr lvl="1"/>
            <a:r>
              <a:rPr lang="en-GB" dirty="0"/>
              <a:t>Produced a design idea for the front end and then created it using HTML, CSS and JS</a:t>
            </a:r>
          </a:p>
          <a:p>
            <a:pPr lvl="1"/>
            <a:r>
              <a:rPr lang="en-GB" dirty="0"/>
              <a:t>Design tests for Frontend and Backend</a:t>
            </a:r>
          </a:p>
        </p:txBody>
      </p:sp>
    </p:spTree>
    <p:extLst>
      <p:ext uri="{BB962C8B-B14F-4D97-AF65-F5344CB8AC3E}">
        <p14:creationId xmlns:p14="http://schemas.microsoft.com/office/powerpoint/2010/main" val="2858901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2A72B-12D9-4B4D-B025-FBD3CF9E9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Technologies used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C6608F-87E9-4456-993D-8EFAA4F893EC}"/>
              </a:ext>
            </a:extLst>
          </p:cNvPr>
          <p:cNvSpPr txBox="1"/>
          <p:nvPr/>
        </p:nvSpPr>
        <p:spPr>
          <a:xfrm>
            <a:off x="1097280" y="1896382"/>
            <a:ext cx="5029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Coding Languages</a:t>
            </a:r>
          </a:p>
          <a:p>
            <a:r>
              <a:rPr lang="en-GB" sz="1400" dirty="0"/>
              <a:t>Back-End 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Java – Object-Oriented Programming Language [Eclipse IDE]</a:t>
            </a:r>
          </a:p>
          <a:p>
            <a:r>
              <a:rPr lang="en-GB" sz="1400" dirty="0"/>
              <a:t>Front-End [Visual Studio Code] 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i="0" dirty="0">
                <a:solidFill>
                  <a:srgbClr val="212529"/>
                </a:solidFill>
                <a:effectLst/>
              </a:rPr>
              <a:t>Cascading Style Sheets (CSS) – styling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JavaScript - </a:t>
            </a:r>
            <a:r>
              <a:rPr lang="en-GB" sz="1400" i="0" dirty="0">
                <a:solidFill>
                  <a:srgbClr val="212529"/>
                </a:solidFill>
                <a:effectLst/>
              </a:rPr>
              <a:t>scripting language that allows you to make web pages interactive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i="0" dirty="0">
                <a:solidFill>
                  <a:srgbClr val="212529"/>
                </a:solidFill>
                <a:effectLst/>
              </a:rPr>
              <a:t>Hypertext </a:t>
            </a:r>
            <a:r>
              <a:rPr lang="en-GB" sz="1400" i="0" dirty="0" err="1">
                <a:solidFill>
                  <a:srgbClr val="212529"/>
                </a:solidFill>
                <a:effectLst/>
              </a:rPr>
              <a:t>Markup</a:t>
            </a:r>
            <a:r>
              <a:rPr lang="en-GB" sz="1400" i="0" dirty="0">
                <a:solidFill>
                  <a:srgbClr val="212529"/>
                </a:solidFill>
                <a:effectLst/>
              </a:rPr>
              <a:t> Language (HTML) - </a:t>
            </a:r>
            <a:r>
              <a:rPr lang="en-GB" sz="1400" i="0" dirty="0" err="1">
                <a:solidFill>
                  <a:srgbClr val="212529"/>
                </a:solidFill>
                <a:effectLst/>
              </a:rPr>
              <a:t>markup</a:t>
            </a:r>
            <a:r>
              <a:rPr lang="en-GB" sz="1400" i="0" dirty="0">
                <a:solidFill>
                  <a:srgbClr val="212529"/>
                </a:solidFill>
                <a:effectLst/>
              </a:rPr>
              <a:t> language for creating Web pages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ED38E6-5267-4A94-B81B-DBB5B0C66184}"/>
              </a:ext>
            </a:extLst>
          </p:cNvPr>
          <p:cNvSpPr txBox="1"/>
          <p:nvPr/>
        </p:nvSpPr>
        <p:spPr>
          <a:xfrm>
            <a:off x="6126481" y="1896382"/>
            <a:ext cx="5029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Testing</a:t>
            </a:r>
          </a:p>
          <a:p>
            <a:r>
              <a:rPr lang="en-GB" sz="1400" dirty="0"/>
              <a:t>Back-End 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JUnit – Unit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Mockito-</a:t>
            </a:r>
            <a:r>
              <a:rPr lang="en-GB" sz="1400" b="0" i="0" dirty="0">
                <a:solidFill>
                  <a:srgbClr val="212529"/>
                </a:solidFill>
                <a:effectLst/>
              </a:rPr>
              <a:t>testing framework which allows the creation of test objects in automated unit tests.</a:t>
            </a:r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r>
              <a:rPr lang="en-GB" sz="1400" dirty="0"/>
              <a:t>Front-End 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Selenium - </a:t>
            </a:r>
            <a:r>
              <a:rPr lang="en-GB" sz="1400" b="0" i="0" dirty="0">
                <a:solidFill>
                  <a:srgbClr val="212529"/>
                </a:solidFill>
                <a:effectLst/>
              </a:rPr>
              <a:t>a collection of tools and libraries used to automate web browsers</a:t>
            </a:r>
            <a:endParaRPr lang="en-GB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8FD05E-C1C6-4412-B837-70204B139E01}"/>
              </a:ext>
            </a:extLst>
          </p:cNvPr>
          <p:cNvSpPr txBox="1"/>
          <p:nvPr/>
        </p:nvSpPr>
        <p:spPr>
          <a:xfrm>
            <a:off x="6126480" y="4328039"/>
            <a:ext cx="5029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sz="1400" b="1" dirty="0"/>
              <a:t>Project Management technologies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Git – Version Control Management [GitHub]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Jira – Agile Project Management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36077A-15B8-4831-B943-A9DEBCE8D2EC}"/>
              </a:ext>
            </a:extLst>
          </p:cNvPr>
          <p:cNvSpPr txBox="1"/>
          <p:nvPr/>
        </p:nvSpPr>
        <p:spPr>
          <a:xfrm>
            <a:off x="1097280" y="4328039"/>
            <a:ext cx="499872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/>
              <a:t>Program development technologies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Maven – Build Automation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SpringBoot</a:t>
            </a:r>
            <a:r>
              <a:rPr lang="en-GB" sz="1400" dirty="0"/>
              <a:t> - </a:t>
            </a:r>
            <a:r>
              <a:rPr lang="en-GB" sz="1400" i="0" dirty="0">
                <a:solidFill>
                  <a:srgbClr val="212529"/>
                </a:solidFill>
                <a:effectLst/>
              </a:rPr>
              <a:t>application framework and inversion of control container for Java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BootStrap</a:t>
            </a:r>
            <a:r>
              <a:rPr lang="en-GB" sz="1400" dirty="0"/>
              <a:t> - </a:t>
            </a:r>
            <a:r>
              <a:rPr lang="en-GB" sz="1400" i="0" dirty="0">
                <a:solidFill>
                  <a:srgbClr val="212529"/>
                </a:solidFill>
                <a:effectLst/>
              </a:rPr>
              <a:t>open source toolkit for developing HTML, CSS and JavaScript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H2 - </a:t>
            </a:r>
            <a:r>
              <a:rPr lang="en-GB" sz="1400" i="0" dirty="0">
                <a:solidFill>
                  <a:srgbClr val="000000"/>
                </a:solidFill>
                <a:effectLst/>
              </a:rPr>
              <a:t>Java SQL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0000"/>
                </a:solidFill>
              </a:rPr>
              <a:t>Lombok – Autogenerate methods for java classes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006608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4CCD6-3E57-416D-9860-7D8F3B4F5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1A7A8-F1EB-4A1A-BBB2-2AB9252DD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338394-9C9F-4877-AFE8-ABB0E3EB6D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74" t="42665" r="53525" b="7738"/>
          <a:stretch/>
        </p:blipFill>
        <p:spPr>
          <a:xfrm>
            <a:off x="1097279" y="1845733"/>
            <a:ext cx="6861733" cy="402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690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26C43-B699-48D0-845D-BE781531E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Relationship Diagram (ERD)</a:t>
            </a:r>
          </a:p>
        </p:txBody>
      </p:sp>
      <p:sp>
        <p:nvSpPr>
          <p:cNvPr id="33" name="Control 33">
            <a:extLst>
              <a:ext uri="{FF2B5EF4-FFF2-40B4-BE49-F238E27FC236}">
                <a16:creationId xmlns:a16="http://schemas.microsoft.com/office/drawing/2014/main" id="{954B8CA4-E7C8-4A9F-8B50-2DCCDC085DDD}"/>
              </a:ext>
            </a:extLst>
          </p:cNvPr>
          <p:cNvSpPr>
            <a:spLocks noChangeArrowheads="1" noChangeShapeType="1"/>
          </p:cNvSpPr>
          <p:nvPr/>
        </p:nvSpPr>
        <p:spPr bwMode="auto">
          <a:xfrm>
            <a:off x="14572932" y="3919538"/>
            <a:ext cx="2465387" cy="1319212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Control 35">
            <a:extLst>
              <a:ext uri="{FF2B5EF4-FFF2-40B4-BE49-F238E27FC236}">
                <a16:creationId xmlns:a16="http://schemas.microsoft.com/office/drawing/2014/main" id="{558F6A81-B4C6-4EC6-9EB8-6952C3D0893F}"/>
              </a:ext>
            </a:extLst>
          </p:cNvPr>
          <p:cNvSpPr>
            <a:spLocks noChangeArrowheads="1" noChangeShapeType="1"/>
          </p:cNvSpPr>
          <p:nvPr/>
        </p:nvSpPr>
        <p:spPr bwMode="auto">
          <a:xfrm>
            <a:off x="8475663" y="8128000"/>
            <a:ext cx="2185987" cy="9906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Control 36">
            <a:extLst>
              <a:ext uri="{FF2B5EF4-FFF2-40B4-BE49-F238E27FC236}">
                <a16:creationId xmlns:a16="http://schemas.microsoft.com/office/drawing/2014/main" id="{CCD668CF-8D76-46D7-AF8B-355790FA3194}"/>
              </a:ext>
            </a:extLst>
          </p:cNvPr>
          <p:cNvSpPr>
            <a:spLocks noChangeArrowheads="1" noChangeShapeType="1"/>
          </p:cNvSpPr>
          <p:nvPr/>
        </p:nvSpPr>
        <p:spPr bwMode="auto">
          <a:xfrm>
            <a:off x="11130026" y="7947974"/>
            <a:ext cx="2333625" cy="1319213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D021158-46B3-411F-825D-854F57A8B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912392"/>
              </p:ext>
            </p:extLst>
          </p:nvPr>
        </p:nvGraphicFramePr>
        <p:xfrm>
          <a:off x="734256" y="2622169"/>
          <a:ext cx="4562475" cy="1667891"/>
        </p:xfrm>
        <a:graphic>
          <a:graphicData uri="http://schemas.openxmlformats.org/drawingml/2006/table">
            <a:tbl>
              <a:tblPr/>
              <a:tblGrid>
                <a:gridCol w="436869">
                  <a:extLst>
                    <a:ext uri="{9D8B030D-6E8A-4147-A177-3AD203B41FA5}">
                      <a16:colId xmlns:a16="http://schemas.microsoft.com/office/drawing/2014/main" val="3894942626"/>
                    </a:ext>
                  </a:extLst>
                </a:gridCol>
                <a:gridCol w="1483686">
                  <a:extLst>
                    <a:ext uri="{9D8B030D-6E8A-4147-A177-3AD203B41FA5}">
                      <a16:colId xmlns:a16="http://schemas.microsoft.com/office/drawing/2014/main" val="3445496590"/>
                    </a:ext>
                  </a:extLst>
                </a:gridCol>
                <a:gridCol w="2641920">
                  <a:extLst>
                    <a:ext uri="{9D8B030D-6E8A-4147-A177-3AD203B41FA5}">
                      <a16:colId xmlns:a16="http://schemas.microsoft.com/office/drawing/2014/main" val="1417314741"/>
                    </a:ext>
                  </a:extLst>
                </a:gridCol>
              </a:tblGrid>
              <a:tr h="324371">
                <a:tc gridSpan="3"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 List</a:t>
                      </a:r>
                      <a:endParaRPr lang="en-GB" sz="10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532889"/>
                  </a:ext>
                </a:extLst>
              </a:tr>
              <a:tr h="329057"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PK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 List ID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BIGINT DEFAULT NEXT VALUE </a:t>
                      </a:r>
                      <a:endParaRPr lang="en-GB" sz="10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3634012"/>
                  </a:ext>
                </a:extLst>
              </a:tr>
              <a:tr h="618655"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 List Name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VARCHAR(60) NOT NULL UNIQUE</a:t>
                      </a:r>
                      <a:endParaRPr lang="en-GB" sz="10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6777322"/>
                  </a:ext>
                </a:extLst>
              </a:tr>
              <a:tr h="329057"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Priority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 </a:t>
                      </a:r>
                      <a:endParaRPr lang="en-GB" sz="10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4346322"/>
                  </a:ext>
                </a:extLst>
              </a:tr>
            </a:tbl>
          </a:graphicData>
        </a:graphic>
      </p:graphicFrame>
      <p:sp>
        <p:nvSpPr>
          <p:cNvPr id="8" name="Control 5">
            <a:extLst>
              <a:ext uri="{FF2B5EF4-FFF2-40B4-BE49-F238E27FC236}">
                <a16:creationId xmlns:a16="http://schemas.microsoft.com/office/drawing/2014/main" id="{FF1CD679-DEC9-44D2-BB78-B006751B81C9}"/>
              </a:ext>
            </a:extLst>
          </p:cNvPr>
          <p:cNvSpPr>
            <a:spLocks noChangeArrowheads="1" noChangeShapeType="1"/>
          </p:cNvSpPr>
          <p:nvPr/>
        </p:nvSpPr>
        <p:spPr bwMode="auto">
          <a:xfrm>
            <a:off x="4411663" y="4673600"/>
            <a:ext cx="4562475" cy="1601788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7BD03D6-592B-4477-9E0C-2AE04C0226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418613"/>
              </p:ext>
            </p:extLst>
          </p:nvPr>
        </p:nvGraphicFramePr>
        <p:xfrm>
          <a:off x="6872097" y="2622169"/>
          <a:ext cx="4204081" cy="1722120"/>
        </p:xfrm>
        <a:graphic>
          <a:graphicData uri="http://schemas.openxmlformats.org/drawingml/2006/table">
            <a:tbl>
              <a:tblPr/>
              <a:tblGrid>
                <a:gridCol w="549623">
                  <a:extLst>
                    <a:ext uri="{9D8B030D-6E8A-4147-A177-3AD203B41FA5}">
                      <a16:colId xmlns:a16="http://schemas.microsoft.com/office/drawing/2014/main" val="1952374097"/>
                    </a:ext>
                  </a:extLst>
                </a:gridCol>
                <a:gridCol w="1029446">
                  <a:extLst>
                    <a:ext uri="{9D8B030D-6E8A-4147-A177-3AD203B41FA5}">
                      <a16:colId xmlns:a16="http://schemas.microsoft.com/office/drawing/2014/main" val="1521893653"/>
                    </a:ext>
                  </a:extLst>
                </a:gridCol>
                <a:gridCol w="2625012">
                  <a:extLst>
                    <a:ext uri="{9D8B030D-6E8A-4147-A177-3AD203B41FA5}">
                      <a16:colId xmlns:a16="http://schemas.microsoft.com/office/drawing/2014/main" val="3838485748"/>
                    </a:ext>
                  </a:extLst>
                </a:gridCol>
              </a:tblGrid>
              <a:tr h="330721">
                <a:tc gridSpan="3"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028430"/>
                  </a:ext>
                </a:extLst>
              </a:tr>
              <a:tr h="329057"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PK</a:t>
                      </a:r>
                      <a:endParaRPr lang="en-GB" sz="10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 ID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BIGINT DEFAULT NEXT VALUE 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8632910"/>
                  </a:ext>
                </a:extLst>
              </a:tr>
              <a:tr h="329057"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 Name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VARCHAR(120) NOT NULL 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2586614"/>
                  </a:ext>
                </a:extLst>
              </a:tr>
              <a:tr h="329057"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Priority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 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5620950"/>
                  </a:ext>
                </a:extLst>
              </a:tr>
              <a:tr h="330721"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FK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 List ID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BIGINT </a:t>
                      </a:r>
                      <a:endParaRPr lang="en-GB" sz="10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7413285"/>
                  </a:ext>
                </a:extLst>
              </a:tr>
            </a:tbl>
          </a:graphicData>
        </a:graphic>
      </p:graphicFrame>
      <p:sp>
        <p:nvSpPr>
          <p:cNvPr id="10" name="Control 6">
            <a:extLst>
              <a:ext uri="{FF2B5EF4-FFF2-40B4-BE49-F238E27FC236}">
                <a16:creationId xmlns:a16="http://schemas.microsoft.com/office/drawing/2014/main" id="{5C33B889-C87A-4692-845D-A98529E63641}"/>
              </a:ext>
            </a:extLst>
          </p:cNvPr>
          <p:cNvSpPr>
            <a:spLocks noChangeArrowheads="1" noChangeShapeType="1"/>
          </p:cNvSpPr>
          <p:nvPr/>
        </p:nvSpPr>
        <p:spPr bwMode="auto">
          <a:xfrm>
            <a:off x="13848387" y="4969510"/>
            <a:ext cx="4203700" cy="1647825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A0927E41-5854-4B19-9313-400B5DC04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256" y="5573446"/>
            <a:ext cx="2385865" cy="804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PK— primary key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FK—foreign key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3FC0AAB-EFBF-4BD7-864E-BCBCA753B5F8}"/>
              </a:ext>
            </a:extLst>
          </p:cNvPr>
          <p:cNvCxnSpPr/>
          <p:nvPr/>
        </p:nvCxnSpPr>
        <p:spPr>
          <a:xfrm>
            <a:off x="5296731" y="3102123"/>
            <a:ext cx="1598540" cy="10682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168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6ACE0-0E35-4682-BF87-1D59D363C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WORKFLOW / GIT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96EC11-5DB1-4DA9-91ED-E446E41760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0" t="9991" r="499" b="5327"/>
          <a:stretch/>
        </p:blipFill>
        <p:spPr>
          <a:xfrm>
            <a:off x="688986" y="2237014"/>
            <a:ext cx="10606654" cy="23839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09DECD-4C61-4C60-A850-E3F8C4067397}"/>
              </a:ext>
            </a:extLst>
          </p:cNvPr>
          <p:cNvSpPr txBox="1"/>
          <p:nvPr/>
        </p:nvSpPr>
        <p:spPr>
          <a:xfrm>
            <a:off x="1584338" y="5516726"/>
            <a:ext cx="9084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Backend    -&gt;    Frontend    -&gt;    Backend Testing    -&gt;    Selenium Testing    -&gt;   Documentation</a:t>
            </a:r>
          </a:p>
        </p:txBody>
      </p:sp>
    </p:spTree>
    <p:extLst>
      <p:ext uri="{BB962C8B-B14F-4D97-AF65-F5344CB8AC3E}">
        <p14:creationId xmlns:p14="http://schemas.microsoft.com/office/powerpoint/2010/main" val="989176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9CA84-C39C-4F4A-A1AF-9A970490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/ 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9E7F6-D256-4BD7-A248-40C6523F2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89015"/>
            <a:ext cx="10058400" cy="38923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  Junit – Testing individual methods within classes [Integration and Unit testing]</a:t>
            </a:r>
          </a:p>
          <a:p>
            <a:r>
              <a:rPr lang="en-GB" dirty="0"/>
              <a:t>Mockito – used for mocking objects in the Unit tests</a:t>
            </a:r>
          </a:p>
          <a:p>
            <a:r>
              <a:rPr lang="en-GB" dirty="0"/>
              <a:t>Coverage test – Checking the extent of the code which is checked by the Junit tests</a:t>
            </a:r>
          </a:p>
          <a:p>
            <a:pPr lvl="1"/>
            <a:r>
              <a:rPr lang="en-GB" dirty="0"/>
              <a:t>83.4% of main</a:t>
            </a:r>
          </a:p>
          <a:p>
            <a:pPr lvl="1"/>
            <a:r>
              <a:rPr lang="en-GB" dirty="0"/>
              <a:t>Lack of coverage from:</a:t>
            </a:r>
          </a:p>
          <a:p>
            <a:pPr lvl="2"/>
            <a:r>
              <a:rPr lang="en-GB" dirty="0"/>
              <a:t>DTO and Domain equals() methods – Not all pathways of the method are tested</a:t>
            </a:r>
          </a:p>
          <a:p>
            <a:r>
              <a:rPr lang="en-GB" dirty="0"/>
              <a:t>Selenium tests – Checking whether the front end of the program works by automating the webpage: </a:t>
            </a:r>
          </a:p>
          <a:p>
            <a:pPr lvl="1"/>
            <a:r>
              <a:rPr lang="en-GB" dirty="0"/>
              <a:t>Verification that an item was deleted from the page did not work</a:t>
            </a:r>
          </a:p>
          <a:p>
            <a:pPr lvl="1"/>
            <a:r>
              <a:rPr lang="en-GB" dirty="0"/>
              <a:t>Implicit waits had to be included. Possibly due to page refreshing</a:t>
            </a:r>
          </a:p>
        </p:txBody>
      </p:sp>
    </p:spTree>
    <p:extLst>
      <p:ext uri="{BB962C8B-B14F-4D97-AF65-F5344CB8AC3E}">
        <p14:creationId xmlns:p14="http://schemas.microsoft.com/office/powerpoint/2010/main" val="3902508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716735-0807-45AB-8572-365FE3B09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290194"/>
            <a:ext cx="10058400" cy="23609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Code Walkthrough and Demonstration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5998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47FE-60FF-471A-9431-C1CC5DA08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CBF18-D217-405D-922D-35172F625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Improving the code:</a:t>
            </a:r>
          </a:p>
          <a:p>
            <a:pPr lvl="1"/>
            <a:r>
              <a:rPr lang="en-GB" dirty="0"/>
              <a:t>Implement 3</a:t>
            </a:r>
            <a:r>
              <a:rPr lang="en-GB" baseline="30000" dirty="0"/>
              <a:t>rd</a:t>
            </a:r>
            <a:r>
              <a:rPr lang="en-GB" dirty="0"/>
              <a:t> entity for accounts -&gt; includes a list of </a:t>
            </a:r>
            <a:r>
              <a:rPr lang="en-GB" dirty="0" err="1"/>
              <a:t>TaskLists</a:t>
            </a:r>
            <a:r>
              <a:rPr lang="en-GB" dirty="0"/>
              <a:t>. Log In/Out feature.</a:t>
            </a:r>
          </a:p>
          <a:p>
            <a:pPr lvl="1"/>
            <a:r>
              <a:rPr lang="en-GB" dirty="0"/>
              <a:t>Improve Front end design using additional HTML and CSS</a:t>
            </a:r>
          </a:p>
          <a:p>
            <a:pPr lvl="1"/>
            <a:r>
              <a:rPr lang="en-GB" dirty="0"/>
              <a:t>Reduce Replication of code for modals -&gt; Dynamic modals which change when called using JS</a:t>
            </a:r>
          </a:p>
          <a:p>
            <a:pPr lvl="1"/>
            <a:r>
              <a:rPr lang="en-GB" dirty="0"/>
              <a:t>Refine Backend code -&gt; Delete Code which isn’t called whilst the application is running</a:t>
            </a:r>
          </a:p>
          <a:p>
            <a:pPr lvl="1"/>
            <a:r>
              <a:rPr lang="en-GB" dirty="0"/>
              <a:t>Additional Repo Commands to increase viewing options e.g. display a certain group of </a:t>
            </a:r>
            <a:r>
              <a:rPr lang="en-GB" dirty="0" err="1"/>
              <a:t>Taskists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CC4E3B-451B-41CE-B8E0-37B7A240D656}"/>
              </a:ext>
            </a:extLst>
          </p:cNvPr>
          <p:cNvSpPr txBox="1"/>
          <p:nvPr/>
        </p:nvSpPr>
        <p:spPr>
          <a:xfrm>
            <a:off x="1097280" y="6396335"/>
            <a:ext cx="3019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94401579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526</Words>
  <Application>Microsoft Office PowerPoint</Application>
  <PresentationFormat>Widescreen</PresentationFormat>
  <Paragraphs>87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</vt:lpstr>
      <vt:lpstr>To Do List Project</vt:lpstr>
      <vt:lpstr>Project description</vt:lpstr>
      <vt:lpstr>Technologies used</vt:lpstr>
      <vt:lpstr>USER STORIES</vt:lpstr>
      <vt:lpstr>Entity Relationship Diagram (ERD)</vt:lpstr>
      <vt:lpstr>WORKFLOW / GIT</vt:lpstr>
      <vt:lpstr>TESTING / COVERAGE</vt:lpstr>
      <vt:lpstr>Code Walkthrough and Demonstration</vt:lpstr>
      <vt:lpstr>FURTHER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IMS Project</dc:title>
  <dc:creator>Tay Dzonu</dc:creator>
  <cp:lastModifiedBy>Tay Dzonu</cp:lastModifiedBy>
  <cp:revision>15</cp:revision>
  <dcterms:created xsi:type="dcterms:W3CDTF">2020-09-18T12:11:11Z</dcterms:created>
  <dcterms:modified xsi:type="dcterms:W3CDTF">2020-10-09T14:05:21Z</dcterms:modified>
</cp:coreProperties>
</file>