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60d2faeb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60d2faeb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60d2faeb6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60d2faeb6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60d2faeb6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60d2faeb6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60d2faeb6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60d2faeb6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60d2faeb6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60d2faeb6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60d2faeb6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60d2faeb6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60d2faeb6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60d2faeb6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60d2faeb6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60d2faeb6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60d2faeb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60d2faeb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60d2faeb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60d2faeb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reasons as to why each role is important are highlighted but, </a:t>
            </a:r>
            <a:r>
              <a:rPr lang="en">
                <a:solidFill>
                  <a:srgbClr val="0E101A"/>
                </a:solidFill>
              </a:rPr>
              <a:t>The Product Owner (PO) oversees the team to ensure they are developing the appropriate product.  The Scrum Master (SM) oversees the team to ensure they are adhering to the Agile process and are capable of efficiently delivering the product.</a:t>
            </a:r>
            <a:endParaRPr>
              <a:solidFill>
                <a:srgbClr val="0E101A"/>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60d2faeb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60d2faeb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importance of the development team is </a:t>
            </a:r>
            <a:r>
              <a:rPr lang="en">
                <a:solidFill>
                  <a:srgbClr val="0E101A"/>
                </a:solidFill>
              </a:rPr>
              <a:t>The development team ensures that the product is constructed accurately and fulfills the customer's requirements.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60d2faeb6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60d2faeb6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60d2faeb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60d2faeb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60d2faeb6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60d2faeb6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60d2faeb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60d2faeb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60d2faeb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60d2faeb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Agile Methodology</a:t>
            </a:r>
            <a:endParaRPr/>
          </a:p>
        </p:txBody>
      </p:sp>
      <p:sp>
        <p:nvSpPr>
          <p:cNvPr id="86" name="Google Shape;86;p13"/>
          <p:cNvSpPr txBox="1"/>
          <p:nvPr>
            <p:ph idx="1" type="subTitle"/>
          </p:nvPr>
        </p:nvSpPr>
        <p:spPr>
          <a:xfrm>
            <a:off x="598100" y="2715937"/>
            <a:ext cx="8222100" cy="8388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rPr lang="en" sz="3957"/>
              <a:t>Implementing Agile </a:t>
            </a:r>
            <a:r>
              <a:rPr lang="en" sz="3957"/>
              <a:t>Methodology</a:t>
            </a:r>
            <a:r>
              <a:rPr lang="en" sz="3957"/>
              <a:t> into ChadaTech</a:t>
            </a:r>
            <a:endParaRPr sz="3957"/>
          </a:p>
          <a:p>
            <a:pPr indent="0" lvl="0" marL="0" rtl="0" algn="l">
              <a:lnSpc>
                <a:spcPct val="100000"/>
              </a:lnSpc>
              <a:spcBef>
                <a:spcPts val="0"/>
              </a:spcBef>
              <a:spcAft>
                <a:spcPts val="0"/>
              </a:spcAft>
              <a:buNone/>
            </a:pPr>
            <a:r>
              <a:rPr lang="en"/>
              <a:t>By Taylor Hernandez</a:t>
            </a:r>
            <a:endParaRPr/>
          </a:p>
          <a:p>
            <a:pPr indent="0" lvl="0" marL="0" rtl="0" algn="l">
              <a:lnSpc>
                <a:spcPct val="100000"/>
              </a:lnSpc>
              <a:spcBef>
                <a:spcPts val="0"/>
              </a:spcBef>
              <a:spcAft>
                <a:spcPts val="0"/>
              </a:spcAft>
              <a:buNone/>
            </a:pPr>
            <a:r>
              <a:rPr lang="en"/>
              <a:t>CS250 Professor Chataut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Retrospective</a:t>
            </a:r>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he Scrum Team evaluates the previous Sprint to identify what went well and what didn't. </a:t>
            </a:r>
            <a:endParaRPr/>
          </a:p>
          <a:p>
            <a:pPr indent="-342900" lvl="0" marL="457200" rtl="0" algn="l">
              <a:spcBef>
                <a:spcPts val="0"/>
              </a:spcBef>
              <a:spcAft>
                <a:spcPts val="0"/>
              </a:spcAft>
              <a:buSzPts val="1800"/>
              <a:buChar char="-"/>
            </a:pPr>
            <a:r>
              <a:rPr lang="en"/>
              <a:t>They then discuss potential improvements to enhance effectiveness. </a:t>
            </a:r>
            <a:endParaRPr/>
          </a:p>
          <a:p>
            <a:pPr indent="0" lvl="0" marL="457200" rtl="0" algn="ctr">
              <a:spcBef>
                <a:spcPts val="2100"/>
              </a:spcBef>
              <a:spcAft>
                <a:spcPts val="0"/>
              </a:spcAft>
              <a:buNone/>
            </a:pPr>
            <a:r>
              <a:rPr b="1" lang="en">
                <a:solidFill>
                  <a:srgbClr val="374151"/>
                </a:solidFill>
              </a:rPr>
              <a:t>*Sprint retrospective ensures that the team continuously improves their processes.</a:t>
            </a:r>
            <a:endParaRPr b="1">
              <a:solidFill>
                <a:srgbClr val="374151"/>
              </a:solidFill>
            </a:endParaRPr>
          </a:p>
          <a:p>
            <a:pPr indent="0" lvl="0" marL="457200" rtl="0" algn="l">
              <a:spcBef>
                <a:spcPts val="21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Waterfall Method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the Waterfall Method?</a:t>
            </a:r>
            <a:endParaRPr/>
          </a:p>
        </p:txBody>
      </p:sp>
      <p:sp>
        <p:nvSpPr>
          <p:cNvPr id="155" name="Google Shape;155;p24"/>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p>
            <a:pPr indent="-304800" lvl="0" marL="228600" rtl="0" algn="l">
              <a:spcBef>
                <a:spcPts val="0"/>
              </a:spcBef>
              <a:spcAft>
                <a:spcPts val="0"/>
              </a:spcAft>
              <a:buSzPts val="1200"/>
              <a:buChar char="-"/>
            </a:pPr>
            <a:r>
              <a:rPr lang="en"/>
              <a:t>The Waterfall Model is the first Process Model</a:t>
            </a:r>
            <a:endParaRPr/>
          </a:p>
          <a:p>
            <a:pPr indent="-304800" lvl="0" marL="228600" rtl="0" algn="l">
              <a:spcBef>
                <a:spcPts val="0"/>
              </a:spcBef>
              <a:spcAft>
                <a:spcPts val="0"/>
              </a:spcAft>
              <a:buSzPts val="1200"/>
              <a:buChar char="-"/>
            </a:pPr>
            <a:r>
              <a:rPr lang="en"/>
              <a:t>It follows a linear-sequential life cycle</a:t>
            </a:r>
            <a:endParaRPr/>
          </a:p>
          <a:p>
            <a:pPr indent="-304800" lvl="0" marL="228600" rtl="0" algn="l">
              <a:spcBef>
                <a:spcPts val="0"/>
              </a:spcBef>
              <a:spcAft>
                <a:spcPts val="0"/>
              </a:spcAft>
              <a:buSzPts val="1200"/>
              <a:buChar char="-"/>
            </a:pPr>
            <a:r>
              <a:rPr lang="en"/>
              <a:t>Each phase must be completed before the next phase can begin</a:t>
            </a:r>
            <a:endParaRPr/>
          </a:p>
          <a:p>
            <a:pPr indent="-304800" lvl="0" marL="228600" rtl="0" algn="l">
              <a:spcBef>
                <a:spcPts val="0"/>
              </a:spcBef>
              <a:spcAft>
                <a:spcPts val="0"/>
              </a:spcAft>
              <a:buSzPts val="1200"/>
              <a:buChar char="-"/>
            </a:pPr>
            <a:r>
              <a:rPr lang="en"/>
              <a:t>There is no overlapping in the phases</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pic>
        <p:nvPicPr>
          <p:cNvPr id="156" name="Google Shape;156;p24"/>
          <p:cNvPicPr preferRelativeResize="0"/>
          <p:nvPr/>
        </p:nvPicPr>
        <p:blipFill>
          <a:blip r:embed="rId3">
            <a:alphaModFix/>
          </a:blip>
          <a:stretch>
            <a:fillRect/>
          </a:stretch>
        </p:blipFill>
        <p:spPr>
          <a:xfrm>
            <a:off x="3571350" y="1030773"/>
            <a:ext cx="4971799" cy="3322825"/>
          </a:xfrm>
          <a:prstGeom prst="rect">
            <a:avLst/>
          </a:prstGeom>
          <a:noFill/>
          <a:ln>
            <a:noFill/>
          </a:ln>
        </p:spPr>
      </p:pic>
      <p:sp>
        <p:nvSpPr>
          <p:cNvPr id="157" name="Google Shape;157;p24"/>
          <p:cNvSpPr txBox="1"/>
          <p:nvPr/>
        </p:nvSpPr>
        <p:spPr>
          <a:xfrm>
            <a:off x="332500" y="4156375"/>
            <a:ext cx="46053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a:ea typeface="Roboto"/>
                <a:cs typeface="Roboto"/>
                <a:sym typeface="Roboto"/>
              </a:rPr>
              <a:t>(n.a., </a:t>
            </a:r>
            <a:r>
              <a:rPr i="1" lang="en" sz="1100">
                <a:latin typeface="Roboto"/>
                <a:ea typeface="Roboto"/>
                <a:cs typeface="Roboto"/>
                <a:sym typeface="Roboto"/>
              </a:rPr>
              <a:t>SDLC - Waterfall Model</a:t>
            </a:r>
            <a:r>
              <a:rPr lang="en" sz="1100">
                <a:latin typeface="Roboto"/>
                <a:ea typeface="Roboto"/>
                <a:cs typeface="Roboto"/>
                <a:sym typeface="Roboto"/>
              </a:rPr>
              <a:t> n.d)</a:t>
            </a:r>
            <a:endParaRPr sz="18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SNHU Travel Be in Waterfall Application?</a:t>
            </a:r>
            <a:endParaRPr/>
          </a:p>
        </p:txBody>
      </p:sp>
      <p:sp>
        <p:nvSpPr>
          <p:cNvPr id="163" name="Google Shape;163;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Waterfall method is rigid and follows a linear process</a:t>
            </a:r>
            <a:endParaRPr/>
          </a:p>
          <a:p>
            <a:pPr indent="-342900" lvl="0" marL="457200" rtl="0" algn="l">
              <a:spcBef>
                <a:spcPts val="0"/>
              </a:spcBef>
              <a:spcAft>
                <a:spcPts val="0"/>
              </a:spcAft>
              <a:buSzPts val="1800"/>
              <a:buChar char="-"/>
            </a:pPr>
            <a:r>
              <a:rPr lang="en"/>
              <a:t>Project is not fleshed out into a working physical product until the end</a:t>
            </a:r>
            <a:endParaRPr/>
          </a:p>
          <a:p>
            <a:pPr indent="-342900" lvl="0" marL="457200" rtl="0" algn="l">
              <a:spcBef>
                <a:spcPts val="0"/>
              </a:spcBef>
              <a:spcAft>
                <a:spcPts val="0"/>
              </a:spcAft>
              <a:buSzPts val="1800"/>
              <a:buChar char="-"/>
            </a:pPr>
            <a:r>
              <a:rPr lang="en"/>
              <a:t>Team may not know what implementations work until the end</a:t>
            </a:r>
            <a:endParaRPr/>
          </a:p>
          <a:p>
            <a:pPr indent="-342900" lvl="0" marL="457200" rtl="0" algn="l">
              <a:spcBef>
                <a:spcPts val="0"/>
              </a:spcBef>
              <a:spcAft>
                <a:spcPts val="0"/>
              </a:spcAft>
              <a:buSzPts val="1800"/>
              <a:buChar char="-"/>
            </a:pPr>
            <a:r>
              <a:rPr lang="en"/>
              <a:t>Any issues require starting over, leading to multiple iterations before a usable product is produced</a:t>
            </a:r>
            <a:endParaRPr/>
          </a:p>
          <a:p>
            <a:pPr indent="-342900" lvl="0" marL="457200" rtl="0" algn="l">
              <a:spcBef>
                <a:spcPts val="0"/>
              </a:spcBef>
              <a:spcAft>
                <a:spcPts val="0"/>
              </a:spcAft>
              <a:buSzPts val="1800"/>
              <a:buChar char="-"/>
            </a:pPr>
            <a:r>
              <a:rPr lang="en"/>
              <a:t>The project would have allowed for simpler application rather than complex such as use of multiple tabs, buttons etc.</a:t>
            </a:r>
            <a:endParaRPr/>
          </a:p>
          <a:p>
            <a:pPr indent="-342900" lvl="0" marL="457200" rtl="0" algn="l">
              <a:spcBef>
                <a:spcPts val="0"/>
              </a:spcBef>
              <a:spcAft>
                <a:spcPts val="0"/>
              </a:spcAft>
              <a:buSzPts val="1800"/>
              <a:buChar char="-"/>
            </a:pPr>
            <a:r>
              <a:rPr b="1" lang="en"/>
              <a:t>The Project would have been hard to follow and caused low team morale with a lack of direction</a:t>
            </a:r>
            <a:endParaRPr b="1"/>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Waterfall or Agile?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Factors to Consider</a:t>
            </a:r>
            <a:endParaRPr/>
          </a:p>
        </p:txBody>
      </p:sp>
      <p:sp>
        <p:nvSpPr>
          <p:cNvPr id="174" name="Google Shape;174;p27"/>
          <p:cNvSpPr txBox="1"/>
          <p:nvPr>
            <p:ph idx="1" type="body"/>
          </p:nvPr>
        </p:nvSpPr>
        <p:spPr>
          <a:xfrm>
            <a:off x="311700" y="1153675"/>
            <a:ext cx="8520600" cy="3339000"/>
          </a:xfrm>
          <a:prstGeom prst="rect">
            <a:avLst/>
          </a:prstGeom>
        </p:spPr>
        <p:txBody>
          <a:bodyPr anchorCtr="0" anchor="t" bIns="91425" lIns="91425" spcFirstLastPara="1" rIns="91425" wrap="square" tIns="91425">
            <a:normAutofit/>
          </a:bodyPr>
          <a:lstStyle/>
          <a:p>
            <a:pPr indent="-304800" lvl="0" marL="457200" rtl="0" algn="l">
              <a:spcBef>
                <a:spcPts val="2100"/>
              </a:spcBef>
              <a:spcAft>
                <a:spcPts val="0"/>
              </a:spcAft>
              <a:buClr>
                <a:srgbClr val="374151"/>
              </a:buClr>
              <a:buSzPts val="1200"/>
              <a:buFont typeface="Arial"/>
              <a:buChar char="●"/>
            </a:pPr>
            <a:r>
              <a:rPr b="1" lang="en" sz="1200">
                <a:solidFill>
                  <a:srgbClr val="374151"/>
                </a:solidFill>
              </a:rPr>
              <a:t>Project Complexity:</a:t>
            </a:r>
            <a:r>
              <a:rPr lang="en" sz="1200">
                <a:solidFill>
                  <a:srgbClr val="374151"/>
                </a:solidFill>
              </a:rPr>
              <a:t> How complex do we want to make the product?</a:t>
            </a:r>
            <a:endParaRPr sz="1200">
              <a:solidFill>
                <a:srgbClr val="374151"/>
              </a:solidFill>
            </a:endParaRPr>
          </a:p>
          <a:p>
            <a:pPr indent="-317500" lvl="1" marL="914400" rtl="0" algn="l">
              <a:spcBef>
                <a:spcPts val="0"/>
              </a:spcBef>
              <a:spcAft>
                <a:spcPts val="0"/>
              </a:spcAft>
              <a:buSzPts val="1400"/>
              <a:buChar char="○"/>
            </a:pPr>
            <a:r>
              <a:rPr lang="en" sz="1200">
                <a:solidFill>
                  <a:srgbClr val="374151"/>
                </a:solidFill>
              </a:rPr>
              <a:t>For the </a:t>
            </a:r>
            <a:r>
              <a:rPr lang="en" sz="1200">
                <a:solidFill>
                  <a:srgbClr val="374151"/>
                </a:solidFill>
              </a:rPr>
              <a:t>requirements</a:t>
            </a:r>
            <a:r>
              <a:rPr lang="en" sz="1200">
                <a:solidFill>
                  <a:srgbClr val="374151"/>
                </a:solidFill>
              </a:rPr>
              <a:t> of SNHU Travel, the final project will be complex.</a:t>
            </a:r>
            <a:endParaRPr sz="1200">
              <a:solidFill>
                <a:srgbClr val="374151"/>
              </a:solidFill>
            </a:endParaRPr>
          </a:p>
          <a:p>
            <a:pPr indent="-304800" lvl="1" marL="914400" rtl="0" algn="l">
              <a:spcBef>
                <a:spcPts val="0"/>
              </a:spcBef>
              <a:spcAft>
                <a:spcPts val="0"/>
              </a:spcAft>
              <a:buClr>
                <a:srgbClr val="374151"/>
              </a:buClr>
              <a:buSzPts val="1200"/>
              <a:buChar char="○"/>
            </a:pPr>
            <a:r>
              <a:rPr lang="en" sz="1200">
                <a:solidFill>
                  <a:srgbClr val="374151"/>
                </a:solidFill>
              </a:rPr>
              <a:t>Simple </a:t>
            </a:r>
            <a:r>
              <a:rPr lang="en" sz="1200">
                <a:solidFill>
                  <a:srgbClr val="374151"/>
                </a:solidFill>
              </a:rPr>
              <a:t>projects</a:t>
            </a:r>
            <a:r>
              <a:rPr lang="en" sz="1200">
                <a:solidFill>
                  <a:srgbClr val="374151"/>
                </a:solidFill>
              </a:rPr>
              <a:t> are better suited for the Waterfall method</a:t>
            </a:r>
            <a:endParaRPr sz="1200">
              <a:solidFill>
                <a:srgbClr val="374151"/>
              </a:solidFill>
            </a:endParaRPr>
          </a:p>
          <a:p>
            <a:pPr indent="-342900" lvl="0" marL="457200" rtl="0" algn="l">
              <a:spcBef>
                <a:spcPts val="0"/>
              </a:spcBef>
              <a:spcAft>
                <a:spcPts val="0"/>
              </a:spcAft>
              <a:buSzPts val="1800"/>
              <a:buChar char="●"/>
            </a:pPr>
            <a:r>
              <a:rPr b="1" lang="en" sz="1200">
                <a:solidFill>
                  <a:srgbClr val="374151"/>
                </a:solidFill>
              </a:rPr>
              <a:t>Customer Involvement:</a:t>
            </a:r>
            <a:r>
              <a:rPr lang="en" sz="1200">
                <a:solidFill>
                  <a:srgbClr val="374151"/>
                </a:solidFill>
              </a:rPr>
              <a:t> How involved do we want the customer/stakeholders to be?</a:t>
            </a:r>
            <a:endParaRPr sz="1200">
              <a:solidFill>
                <a:srgbClr val="374151"/>
              </a:solidFill>
            </a:endParaRPr>
          </a:p>
          <a:p>
            <a:pPr indent="-304800" lvl="1" marL="914400" rtl="0" algn="l">
              <a:spcBef>
                <a:spcPts val="0"/>
              </a:spcBef>
              <a:spcAft>
                <a:spcPts val="0"/>
              </a:spcAft>
              <a:buClr>
                <a:srgbClr val="374151"/>
              </a:buClr>
              <a:buSzPts val="1200"/>
              <a:buChar char="○"/>
            </a:pPr>
            <a:r>
              <a:rPr lang="en" sz="1200">
                <a:solidFill>
                  <a:srgbClr val="374151"/>
                </a:solidFill>
              </a:rPr>
              <a:t>In regards to the team, the stakeholders are heavily involved</a:t>
            </a:r>
            <a:endParaRPr sz="1200">
              <a:solidFill>
                <a:srgbClr val="374151"/>
              </a:solidFill>
            </a:endParaRPr>
          </a:p>
          <a:p>
            <a:pPr indent="-304800" lvl="1" marL="914400" rtl="0" algn="l">
              <a:spcBef>
                <a:spcPts val="0"/>
              </a:spcBef>
              <a:spcAft>
                <a:spcPts val="0"/>
              </a:spcAft>
              <a:buClr>
                <a:srgbClr val="374151"/>
              </a:buClr>
              <a:buSzPts val="1200"/>
              <a:buChar char="○"/>
            </a:pPr>
            <a:r>
              <a:rPr lang="en" sz="1200">
                <a:solidFill>
                  <a:srgbClr val="374151"/>
                </a:solidFill>
              </a:rPr>
              <a:t>The waterfall allows for minimal involvement of the customers/stakeholders</a:t>
            </a:r>
            <a:endParaRPr sz="1200">
              <a:solidFill>
                <a:srgbClr val="374151"/>
              </a:solidFill>
            </a:endParaRPr>
          </a:p>
          <a:p>
            <a:pPr indent="-304800" lvl="0" marL="457200" rtl="0" algn="l">
              <a:spcBef>
                <a:spcPts val="0"/>
              </a:spcBef>
              <a:spcAft>
                <a:spcPts val="0"/>
              </a:spcAft>
              <a:buClr>
                <a:srgbClr val="374151"/>
              </a:buClr>
              <a:buSzPts val="1200"/>
              <a:buChar char="●"/>
            </a:pPr>
            <a:r>
              <a:rPr b="1" lang="en" sz="1200">
                <a:solidFill>
                  <a:srgbClr val="374151"/>
                </a:solidFill>
              </a:rPr>
              <a:t>Team Size and Distribution:</a:t>
            </a:r>
            <a:r>
              <a:rPr lang="en" sz="1200">
                <a:solidFill>
                  <a:srgbClr val="374151"/>
                </a:solidFill>
              </a:rPr>
              <a:t> How large is our team?</a:t>
            </a:r>
            <a:endParaRPr sz="1200">
              <a:solidFill>
                <a:srgbClr val="374151"/>
              </a:solidFill>
            </a:endParaRPr>
          </a:p>
          <a:p>
            <a:pPr indent="-304800" lvl="1" marL="914400" rtl="0" algn="l">
              <a:spcBef>
                <a:spcPts val="0"/>
              </a:spcBef>
              <a:spcAft>
                <a:spcPts val="0"/>
              </a:spcAft>
              <a:buClr>
                <a:srgbClr val="374151"/>
              </a:buClr>
              <a:buSzPts val="1200"/>
              <a:buChar char="○"/>
            </a:pPr>
            <a:r>
              <a:rPr lang="en" sz="1200">
                <a:solidFill>
                  <a:srgbClr val="374151"/>
                </a:solidFill>
              </a:rPr>
              <a:t>Our team is small.  </a:t>
            </a:r>
            <a:endParaRPr sz="1200">
              <a:solidFill>
                <a:srgbClr val="374151"/>
              </a:solidFill>
            </a:endParaRPr>
          </a:p>
          <a:p>
            <a:pPr indent="-304800" lvl="1" marL="914400" rtl="0" algn="l">
              <a:spcBef>
                <a:spcPts val="0"/>
              </a:spcBef>
              <a:spcAft>
                <a:spcPts val="0"/>
              </a:spcAft>
              <a:buClr>
                <a:srgbClr val="374151"/>
              </a:buClr>
              <a:buSzPts val="1200"/>
              <a:buChar char="○"/>
            </a:pPr>
            <a:r>
              <a:rPr lang="en" sz="1200">
                <a:solidFill>
                  <a:srgbClr val="374151"/>
                </a:solidFill>
              </a:rPr>
              <a:t>Using waterfall is better suited for larger teams</a:t>
            </a:r>
            <a:endParaRPr sz="1200">
              <a:solidFill>
                <a:srgbClr val="374151"/>
              </a:solidFill>
            </a:endParaRPr>
          </a:p>
          <a:p>
            <a:pPr indent="-304800" lvl="0" marL="457200" rtl="0" algn="l">
              <a:spcBef>
                <a:spcPts val="0"/>
              </a:spcBef>
              <a:spcAft>
                <a:spcPts val="0"/>
              </a:spcAft>
              <a:buClr>
                <a:srgbClr val="374151"/>
              </a:buClr>
              <a:buSzPts val="1200"/>
              <a:buChar char="●"/>
            </a:pPr>
            <a:r>
              <a:rPr b="1" lang="en" sz="1200">
                <a:solidFill>
                  <a:srgbClr val="374151"/>
                </a:solidFill>
              </a:rPr>
              <a:t>Change Tolerance:</a:t>
            </a:r>
            <a:r>
              <a:rPr lang="en" sz="1200">
                <a:solidFill>
                  <a:srgbClr val="374151"/>
                </a:solidFill>
              </a:rPr>
              <a:t> How often will changes be needed?</a:t>
            </a:r>
            <a:endParaRPr sz="1200">
              <a:solidFill>
                <a:srgbClr val="374151"/>
              </a:solidFill>
            </a:endParaRPr>
          </a:p>
          <a:p>
            <a:pPr indent="-304800" lvl="1" marL="914400" rtl="0" algn="l">
              <a:spcBef>
                <a:spcPts val="0"/>
              </a:spcBef>
              <a:spcAft>
                <a:spcPts val="0"/>
              </a:spcAft>
              <a:buClr>
                <a:srgbClr val="374151"/>
              </a:buClr>
              <a:buSzPts val="1200"/>
              <a:buChar char="○"/>
            </a:pPr>
            <a:r>
              <a:rPr lang="en" sz="1200">
                <a:solidFill>
                  <a:srgbClr val="374151"/>
                </a:solidFill>
              </a:rPr>
              <a:t>For the complexity of the project, we change often.</a:t>
            </a:r>
            <a:endParaRPr sz="1200">
              <a:solidFill>
                <a:srgbClr val="374151"/>
              </a:solidFill>
            </a:endParaRPr>
          </a:p>
          <a:p>
            <a:pPr indent="-304800" lvl="1" marL="914400" rtl="0" algn="l">
              <a:spcBef>
                <a:spcPts val="0"/>
              </a:spcBef>
              <a:spcAft>
                <a:spcPts val="0"/>
              </a:spcAft>
              <a:buClr>
                <a:srgbClr val="374151"/>
              </a:buClr>
              <a:buSzPts val="1200"/>
              <a:buChar char="○"/>
            </a:pPr>
            <a:r>
              <a:rPr lang="en" sz="1200">
                <a:solidFill>
                  <a:srgbClr val="374151"/>
                </a:solidFill>
              </a:rPr>
              <a:t>Minimal change is better suited for Waterfall and the current project does not allow for that</a:t>
            </a:r>
            <a:endParaRPr sz="1200">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Team Should Use…</a:t>
            </a:r>
            <a:endParaRPr/>
          </a:p>
        </p:txBody>
      </p:sp>
      <p:sp>
        <p:nvSpPr>
          <p:cNvPr id="180" name="Google Shape;180;p28"/>
          <p:cNvSpPr txBox="1"/>
          <p:nvPr>
            <p:ph idx="1" type="body"/>
          </p:nvPr>
        </p:nvSpPr>
        <p:spPr>
          <a:xfrm>
            <a:off x="311700" y="10774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Considering the project requirements, the Agile methodology would be a better fit for our team. This is because of the numerous changes to the user interface, travel types, and other elements, which would have been difficult to accommodate using the waterfall methodology. Agile is well-suited for complex projects that necessitate adaptability and cooperation, while Waterfall is more appropriate for straightforward projects with clearly defined requirements. Implementing each of these requirements requires using waterfall applications for each individual aspect would consume more time than is allotted for the project</a:t>
            </a:r>
            <a:r>
              <a:rPr lang="en"/>
              <a:t>(Cobb, 2015)</a:t>
            </a:r>
            <a:r>
              <a:rPr lang="en"/>
              <a:t>.  The involvement of the stakeholders is also drastically reduced in the Waterfall method and would not suit our team.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6" name="Google Shape;186;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85750" lvl="0" marL="628650" rtl="0" algn="l">
              <a:lnSpc>
                <a:spcPct val="200000"/>
              </a:lnSpc>
              <a:spcBef>
                <a:spcPts val="0"/>
              </a:spcBef>
              <a:spcAft>
                <a:spcPts val="0"/>
              </a:spcAft>
              <a:buNone/>
            </a:pPr>
            <a:r>
              <a:rPr i="1" lang="en" sz="1100">
                <a:solidFill>
                  <a:srgbClr val="000000"/>
                </a:solidFill>
              </a:rPr>
              <a:t>Agile Requirements Change Management</a:t>
            </a:r>
            <a:r>
              <a:rPr lang="en" sz="1100">
                <a:solidFill>
                  <a:srgbClr val="000000"/>
                </a:solidFill>
              </a:rPr>
              <a:t>. The Agile Modeling (AM) Method - Effective Strategies for Modeling and Documentation. (2023, November 23). https://agilemodeling.com/essays/changeManagement.htm </a:t>
            </a:r>
            <a:endParaRPr sz="1100">
              <a:solidFill>
                <a:srgbClr val="0E101A"/>
              </a:solidFill>
            </a:endParaRPr>
          </a:p>
          <a:p>
            <a:pPr indent="-285750" lvl="0" marL="628650" rtl="0" algn="l">
              <a:lnSpc>
                <a:spcPct val="200000"/>
              </a:lnSpc>
              <a:spcBef>
                <a:spcPts val="0"/>
              </a:spcBef>
              <a:spcAft>
                <a:spcPts val="0"/>
              </a:spcAft>
              <a:buNone/>
            </a:pPr>
            <a:r>
              <a:rPr lang="en" sz="1100">
                <a:solidFill>
                  <a:srgbClr val="0E101A"/>
                </a:solidFill>
              </a:rPr>
              <a:t>Charles G. Cobb. (2015). </a:t>
            </a:r>
            <a:r>
              <a:rPr i="1" lang="en" sz="1100">
                <a:solidFill>
                  <a:srgbClr val="0E101A"/>
                </a:solidFill>
              </a:rPr>
              <a:t>The Project Manager’s Guide to Mastering Agile : Principles and Practices for an Adaptive Approach</a:t>
            </a:r>
            <a:r>
              <a:rPr lang="en" sz="1100">
                <a:solidFill>
                  <a:srgbClr val="0E101A"/>
                </a:solidFill>
              </a:rPr>
              <a:t>. Wiley.</a:t>
            </a:r>
            <a:endParaRPr sz="1100">
              <a:solidFill>
                <a:srgbClr val="0E101A"/>
              </a:solidFill>
            </a:endParaRPr>
          </a:p>
          <a:p>
            <a:pPr indent="-285750" lvl="0" marL="628650" rtl="0" algn="l">
              <a:lnSpc>
                <a:spcPct val="200000"/>
              </a:lnSpc>
              <a:spcBef>
                <a:spcPts val="0"/>
              </a:spcBef>
              <a:spcAft>
                <a:spcPts val="0"/>
              </a:spcAft>
              <a:buNone/>
            </a:pPr>
            <a:r>
              <a:rPr lang="en" sz="1100">
                <a:solidFill>
                  <a:srgbClr val="000000"/>
                </a:solidFill>
              </a:rPr>
              <a:t>Schwaber, K., &amp; Sutherland, J. (2020). </a:t>
            </a:r>
            <a:r>
              <a:rPr i="1" lang="en" sz="1100">
                <a:solidFill>
                  <a:srgbClr val="000000"/>
                </a:solidFill>
              </a:rPr>
              <a:t>The 2020 scrum GUIDETM</a:t>
            </a:r>
            <a:r>
              <a:rPr lang="en" sz="1100">
                <a:solidFill>
                  <a:srgbClr val="000000"/>
                </a:solidFill>
              </a:rPr>
              <a:t>. Scrum Guide | Scrum Guides. https://scrumguides.org/scrum-guide.html#scrum-team </a:t>
            </a:r>
            <a:endParaRPr sz="1100">
              <a:solidFill>
                <a:srgbClr val="000000"/>
              </a:solidFill>
            </a:endParaRPr>
          </a:p>
          <a:p>
            <a:pPr indent="-12700" lvl="0" marL="355600" rtl="0" algn="l">
              <a:spcBef>
                <a:spcPts val="1200"/>
              </a:spcBef>
              <a:spcAft>
                <a:spcPts val="0"/>
              </a:spcAft>
              <a:buNone/>
            </a:pPr>
            <a:r>
              <a:rPr i="1" lang="en" sz="1100">
                <a:solidFill>
                  <a:srgbClr val="000000"/>
                </a:solidFill>
                <a:latin typeface="Arial"/>
                <a:ea typeface="Arial"/>
                <a:cs typeface="Arial"/>
                <a:sym typeface="Arial"/>
              </a:rPr>
              <a:t>SDLC - Waterfall Model</a:t>
            </a:r>
            <a:r>
              <a:rPr lang="en" sz="1100">
                <a:solidFill>
                  <a:srgbClr val="000000"/>
                </a:solidFill>
                <a:latin typeface="Arial"/>
                <a:ea typeface="Arial"/>
                <a:cs typeface="Arial"/>
                <a:sym typeface="Arial"/>
              </a:rPr>
              <a:t>. Tutorialspoint. (n.d.). https://www.tutorialspoint.com/sdlc/sdlc_waterfall_model.htm </a:t>
            </a:r>
            <a:endParaRPr i="1" sz="1100">
              <a:solidFill>
                <a:srgbClr val="000000"/>
              </a:solidFill>
            </a:endParaRPr>
          </a:p>
          <a:p>
            <a:pPr indent="0" lvl="0" marL="0" rtl="0" algn="l">
              <a:lnSpc>
                <a:spcPct val="200000"/>
              </a:lnSpc>
              <a:spcBef>
                <a:spcPts val="1200"/>
              </a:spcBef>
              <a:spcAft>
                <a:spcPts val="0"/>
              </a:spcAft>
              <a:buNone/>
            </a:pPr>
            <a:r>
              <a:t/>
            </a:r>
            <a:endParaRPr sz="1100">
              <a:solidFill>
                <a:srgbClr val="0E101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Agile Roles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 in Agile Methodology</a:t>
            </a:r>
            <a:endParaRPr/>
          </a:p>
        </p:txBody>
      </p:sp>
      <p:sp>
        <p:nvSpPr>
          <p:cNvPr id="97" name="Google Shape;97;p15"/>
          <p:cNvSpPr txBox="1"/>
          <p:nvPr>
            <p:ph idx="1" type="body"/>
          </p:nvPr>
        </p:nvSpPr>
        <p:spPr>
          <a:xfrm>
            <a:off x="1303800" y="1740675"/>
            <a:ext cx="34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0">
                <a:solidFill>
                  <a:srgbClr val="000000"/>
                </a:solidFill>
                <a:latin typeface="Arial"/>
                <a:ea typeface="Arial"/>
                <a:cs typeface="Arial"/>
                <a:sym typeface="Arial"/>
              </a:rPr>
              <a:t>Product Owner (PO)</a:t>
            </a:r>
            <a:endParaRPr b="1"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The Product Owner (PO) takes on the responsibility of defining and prioritizing the product backlog, comprising a list of features or user stories to be developed. Their role involves ensuring that the development team fully comprehends the product requirements and that the resulting solution aligns with the customer's needs.</a:t>
            </a:r>
            <a:endParaRPr sz="1200">
              <a:solidFill>
                <a:srgbClr val="000000"/>
              </a:solidFill>
              <a:latin typeface="Arial"/>
              <a:ea typeface="Arial"/>
              <a:cs typeface="Arial"/>
              <a:sym typeface="Arial"/>
            </a:endParaRPr>
          </a:p>
          <a:p>
            <a:pPr indent="0" lvl="0" marL="0" rtl="0" algn="ctr">
              <a:spcBef>
                <a:spcPts val="1200"/>
              </a:spcBef>
              <a:spcAft>
                <a:spcPts val="1200"/>
              </a:spcAft>
              <a:buNone/>
            </a:pPr>
            <a:r>
              <a:rPr b="1" lang="en" sz="1100">
                <a:solidFill>
                  <a:srgbClr val="0E101A"/>
                </a:solidFill>
                <a:latin typeface="Arial"/>
                <a:ea typeface="Arial"/>
                <a:cs typeface="Arial"/>
                <a:sym typeface="Arial"/>
              </a:rPr>
              <a:t>Oversees the team to ensure they are developing the appropriate product.</a:t>
            </a:r>
            <a:endParaRPr b="1" sz="1200">
              <a:solidFill>
                <a:srgbClr val="000000"/>
              </a:solidFill>
              <a:latin typeface="Arial"/>
              <a:ea typeface="Arial"/>
              <a:cs typeface="Arial"/>
              <a:sym typeface="Arial"/>
            </a:endParaRPr>
          </a:p>
        </p:txBody>
      </p:sp>
      <p:sp>
        <p:nvSpPr>
          <p:cNvPr id="98" name="Google Shape;98;p15"/>
          <p:cNvSpPr txBox="1"/>
          <p:nvPr>
            <p:ph idx="2" type="body"/>
          </p:nvPr>
        </p:nvSpPr>
        <p:spPr>
          <a:xfrm>
            <a:off x="4862075" y="1740675"/>
            <a:ext cx="34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0">
                <a:solidFill>
                  <a:srgbClr val="000000"/>
                </a:solidFill>
                <a:latin typeface="Arial"/>
                <a:ea typeface="Arial"/>
                <a:cs typeface="Arial"/>
                <a:sym typeface="Arial"/>
              </a:rPr>
              <a:t>Scrum Master (SM)</a:t>
            </a:r>
            <a:endParaRPr b="1"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The Scrum Master (SM) plays a pivotal role in facilitating the Scrum process, overseeing the adherence to Agile principles by the team, and addressing impediments that hinder the team's progress. Additionally, the SM contributes to enhancing the team's processes and communication.</a:t>
            </a:r>
            <a:endParaRPr sz="1200">
              <a:solidFill>
                <a:srgbClr val="000000"/>
              </a:solidFill>
              <a:latin typeface="Arial"/>
              <a:ea typeface="Arial"/>
              <a:cs typeface="Arial"/>
              <a:sym typeface="Arial"/>
            </a:endParaRPr>
          </a:p>
          <a:p>
            <a:pPr indent="0" lvl="0" marL="0" rtl="0" algn="ctr">
              <a:spcBef>
                <a:spcPts val="1200"/>
              </a:spcBef>
              <a:spcAft>
                <a:spcPts val="1200"/>
              </a:spcAft>
              <a:buNone/>
            </a:pPr>
            <a:r>
              <a:rPr b="1" lang="en" sz="1100">
                <a:solidFill>
                  <a:srgbClr val="0E101A"/>
                </a:solidFill>
                <a:latin typeface="Arial"/>
                <a:ea typeface="Arial"/>
                <a:cs typeface="Arial"/>
                <a:sym typeface="Arial"/>
              </a:rPr>
              <a:t>Oversees the team to ensure they are adhering to the Agile process and are capable of efficiently delivering the product.</a:t>
            </a:r>
            <a:endParaRPr b="1" sz="1200">
              <a:solidFill>
                <a:srgbClr val="000000"/>
              </a:solidFill>
              <a:latin typeface="Arial"/>
              <a:ea typeface="Arial"/>
              <a:cs typeface="Arial"/>
              <a:sym typeface="Arial"/>
            </a:endParaRPr>
          </a:p>
        </p:txBody>
      </p:sp>
      <p:sp>
        <p:nvSpPr>
          <p:cNvPr id="99" name="Google Shape;99;p15"/>
          <p:cNvSpPr txBox="1"/>
          <p:nvPr/>
        </p:nvSpPr>
        <p:spPr>
          <a:xfrm>
            <a:off x="847900" y="4282275"/>
            <a:ext cx="7788900" cy="564300"/>
          </a:xfrm>
          <a:prstGeom prst="rect">
            <a:avLst/>
          </a:prstGeom>
          <a:noFill/>
          <a:ln>
            <a:noFill/>
          </a:ln>
        </p:spPr>
        <p:txBody>
          <a:bodyPr anchorCtr="0" anchor="t" bIns="91425" lIns="91425" spcFirstLastPara="1" rIns="91425" wrap="square" tIns="91425">
            <a:noAutofit/>
          </a:bodyPr>
          <a:lstStyle/>
          <a:p>
            <a:pPr indent="-12700" lvl="0" marL="355600" rtl="0" algn="l">
              <a:lnSpc>
                <a:spcPct val="115000"/>
              </a:lnSpc>
              <a:spcBef>
                <a:spcPts val="1200"/>
              </a:spcBef>
              <a:spcAft>
                <a:spcPts val="0"/>
              </a:spcAft>
              <a:buNone/>
            </a:pPr>
            <a:r>
              <a:rPr lang="en" sz="1000"/>
              <a:t>(Schwaber &amp; Sutherland, 2020 paragraphs 2 and 3 of Scrum Team Roles)</a:t>
            </a:r>
            <a:endParaRPr sz="1000"/>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 cont.</a:t>
            </a:r>
            <a:endParaRPr/>
          </a:p>
          <a:p>
            <a:pPr indent="0" lvl="0" marL="0" rtl="0" algn="l">
              <a:spcBef>
                <a:spcPts val="0"/>
              </a:spcBef>
              <a:spcAft>
                <a:spcPts val="0"/>
              </a:spcAft>
              <a:buNone/>
            </a:pPr>
            <a:r>
              <a:rPr lang="en" sz="1644">
                <a:solidFill>
                  <a:srgbClr val="000000"/>
                </a:solidFill>
                <a:latin typeface="Arial"/>
                <a:ea typeface="Arial"/>
                <a:cs typeface="Arial"/>
                <a:sym typeface="Arial"/>
              </a:rPr>
              <a:t>Development Team</a:t>
            </a:r>
            <a:endParaRPr sz="3244"/>
          </a:p>
        </p:txBody>
      </p:sp>
      <p:sp>
        <p:nvSpPr>
          <p:cNvPr id="105" name="Google Shape;105;p16"/>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latin typeface="Arial"/>
                <a:ea typeface="Arial"/>
                <a:cs typeface="Arial"/>
                <a:sym typeface="Arial"/>
              </a:rPr>
              <a:t>Developers and Testers</a:t>
            </a:r>
            <a:endParaRPr b="1"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The development team is comprised of cross-functional members who collaborate to create the product. Their collective responsibility is to produce functional software by the conclusion of each sprint.</a:t>
            </a:r>
            <a:endParaRPr sz="1200">
              <a:solidFill>
                <a:srgbClr val="000000"/>
              </a:solidFill>
              <a:latin typeface="Arial"/>
              <a:ea typeface="Arial"/>
              <a:cs typeface="Arial"/>
              <a:sym typeface="Arial"/>
            </a:endParaRPr>
          </a:p>
          <a:p>
            <a:pPr indent="0" lvl="0" marL="0" rtl="0" algn="ctr">
              <a:spcBef>
                <a:spcPts val="1200"/>
              </a:spcBef>
              <a:spcAft>
                <a:spcPts val="1200"/>
              </a:spcAft>
              <a:buNone/>
            </a:pPr>
            <a:r>
              <a:rPr b="1" lang="en" sz="1100">
                <a:solidFill>
                  <a:srgbClr val="0E101A"/>
                </a:solidFill>
                <a:latin typeface="Arial"/>
                <a:ea typeface="Arial"/>
                <a:cs typeface="Arial"/>
                <a:sym typeface="Arial"/>
              </a:rPr>
              <a:t>Ensures that the product is constructed accurately and fulfills the customer's requirements.</a:t>
            </a:r>
            <a:endParaRPr b="1" sz="1200">
              <a:solidFill>
                <a:srgbClr val="000000"/>
              </a:solidFill>
              <a:latin typeface="Arial"/>
              <a:ea typeface="Arial"/>
              <a:cs typeface="Arial"/>
              <a:sym typeface="Arial"/>
            </a:endParaRPr>
          </a:p>
        </p:txBody>
      </p:sp>
      <p:sp>
        <p:nvSpPr>
          <p:cNvPr id="106" name="Google Shape;106;p16"/>
          <p:cNvSpPr txBox="1"/>
          <p:nvPr/>
        </p:nvSpPr>
        <p:spPr>
          <a:xfrm>
            <a:off x="5120650" y="3507975"/>
            <a:ext cx="3566100" cy="856200"/>
          </a:xfrm>
          <a:prstGeom prst="rect">
            <a:avLst/>
          </a:prstGeom>
          <a:noFill/>
          <a:ln>
            <a:noFill/>
          </a:ln>
        </p:spPr>
        <p:txBody>
          <a:bodyPr anchorCtr="0" anchor="t" bIns="91425" lIns="91425" spcFirstLastPara="1" rIns="91425" wrap="square" tIns="91425">
            <a:noAutofit/>
          </a:bodyPr>
          <a:lstStyle/>
          <a:p>
            <a:pPr indent="-12700" lvl="0" marL="355600" rtl="0" algn="l">
              <a:lnSpc>
                <a:spcPct val="115000"/>
              </a:lnSpc>
              <a:spcBef>
                <a:spcPts val="1200"/>
              </a:spcBef>
              <a:spcAft>
                <a:spcPts val="1200"/>
              </a:spcAft>
              <a:buNone/>
            </a:pPr>
            <a:r>
              <a:rPr lang="en" sz="1000"/>
              <a:t>(Schwaber &amp; Sutherland, 2020 paragraph 1 of Scrum Team Roles)</a:t>
            </a:r>
            <a:endParaRPr sz="13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Agile Phases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Planning</a:t>
            </a:r>
            <a:endParaRPr/>
          </a:p>
        </p:txBody>
      </p:sp>
      <p:sp>
        <p:nvSpPr>
          <p:cNvPr id="117" name="Google Shape;117;p18"/>
          <p:cNvSpPr txBox="1"/>
          <p:nvPr>
            <p:ph idx="1" type="body"/>
          </p:nvPr>
        </p:nvSpPr>
        <p:spPr>
          <a:xfrm>
            <a:off x="1237300" y="1537850"/>
            <a:ext cx="7030500" cy="194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E101A"/>
                </a:solidFill>
              </a:rPr>
              <a:t>During Sprint Planning, the Scrum Team collaboratively lays out the work for the Sprint. The Product Owner ensures readiness to discuss important Product Backlog items and their alignment with the Product Goal. </a:t>
            </a:r>
            <a:r>
              <a:rPr b="1" lang="en" sz="1100">
                <a:solidFill>
                  <a:srgbClr val="0E101A"/>
                </a:solidFill>
              </a:rPr>
              <a:t>Without Sprint Planning, there is not direction for the team to drive the product towards.</a:t>
            </a:r>
            <a:endParaRPr b="1" sz="1100">
              <a:solidFill>
                <a:srgbClr val="0E101A"/>
              </a:solidFill>
            </a:endParaRPr>
          </a:p>
          <a:p>
            <a:pPr indent="0" lvl="0" marL="0" rtl="0" algn="l">
              <a:spcBef>
                <a:spcPts val="0"/>
              </a:spcBef>
              <a:spcAft>
                <a:spcPts val="0"/>
              </a:spcAft>
              <a:buNone/>
            </a:pPr>
            <a:r>
              <a:t/>
            </a:r>
            <a:endParaRPr sz="1100">
              <a:solidFill>
                <a:srgbClr val="0E101A"/>
              </a:solidFill>
            </a:endParaRPr>
          </a:p>
          <a:p>
            <a:pPr indent="0" lvl="0" marL="0" rtl="0" algn="l">
              <a:spcBef>
                <a:spcPts val="0"/>
              </a:spcBef>
              <a:spcAft>
                <a:spcPts val="0"/>
              </a:spcAft>
              <a:buNone/>
            </a:pPr>
            <a:r>
              <a:rPr b="1" lang="en" sz="1200">
                <a:solidFill>
                  <a:srgbClr val="0E101A"/>
                </a:solidFill>
              </a:rPr>
              <a:t>Why is this Sprint valuable?</a:t>
            </a:r>
            <a:endParaRPr b="1" sz="1200">
              <a:solidFill>
                <a:srgbClr val="0E101A"/>
              </a:solidFill>
            </a:endParaRPr>
          </a:p>
          <a:p>
            <a:pPr indent="-298450" lvl="0" marL="457200" rtl="0" algn="l">
              <a:spcBef>
                <a:spcPts val="0"/>
              </a:spcBef>
              <a:spcAft>
                <a:spcPts val="0"/>
              </a:spcAft>
              <a:buClr>
                <a:srgbClr val="0E101A"/>
              </a:buClr>
              <a:buSzPts val="1100"/>
              <a:buChar char="-"/>
            </a:pPr>
            <a:r>
              <a:rPr lang="en" sz="1100">
                <a:solidFill>
                  <a:srgbClr val="0E101A"/>
                </a:solidFill>
              </a:rPr>
              <a:t>Product Owner proposes ways to increase product value</a:t>
            </a:r>
            <a:endParaRPr sz="1100">
              <a:solidFill>
                <a:srgbClr val="0E101A"/>
              </a:solidFill>
            </a:endParaRPr>
          </a:p>
          <a:p>
            <a:pPr indent="-298450" lvl="0" marL="457200" rtl="0" algn="l">
              <a:spcBef>
                <a:spcPts val="0"/>
              </a:spcBef>
              <a:spcAft>
                <a:spcPts val="0"/>
              </a:spcAft>
              <a:buClr>
                <a:srgbClr val="0E101A"/>
              </a:buClr>
              <a:buSzPts val="1100"/>
              <a:buChar char="-"/>
            </a:pPr>
            <a:r>
              <a:rPr lang="en" sz="1100">
                <a:solidFill>
                  <a:srgbClr val="0E101A"/>
                </a:solidFill>
              </a:rPr>
              <a:t>Scrum Team collaborates to define Sprint Goal</a:t>
            </a:r>
            <a:endParaRPr sz="1100">
              <a:solidFill>
                <a:srgbClr val="0E101A"/>
              </a:solidFill>
            </a:endParaRPr>
          </a:p>
          <a:p>
            <a:pPr indent="-298450" lvl="0" marL="457200" rtl="0" algn="l">
              <a:spcBef>
                <a:spcPts val="0"/>
              </a:spcBef>
              <a:spcAft>
                <a:spcPts val="0"/>
              </a:spcAft>
              <a:buClr>
                <a:srgbClr val="0E101A"/>
              </a:buClr>
              <a:buSzPts val="1100"/>
              <a:buChar char="-"/>
            </a:pPr>
            <a:r>
              <a:rPr lang="en" sz="1100">
                <a:solidFill>
                  <a:srgbClr val="0E101A"/>
                </a:solidFill>
              </a:rPr>
              <a:t>Sprint Goal communicates value to stakeholders</a:t>
            </a:r>
            <a:endParaRPr sz="1100">
              <a:solidFill>
                <a:srgbClr val="0E101A"/>
              </a:solidFill>
            </a:endParaRPr>
          </a:p>
          <a:p>
            <a:pPr indent="-298450" lvl="0" marL="457200" rtl="0" algn="l">
              <a:spcBef>
                <a:spcPts val="0"/>
              </a:spcBef>
              <a:spcAft>
                <a:spcPts val="0"/>
              </a:spcAft>
              <a:buClr>
                <a:srgbClr val="0E101A"/>
              </a:buClr>
              <a:buSzPts val="1100"/>
              <a:buChar char="-"/>
            </a:pPr>
            <a:r>
              <a:rPr lang="en" sz="1100">
                <a:solidFill>
                  <a:srgbClr val="0E101A"/>
                </a:solidFill>
              </a:rPr>
              <a:t>Sprint Goal must be finalized before end of Sprint Planning</a:t>
            </a:r>
            <a:endParaRPr/>
          </a:p>
        </p:txBody>
      </p:sp>
      <p:sp>
        <p:nvSpPr>
          <p:cNvPr id="118" name="Google Shape;118;p18"/>
          <p:cNvSpPr txBox="1"/>
          <p:nvPr/>
        </p:nvSpPr>
        <p:spPr>
          <a:xfrm>
            <a:off x="989225" y="4073225"/>
            <a:ext cx="5037600" cy="5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Roboto"/>
                <a:ea typeface="Roboto"/>
                <a:cs typeface="Roboto"/>
                <a:sym typeface="Roboto"/>
              </a:rPr>
              <a:t>(Schwaber &amp; Sutherland, 2020 paragraph 5-11 of Scrum Events)</a:t>
            </a:r>
            <a:endParaRPr sz="10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Planning Cont.</a:t>
            </a:r>
            <a:endParaRPr/>
          </a:p>
        </p:txBody>
      </p:sp>
      <p:sp>
        <p:nvSpPr>
          <p:cNvPr id="124" name="Google Shape;124;p19"/>
          <p:cNvSpPr txBox="1"/>
          <p:nvPr>
            <p:ph idx="1" type="body"/>
          </p:nvPr>
        </p:nvSpPr>
        <p:spPr>
          <a:xfrm>
            <a:off x="311700" y="1229975"/>
            <a:ext cx="3999900" cy="23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E101A"/>
                </a:solidFill>
              </a:rPr>
              <a:t>What is Done in a Sprint?</a:t>
            </a:r>
            <a:endParaRPr b="1" sz="1100">
              <a:solidFill>
                <a:srgbClr val="0E101A"/>
              </a:solidFill>
            </a:endParaRPr>
          </a:p>
          <a:p>
            <a:pPr indent="-298450" lvl="0" marL="342900" rtl="0" algn="l">
              <a:spcBef>
                <a:spcPts val="0"/>
              </a:spcBef>
              <a:spcAft>
                <a:spcPts val="0"/>
              </a:spcAft>
              <a:buClr>
                <a:srgbClr val="0E101A"/>
              </a:buClr>
              <a:buSzPts val="1100"/>
              <a:buChar char="-"/>
            </a:pPr>
            <a:r>
              <a:rPr lang="en" sz="1100">
                <a:solidFill>
                  <a:srgbClr val="0E101A"/>
                </a:solidFill>
              </a:rPr>
              <a:t>The Scrum team selects items from the Product Backlog for the current Sprint after discussing with the Product Owner.</a:t>
            </a:r>
            <a:endParaRPr sz="1100">
              <a:solidFill>
                <a:srgbClr val="0E101A"/>
              </a:solidFill>
            </a:endParaRPr>
          </a:p>
          <a:p>
            <a:pPr indent="-298450" lvl="0" marL="342900" rtl="0" algn="l">
              <a:spcBef>
                <a:spcPts val="0"/>
              </a:spcBef>
              <a:spcAft>
                <a:spcPts val="0"/>
              </a:spcAft>
              <a:buClr>
                <a:srgbClr val="0E101A"/>
              </a:buClr>
              <a:buSzPts val="1100"/>
              <a:buChar char="-"/>
            </a:pPr>
            <a:r>
              <a:rPr lang="en" sz="1100">
                <a:solidFill>
                  <a:srgbClr val="0E101A"/>
                </a:solidFill>
              </a:rPr>
              <a:t>Refining the selected items increases understanding and confidence.</a:t>
            </a:r>
            <a:endParaRPr sz="1100">
              <a:solidFill>
                <a:srgbClr val="0E101A"/>
              </a:solidFill>
            </a:endParaRPr>
          </a:p>
          <a:p>
            <a:pPr indent="-298450" lvl="0" marL="342900" rtl="0" algn="l">
              <a:spcBef>
                <a:spcPts val="0"/>
              </a:spcBef>
              <a:spcAft>
                <a:spcPts val="0"/>
              </a:spcAft>
              <a:buClr>
                <a:srgbClr val="0E101A"/>
              </a:buClr>
              <a:buSzPts val="1100"/>
              <a:buChar char="-"/>
            </a:pPr>
            <a:r>
              <a:rPr lang="en" sz="1100">
                <a:solidFill>
                  <a:srgbClr val="0E101A"/>
                </a:solidFill>
              </a:rPr>
              <a:t>Estimating how much work can be completed within a Sprint can be challenging.</a:t>
            </a:r>
            <a:endParaRPr sz="1100">
              <a:solidFill>
                <a:srgbClr val="0E101A"/>
              </a:solidFill>
            </a:endParaRPr>
          </a:p>
          <a:p>
            <a:pPr indent="-298450" lvl="0" marL="342900" rtl="0" algn="l">
              <a:spcBef>
                <a:spcPts val="0"/>
              </a:spcBef>
              <a:spcAft>
                <a:spcPts val="0"/>
              </a:spcAft>
              <a:buClr>
                <a:srgbClr val="0E101A"/>
              </a:buClr>
              <a:buSzPts val="1100"/>
              <a:buChar char="-"/>
            </a:pPr>
            <a:r>
              <a:rPr lang="en" sz="1100">
                <a:solidFill>
                  <a:srgbClr val="0E101A"/>
                </a:solidFill>
              </a:rPr>
              <a:t>Developers should consider their past performance, upcoming capacity, and Definition of Done to improve the accuracy of their Sprint forecasts.</a:t>
            </a:r>
            <a:endParaRPr/>
          </a:p>
        </p:txBody>
      </p:sp>
      <p:sp>
        <p:nvSpPr>
          <p:cNvPr id="125" name="Google Shape;125;p19"/>
          <p:cNvSpPr txBox="1"/>
          <p:nvPr>
            <p:ph idx="2" type="body"/>
          </p:nvPr>
        </p:nvSpPr>
        <p:spPr>
          <a:xfrm>
            <a:off x="4832400" y="1229975"/>
            <a:ext cx="3999900" cy="23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E101A"/>
                </a:solidFill>
              </a:rPr>
              <a:t>How does work get done?</a:t>
            </a:r>
            <a:endParaRPr b="1" sz="1100">
              <a:solidFill>
                <a:srgbClr val="0E101A"/>
              </a:solidFill>
            </a:endParaRPr>
          </a:p>
          <a:p>
            <a:pPr indent="-298450" lvl="0" marL="342900" rtl="0" algn="l">
              <a:spcBef>
                <a:spcPts val="0"/>
              </a:spcBef>
              <a:spcAft>
                <a:spcPts val="0"/>
              </a:spcAft>
              <a:buClr>
                <a:srgbClr val="0E101A"/>
              </a:buClr>
              <a:buSzPts val="1100"/>
              <a:buChar char="-"/>
            </a:pPr>
            <a:r>
              <a:rPr lang="en" sz="1100">
                <a:solidFill>
                  <a:srgbClr val="0E101A"/>
                </a:solidFill>
              </a:rPr>
              <a:t>Developers plan the work for each Product Backlog item to create an Increment that meets the Definition of Done</a:t>
            </a:r>
            <a:endParaRPr sz="1100">
              <a:solidFill>
                <a:srgbClr val="0E101A"/>
              </a:solidFill>
            </a:endParaRPr>
          </a:p>
          <a:p>
            <a:pPr indent="-298450" lvl="0" marL="342900" rtl="0" algn="l">
              <a:spcBef>
                <a:spcPts val="0"/>
              </a:spcBef>
              <a:spcAft>
                <a:spcPts val="0"/>
              </a:spcAft>
              <a:buClr>
                <a:srgbClr val="0E101A"/>
              </a:buClr>
              <a:buSzPts val="1100"/>
              <a:buChar char="-"/>
            </a:pPr>
            <a:r>
              <a:rPr lang="en" sz="1100">
                <a:solidFill>
                  <a:srgbClr val="0E101A"/>
                </a:solidFill>
              </a:rPr>
              <a:t>They decompose items into smaller work items of one day or less at their discretion</a:t>
            </a:r>
            <a:endParaRPr sz="1100">
              <a:solidFill>
                <a:srgbClr val="0E101A"/>
              </a:solidFill>
            </a:endParaRPr>
          </a:p>
          <a:p>
            <a:pPr indent="-298450" lvl="0" marL="342900" rtl="0" algn="l">
              <a:spcBef>
                <a:spcPts val="0"/>
              </a:spcBef>
              <a:spcAft>
                <a:spcPts val="0"/>
              </a:spcAft>
              <a:buClr>
                <a:srgbClr val="0E101A"/>
              </a:buClr>
              <a:buSzPts val="1100"/>
              <a:buChar char="-"/>
            </a:pPr>
            <a:r>
              <a:rPr lang="en" sz="1100">
                <a:solidFill>
                  <a:srgbClr val="0E101A"/>
                </a:solidFill>
              </a:rPr>
              <a:t>Sprint Goal, selected Product Backlog items, and the plan for delivering them make up the Sprint Backlog</a:t>
            </a:r>
            <a:endParaRPr sz="1100">
              <a:solidFill>
                <a:srgbClr val="0E101A"/>
              </a:solidFill>
            </a:endParaRPr>
          </a:p>
          <a:p>
            <a:pPr indent="-298450" lvl="0" marL="342900" rtl="0" algn="l">
              <a:spcBef>
                <a:spcPts val="0"/>
              </a:spcBef>
              <a:spcAft>
                <a:spcPts val="0"/>
              </a:spcAft>
              <a:buClr>
                <a:srgbClr val="0E101A"/>
              </a:buClr>
              <a:buSzPts val="1100"/>
              <a:buChar char="-"/>
            </a:pPr>
            <a:r>
              <a:rPr lang="en" sz="1100">
                <a:solidFill>
                  <a:srgbClr val="0E101A"/>
                </a:solidFill>
              </a:rPr>
              <a:t>Sprint Planning is timeboxed to a maximum of eight hours for a one-month Sprint, with shorter Sprints having a shorter event</a:t>
            </a:r>
            <a:endParaRPr/>
          </a:p>
        </p:txBody>
      </p:sp>
      <p:sp>
        <p:nvSpPr>
          <p:cNvPr id="126" name="Google Shape;126;p19"/>
          <p:cNvSpPr txBox="1"/>
          <p:nvPr/>
        </p:nvSpPr>
        <p:spPr>
          <a:xfrm>
            <a:off x="731525" y="4164675"/>
            <a:ext cx="76062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Roboto"/>
                <a:ea typeface="Roboto"/>
                <a:cs typeface="Roboto"/>
                <a:sym typeface="Roboto"/>
              </a:rPr>
              <a:t>(Schwaber &amp; Sutherland, 2020 paragraph 5-11 of Scrum Events)</a:t>
            </a:r>
            <a:endParaRPr sz="18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and Daily Scrum</a:t>
            </a:r>
            <a:endParaRPr/>
          </a:p>
        </p:txBody>
      </p:sp>
      <p:sp>
        <p:nvSpPr>
          <p:cNvPr id="132" name="Google Shape;132;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team implements tasks and items planned during Sprint Planning.</a:t>
            </a:r>
            <a:endParaRPr/>
          </a:p>
          <a:p>
            <a:pPr indent="-342900" lvl="0" marL="457200" rtl="0" algn="l">
              <a:spcBef>
                <a:spcPts val="0"/>
              </a:spcBef>
              <a:spcAft>
                <a:spcPts val="0"/>
              </a:spcAft>
              <a:buSzPts val="1800"/>
              <a:buChar char="-"/>
            </a:pPr>
            <a:r>
              <a:rPr lang="en"/>
              <a:t>It entails developers and testers adhering to the laid out guidelines to ensure a fully developed product by the end of the sprint.</a:t>
            </a:r>
            <a:endParaRPr/>
          </a:p>
          <a:p>
            <a:pPr indent="-342900" lvl="0" marL="457200" rtl="0" algn="l">
              <a:spcBef>
                <a:spcPts val="0"/>
              </a:spcBef>
              <a:spcAft>
                <a:spcPts val="0"/>
              </a:spcAft>
              <a:buSzPts val="1800"/>
              <a:buChar char="-"/>
            </a:pPr>
            <a:r>
              <a:rPr lang="en"/>
              <a:t>Daily "Daily Scrums" meetings during the sprint</a:t>
            </a:r>
            <a:endParaRPr/>
          </a:p>
          <a:p>
            <a:pPr indent="-342900" lvl="0" marL="457200" rtl="0" algn="l">
              <a:spcBef>
                <a:spcPts val="0"/>
              </a:spcBef>
              <a:spcAft>
                <a:spcPts val="0"/>
              </a:spcAft>
              <a:buSzPts val="1800"/>
              <a:buChar char="-"/>
            </a:pPr>
            <a:r>
              <a:rPr lang="en"/>
              <a:t>Meetings aim to communicate and resolve any issues hindering sprint completion</a:t>
            </a:r>
            <a:endParaRPr/>
          </a:p>
          <a:p>
            <a:pPr indent="-342900" lvl="0" marL="457200" rtl="0" algn="l">
              <a:spcBef>
                <a:spcPts val="0"/>
              </a:spcBef>
              <a:spcAft>
                <a:spcPts val="0"/>
              </a:spcAft>
              <a:buSzPts val="1800"/>
              <a:buChar char="-"/>
            </a:pPr>
            <a:r>
              <a:rPr lang="en"/>
              <a:t>Changes may also occur and it is important to have the Scrum to adapt focus of the product.</a:t>
            </a:r>
            <a:endParaRPr/>
          </a:p>
          <a:p>
            <a:pPr indent="0" lvl="0" marL="0" rtl="0" algn="ctr">
              <a:spcBef>
                <a:spcPts val="0"/>
              </a:spcBef>
              <a:spcAft>
                <a:spcPts val="0"/>
              </a:spcAft>
              <a:buNone/>
            </a:pPr>
            <a:r>
              <a:rPr b="1" lang="en">
                <a:solidFill>
                  <a:srgbClr val="374151"/>
                </a:solidFill>
              </a:rPr>
              <a:t>*The sprint allows the team to focus on delivering working software.</a:t>
            </a:r>
            <a:endParaRPr b="1">
              <a:solidFill>
                <a:srgbClr val="374151"/>
              </a:solidFill>
            </a:endParaRPr>
          </a:p>
          <a:p>
            <a:pPr indent="0" lvl="0" marL="0" rtl="0" algn="ctr">
              <a:spcBef>
                <a:spcPts val="0"/>
              </a:spcBef>
              <a:spcAft>
                <a:spcPts val="0"/>
              </a:spcAft>
              <a:buNone/>
            </a:pPr>
            <a:r>
              <a:rPr b="1" lang="en">
                <a:solidFill>
                  <a:srgbClr val="374151"/>
                </a:solidFill>
              </a:rPr>
              <a:t>*Daily Scrum ensures that the team is on track and addresses any issues promptly.</a:t>
            </a:r>
            <a:endParaRPr b="1">
              <a:solidFill>
                <a:srgbClr val="374151"/>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a:t>
            </a:r>
            <a:r>
              <a:rPr lang="en"/>
              <a:t> Review</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the end of the sprint, the team meets up to </a:t>
            </a:r>
            <a:r>
              <a:rPr lang="en">
                <a:solidFill>
                  <a:srgbClr val="374151"/>
                </a:solidFill>
              </a:rPr>
              <a:t>review the work done during the sprint and receives feedback from stakeholders.</a:t>
            </a:r>
            <a:r>
              <a:rPr lang="en"/>
              <a:t> </a:t>
            </a:r>
            <a:endParaRPr/>
          </a:p>
          <a:p>
            <a:pPr indent="-342900" lvl="0" marL="457200" rtl="0" algn="l">
              <a:spcBef>
                <a:spcPts val="0"/>
              </a:spcBef>
              <a:spcAft>
                <a:spcPts val="0"/>
              </a:spcAft>
              <a:buSzPts val="1800"/>
              <a:buChar char="-"/>
            </a:pPr>
            <a:r>
              <a:rPr lang="en"/>
              <a:t>The </a:t>
            </a:r>
            <a:r>
              <a:rPr lang="en"/>
              <a:t>progress</a:t>
            </a:r>
            <a:r>
              <a:rPr lang="en"/>
              <a:t> towards the product goal is also assessed.</a:t>
            </a:r>
            <a:endParaRPr/>
          </a:p>
          <a:p>
            <a:pPr indent="-342900" lvl="0" marL="457200" rtl="0" algn="l">
              <a:spcBef>
                <a:spcPts val="0"/>
              </a:spcBef>
              <a:spcAft>
                <a:spcPts val="0"/>
              </a:spcAft>
              <a:buClr>
                <a:srgbClr val="333333"/>
              </a:buClr>
              <a:buSzPts val="1800"/>
              <a:buChar char="-"/>
            </a:pPr>
            <a:r>
              <a:rPr lang="en">
                <a:solidFill>
                  <a:srgbClr val="333333"/>
                </a:solidFill>
                <a:highlight>
                  <a:srgbClr val="FFFFFF"/>
                </a:highlight>
              </a:rPr>
              <a:t>The Product Backlog may also be adjusted to meet new opportunities. </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
                <a:solidFill>
                  <a:srgbClr val="333333"/>
                </a:solidFill>
                <a:highlight>
                  <a:srgbClr val="FFFFFF"/>
                </a:highlight>
              </a:rPr>
              <a:t>The Sprint Review is a working session </a:t>
            </a:r>
            <a:endParaRPr>
              <a:solidFill>
                <a:srgbClr val="333333"/>
              </a:solidFill>
              <a:highlight>
                <a:srgbClr val="FFFFFF"/>
              </a:highlight>
            </a:endParaRPr>
          </a:p>
          <a:p>
            <a:pPr indent="0" lvl="0" marL="0" rtl="0" algn="ctr">
              <a:spcBef>
                <a:spcPts val="1200"/>
              </a:spcBef>
              <a:spcAft>
                <a:spcPts val="1200"/>
              </a:spcAft>
              <a:buNone/>
            </a:pPr>
            <a:r>
              <a:rPr b="1" lang="en">
                <a:solidFill>
                  <a:srgbClr val="333333"/>
                </a:solidFill>
                <a:highlight>
                  <a:srgbClr val="FFFFFF"/>
                </a:highlight>
              </a:rPr>
              <a:t>*The sprint review guarantees that the team obtains feedback and can subsequently make adjustments to the product.</a:t>
            </a:r>
            <a:endParaRPr b="1">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