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88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148" y="818984"/>
            <a:ext cx="4947184" cy="3268520"/>
          </a:xfrm>
        </p:spPr>
        <p:txBody>
          <a:bodyPr>
            <a:normAutofit/>
          </a:bodyPr>
          <a:lstStyle/>
          <a:p>
            <a:pPr algn="r"/>
            <a:r>
              <a:rPr lang="en-US" sz="4200">
                <a:solidFill>
                  <a:srgbClr val="FFFFFF"/>
                </a:solidFill>
              </a:rPr>
              <a:t>The Technology Value Stream in DevOps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905" y="4797188"/>
            <a:ext cx="4538427" cy="1241828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</a:rPr>
              <a:t>Exploring Lead Time, Processing Time, and Deployment Efficiencies</a:t>
            </a:r>
          </a:p>
          <a:p>
            <a:pPr algn="r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</a:rPr>
              <a:t>Taylor King</a:t>
            </a:r>
          </a:p>
          <a:p>
            <a:pPr algn="r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</a:rPr>
              <a:t>August 2024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CloudBees (2021). Value Stream Thinking: The Next Level of DevOps.</a:t>
            </a:r>
          </a:p>
          <a:p>
            <a:r>
              <a:t>- Metridev. Lead Time in DevOps: A Key to Efficient Software Delivery.</a:t>
            </a:r>
          </a:p>
          <a:p>
            <a:r>
              <a:t>- 1Library. The Technology Value Stream - DevOps Handbook.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Introduction to the Technology Value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pPr>
              <a:defRPr sz="1800"/>
            </a:pPr>
            <a:r>
              <a:rPr lang="en-US" sz="1700"/>
              <a:t>A technology value stream encompasses all the activities and processes that occur from the initial request for a product or service to its final delivery. In the context of DevOps, the technology value stream focuses on the flow of work through development, testing, and deployment stages.</a:t>
            </a:r>
            <a:br>
              <a:rPr lang="en-US" sz="1700"/>
            </a:br>
            <a:br>
              <a:rPr lang="en-US" sz="1700"/>
            </a:br>
            <a:r>
              <a:rPr lang="en-US" sz="1700"/>
              <a:t>Understanding the entire value stream is crucial for optimizing efficiency, identifying bottlenecks, and improving time-to-market.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Defining Lead Time vs. Processing Time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endParaRPr dirty="0"/>
          </a:p>
          <a:p>
            <a:pPr>
              <a:defRPr sz="1800"/>
            </a:pPr>
            <a:r>
              <a:rPr dirty="0"/>
              <a:t>• Lead Time: The total time from when a request is made until it is fulfilled, including wait times.</a:t>
            </a:r>
            <a:br>
              <a:rPr dirty="0"/>
            </a:br>
            <a:r>
              <a:rPr dirty="0"/>
              <a:t>• Processing Time: The time during which actual work is being done on the request, excluding any waiting periods.</a:t>
            </a:r>
            <a:br>
              <a:rPr dirty="0"/>
            </a:br>
            <a:br>
              <a:rPr dirty="0"/>
            </a:br>
            <a:r>
              <a:rPr dirty="0"/>
              <a:t>Visualizing lead time and processing time helps organizations identify areas where delays occur and where improvements can be made.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3D2D7DC-66CC-B6B9-0803-2A3BE45B5E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114" r="23392" b="-2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The Common Scenario: Deployment Lead Times Requiring Months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US" sz="1400"/>
          </a:p>
          <a:p>
            <a:pPr>
              <a:lnSpc>
                <a:spcPct val="90000"/>
              </a:lnSpc>
              <a:defRPr sz="1800"/>
            </a:pPr>
            <a:r>
              <a:rPr lang="en-US" sz="1400"/>
              <a:t>In many organizations, deployment lead times can stretch over several months, particularly in large, complex environments.</a:t>
            </a:r>
            <a:br>
              <a:rPr lang="en-US" sz="1400"/>
            </a:br>
            <a:br>
              <a:rPr lang="en-US" sz="1400"/>
            </a:br>
            <a:r>
              <a:rPr lang="en-US" sz="1400"/>
              <a:t>Factors contributing to long deployment lead times include:</a:t>
            </a:r>
            <a:br>
              <a:rPr lang="en-US" sz="1400"/>
            </a:br>
            <a:r>
              <a:rPr lang="en-US" sz="1400"/>
              <a:t>• Tightly-coupled, monolithic applications</a:t>
            </a:r>
            <a:br>
              <a:rPr lang="en-US" sz="1400"/>
            </a:br>
            <a:r>
              <a:rPr lang="en-US" sz="1400"/>
              <a:t>• Scarce integration and test environments</a:t>
            </a:r>
            <a:br>
              <a:rPr lang="en-US" sz="1400"/>
            </a:br>
            <a:r>
              <a:rPr lang="en-US" sz="1400"/>
              <a:t>• High reliance on manual testing</a:t>
            </a:r>
            <a:br>
              <a:rPr lang="en-US" sz="1400"/>
            </a:br>
            <a:r>
              <a:rPr lang="en-US" sz="1400"/>
              <a:t>• Multiple required approval processes</a:t>
            </a:r>
            <a:br>
              <a:rPr lang="en-US" sz="1400"/>
            </a:br>
            <a:br>
              <a:rPr lang="en-US" sz="1400"/>
            </a:br>
            <a:r>
              <a:rPr lang="en-US" sz="1400"/>
              <a:t>These delays lead to inefficiencies, increased costs, and poor customer outcomes.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556" y="762001"/>
            <a:ext cx="3117384" cy="1708244"/>
          </a:xfrm>
        </p:spPr>
        <p:txBody>
          <a:bodyPr anchor="ctr">
            <a:normAutofit/>
          </a:bodyPr>
          <a:lstStyle/>
          <a:p>
            <a:r>
              <a:rPr lang="en-US" sz="3200"/>
              <a:t>Challenges of Long Deployment Lead Times</a:t>
            </a:r>
          </a:p>
        </p:txBody>
      </p:sp>
      <p:pic>
        <p:nvPicPr>
          <p:cNvPr id="13" name="Picture 12" descr="White puzzle with one red piece">
            <a:extLst>
              <a:ext uri="{FF2B5EF4-FFF2-40B4-BE49-F238E27FC236}">
                <a16:creationId xmlns:a16="http://schemas.microsoft.com/office/drawing/2014/main" id="{6519725F-5B4E-B433-FD64-8777E0F59A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052" r="30448"/>
          <a:stretch/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556" y="2470245"/>
            <a:ext cx="3117384" cy="376983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US" sz="1400"/>
          </a:p>
          <a:p>
            <a:pPr>
              <a:lnSpc>
                <a:spcPct val="90000"/>
              </a:lnSpc>
              <a:defRPr sz="1800"/>
            </a:pPr>
            <a:r>
              <a:rPr lang="en-US" sz="1400"/>
              <a:t>Long deployment lead times negatively impact business agility and customer satisfaction.</a:t>
            </a:r>
            <a:br>
              <a:rPr lang="en-US" sz="1400"/>
            </a:br>
            <a:br>
              <a:rPr lang="en-US" sz="1400"/>
            </a:br>
            <a:r>
              <a:rPr lang="en-US" sz="1400"/>
              <a:t>Common challenges include:</a:t>
            </a:r>
            <a:br>
              <a:rPr lang="en-US" sz="1400"/>
            </a:br>
            <a:r>
              <a:rPr lang="en-US" sz="1400"/>
              <a:t>• Slow response to market changes</a:t>
            </a:r>
            <a:br>
              <a:rPr lang="en-US" sz="1400"/>
            </a:br>
            <a:r>
              <a:rPr lang="en-US" sz="1400"/>
              <a:t>• Increased risk of errors and defects</a:t>
            </a:r>
            <a:br>
              <a:rPr lang="en-US" sz="1400"/>
            </a:br>
            <a:r>
              <a:rPr lang="en-US" sz="1400"/>
              <a:t>• Coordination difficulties among teams</a:t>
            </a:r>
            <a:br>
              <a:rPr lang="en-US" sz="1400"/>
            </a:br>
            <a:r>
              <a:rPr lang="en-US" sz="1400"/>
              <a:t>• Delays in feedback and problem resolution</a:t>
            </a:r>
            <a:br>
              <a:rPr lang="en-US" sz="1400"/>
            </a:br>
            <a:br>
              <a:rPr lang="en-US" sz="1400"/>
            </a:br>
            <a:r>
              <a:rPr lang="en-US" sz="1400"/>
              <a:t>Example: A deployment process with a 3-month lead time can result in outdated features and delayed customer value.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Our DevOps Ideal: Deployment Lead Times of Minutes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pPr>
              <a:defRPr sz="1800"/>
            </a:pPr>
            <a:r>
              <a:rPr lang="en-US" sz="1700"/>
              <a:t>In the DevOps ideal, deployment lead times are reduced to minutes, enabling rapid, continuous delivery of value to customers.</a:t>
            </a:r>
            <a:br>
              <a:rPr lang="en-US" sz="1700"/>
            </a:br>
            <a:br>
              <a:rPr lang="en-US" sz="1700"/>
            </a:br>
            <a:r>
              <a:rPr lang="en-US" sz="1700"/>
              <a:t>This is achieved through:</a:t>
            </a:r>
            <a:br>
              <a:rPr lang="en-US" sz="1700"/>
            </a:br>
            <a:r>
              <a:rPr lang="en-US" sz="1700"/>
              <a:t>• Continuous Integration (CI) and Continuous Deployment (CD) pipelines</a:t>
            </a:r>
            <a:br>
              <a:rPr lang="en-US" sz="1700"/>
            </a:br>
            <a:r>
              <a:rPr lang="en-US" sz="1700"/>
              <a:t>• Automated testing and deployment processes</a:t>
            </a:r>
            <a:br>
              <a:rPr lang="en-US" sz="1700"/>
            </a:br>
            <a:r>
              <a:rPr lang="en-US" sz="1700"/>
              <a:t>• Modular, loosely-coupled architecture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907E470A-25F4-47D0-8FEC-EE9FD606B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220E63-99E1-482A-A0A6-B47EB4BF8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36" y="0"/>
            <a:ext cx="9141711" cy="6858000"/>
            <a:chOff x="-2848" y="0"/>
            <a:chExt cx="12188949" cy="6858000"/>
          </a:xfrm>
        </p:grpSpPr>
        <p:sp>
          <p:nvSpPr>
            <p:cNvPr id="11" name="Color Cover">
              <a:extLst>
                <a:ext uri="{FF2B5EF4-FFF2-40B4-BE49-F238E27FC236}">
                  <a16:creationId xmlns:a16="http://schemas.microsoft.com/office/drawing/2014/main" id="{F8610896-EA5E-4BE8-8398-C1AFC049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 Cover">
              <a:extLst>
                <a:ext uri="{FF2B5EF4-FFF2-40B4-BE49-F238E27FC236}">
                  <a16:creationId xmlns:a16="http://schemas.microsoft.com/office/drawing/2014/main" id="{F44E9794-9C4B-427F-BB50-89D89334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18EE54-271A-4FE8-B6B3-D0FCF55A7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8459" y="598259"/>
            <a:ext cx="8167081" cy="5680742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ECA6F781-4382-4525-9DA8-9D66605F8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209C186B-2883-498E-A176-6B60F8B51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238" y="891712"/>
            <a:ext cx="3982212" cy="5160789"/>
          </a:xfrm>
        </p:spPr>
        <p:txBody>
          <a:bodyPr anchor="ctr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Benefits of Short Deployment Lead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9226" y="891713"/>
            <a:ext cx="3438662" cy="5160790"/>
          </a:xfrm>
        </p:spPr>
        <p:txBody>
          <a:bodyPr anchor="ctr">
            <a:normAutofit/>
          </a:bodyPr>
          <a:lstStyle/>
          <a:p>
            <a:endParaRPr lang="en-US" sz="1600">
              <a:solidFill>
                <a:schemeClr val="bg1"/>
              </a:solidFill>
            </a:endParaRPr>
          </a:p>
          <a:p>
            <a:pPr>
              <a:defRPr sz="1800"/>
            </a:pPr>
            <a:r>
              <a:rPr lang="en-US" sz="1600">
                <a:solidFill>
                  <a:schemeClr val="bg1"/>
                </a:solidFill>
              </a:rPr>
              <a:t>Reducing deployment lead times offers several key benefits:</a:t>
            </a:r>
            <a:br>
              <a:rPr lang="en-US" sz="1600">
                <a:solidFill>
                  <a:schemeClr val="bg1"/>
                </a:solidFill>
              </a:rPr>
            </a:br>
            <a:br>
              <a:rPr lang="en-US" sz="1600">
                <a:solidFill>
                  <a:schemeClr val="bg1"/>
                </a:solidFill>
              </a:rPr>
            </a:br>
            <a:r>
              <a:rPr lang="en-US" sz="1600">
                <a:solidFill>
                  <a:schemeClr val="bg1"/>
                </a:solidFill>
              </a:rPr>
              <a:t>• Faster Time to Market: Quickly respond to customer needs and market changes.</a:t>
            </a:r>
            <a:br>
              <a:rPr lang="en-US" sz="1600">
                <a:solidFill>
                  <a:schemeClr val="bg1"/>
                </a:solidFill>
              </a:rPr>
            </a:br>
            <a:r>
              <a:rPr lang="en-US" sz="1600">
                <a:solidFill>
                  <a:schemeClr val="bg1"/>
                </a:solidFill>
              </a:rPr>
              <a:t>• Improved Feedback Loops: Receive faster feedback, enabling quicker iterations and improvements.</a:t>
            </a:r>
            <a:br>
              <a:rPr lang="en-US" sz="1600">
                <a:solidFill>
                  <a:schemeClr val="bg1"/>
                </a:solidFill>
              </a:rPr>
            </a:br>
            <a:r>
              <a:rPr lang="en-US" sz="1600">
                <a:solidFill>
                  <a:schemeClr val="bg1"/>
                </a:solidFill>
              </a:rPr>
              <a:t>• Increased Development Team Autonomy: Teams can work independently, reducing dependencies and bottlenecks.</a:t>
            </a:r>
            <a:br>
              <a:rPr lang="en-US" sz="1600">
                <a:solidFill>
                  <a:schemeClr val="bg1"/>
                </a:solidFill>
              </a:rPr>
            </a:br>
            <a:br>
              <a:rPr lang="en-US" sz="1600">
                <a:solidFill>
                  <a:schemeClr val="bg1"/>
                </a:solidFill>
              </a:rPr>
            </a:br>
            <a:r>
              <a:rPr lang="en-US" sz="1600">
                <a:solidFill>
                  <a:schemeClr val="bg1"/>
                </a:solidFill>
              </a:rPr>
              <a:t>These benefits lead to higher customer satisfaction, improved product quality, and a more agile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548176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8"/>
            <a:ext cx="3847200" cy="5340097"/>
          </a:xfrm>
        </p:spPr>
        <p:txBody>
          <a:bodyPr anchor="ctr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Strategies to Achieve DevOps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8307" y="841247"/>
            <a:ext cx="3363402" cy="534009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US" sz="16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defRPr sz="1800"/>
            </a:pPr>
            <a:r>
              <a:rPr lang="en-US" sz="1600">
                <a:solidFill>
                  <a:schemeClr val="tx2"/>
                </a:solidFill>
              </a:rPr>
              <a:t>To achieve short deployment lead times and maximize DevOps efficiency, consider the following strategies:</a:t>
            </a:r>
            <a:br>
              <a:rPr lang="en-US" sz="1600">
                <a:solidFill>
                  <a:schemeClr val="tx2"/>
                </a:solidFill>
              </a:rPr>
            </a:br>
            <a:br>
              <a:rPr lang="en-US" sz="1600">
                <a:solidFill>
                  <a:schemeClr val="tx2"/>
                </a:solidFill>
              </a:rPr>
            </a:br>
            <a:r>
              <a:rPr lang="en-US" sz="1600">
                <a:solidFill>
                  <a:schemeClr val="tx2"/>
                </a:solidFill>
              </a:rPr>
              <a:t>• Implement CI/CD Pipelines: Automate the build, test, and deployment processes to enable rapid, continuous delivery.</a:t>
            </a:r>
            <a:br>
              <a:rPr lang="en-US" sz="1600">
                <a:solidFill>
                  <a:schemeClr val="tx2"/>
                </a:solidFill>
              </a:rPr>
            </a:br>
            <a:r>
              <a:rPr lang="en-US" sz="1600">
                <a:solidFill>
                  <a:schemeClr val="tx2"/>
                </a:solidFill>
              </a:rPr>
              <a:t>• Automate Testing: Use automated testing tools to quickly validate code changes and ensure quality.</a:t>
            </a:r>
            <a:br>
              <a:rPr lang="en-US" sz="1600">
                <a:solidFill>
                  <a:schemeClr val="tx2"/>
                </a:solidFill>
              </a:rPr>
            </a:br>
            <a:r>
              <a:rPr lang="en-US" sz="1600">
                <a:solidFill>
                  <a:schemeClr val="tx2"/>
                </a:solidFill>
              </a:rPr>
              <a:t>• Adopt Agile Practices: Encourage collaboration, iterative development, and fast feedback.</a:t>
            </a:r>
            <a:br>
              <a:rPr lang="en-US" sz="1600">
                <a:solidFill>
                  <a:schemeClr val="tx2"/>
                </a:solidFill>
              </a:rPr>
            </a:br>
            <a:r>
              <a:rPr lang="en-US" sz="1600">
                <a:solidFill>
                  <a:schemeClr val="tx2"/>
                </a:solidFill>
              </a:rPr>
              <a:t>• Focus on Modular Architecture: Design systems with loosely-coupled components that can be developed and deployed independently.</a:t>
            </a:r>
            <a:br>
              <a:rPr lang="en-US" sz="1600">
                <a:solidFill>
                  <a:schemeClr val="tx2"/>
                </a:solidFill>
              </a:rPr>
            </a:br>
            <a:endParaRPr lang="en-US" sz="16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pPr>
              <a:defRPr sz="1800"/>
            </a:pPr>
            <a:r>
              <a:rPr lang="en-US" sz="1700"/>
              <a:t>Understanding and optimizing the technology value stream is essential for any organization aiming to improve efficiency and customer value.</a:t>
            </a:r>
            <a:br>
              <a:rPr lang="en-US" sz="1700"/>
            </a:br>
            <a:br>
              <a:rPr lang="en-US" sz="1700"/>
            </a:br>
            <a:r>
              <a:rPr lang="en-US" sz="1700"/>
              <a:t>By reducing deployment lead times from months to minutes, organizations can:</a:t>
            </a:r>
            <a:br>
              <a:rPr lang="en-US" sz="1700"/>
            </a:br>
            <a:r>
              <a:rPr lang="en-US" sz="1700"/>
              <a:t>• Respond quickly to market changes</a:t>
            </a:r>
            <a:br>
              <a:rPr lang="en-US" sz="1700"/>
            </a:br>
            <a:r>
              <a:rPr lang="en-US" sz="1700"/>
              <a:t>• Deliver high-quality products consistently</a:t>
            </a:r>
            <a:br>
              <a:rPr lang="en-US" sz="1700"/>
            </a:br>
            <a:r>
              <a:rPr lang="en-US" sz="1700"/>
              <a:t>• Achieve greater agility and competitive advantage</a:t>
            </a:r>
            <a:br>
              <a:rPr lang="en-US" sz="1700"/>
            </a:br>
            <a:br>
              <a:rPr lang="en-US" sz="1700"/>
            </a:br>
            <a:endParaRPr lang="en-US"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29E81669B749449F61D0EBD1AD29F7" ma:contentTypeVersion="5" ma:contentTypeDescription="Create a new document." ma:contentTypeScope="" ma:versionID="0472d6ef98c02aca123e8a7b7d3e2a15">
  <xsd:schema xmlns:xsd="http://www.w3.org/2001/XMLSchema" xmlns:xs="http://www.w3.org/2001/XMLSchema" xmlns:p="http://schemas.microsoft.com/office/2006/metadata/properties" xmlns:ns3="008cbf5c-9d13-4dc6-9c4c-896f233a0e6e" targetNamespace="http://schemas.microsoft.com/office/2006/metadata/properties" ma:root="true" ma:fieldsID="379dbb0c6fd4f3103cbc005b3d14d922" ns3:_="">
    <xsd:import namespace="008cbf5c-9d13-4dc6-9c4c-896f233a0e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8cbf5c-9d13-4dc6-9c4c-896f233a0e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5F435E-C06A-4DD5-BD22-77AA24A49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8cbf5c-9d13-4dc6-9c4c-896f233a0e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6CB9CC-2B92-47C1-B8AF-0B7708BC6D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90BD63-5A98-43B9-8133-3B98ADFB9EF4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008cbf5c-9d13-4dc6-9c4c-896f233a0e6e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681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The Technology Value Stream in DevOps</vt:lpstr>
      <vt:lpstr>Introduction to the Technology Value Stream</vt:lpstr>
      <vt:lpstr>Defining Lead Time vs. Processing Time</vt:lpstr>
      <vt:lpstr>The Common Scenario: Deployment Lead Times Requiring Months</vt:lpstr>
      <vt:lpstr>Challenges of Long Deployment Lead Times</vt:lpstr>
      <vt:lpstr>Our DevOps Ideal: Deployment Lead Times of Minutes</vt:lpstr>
      <vt:lpstr>Benefits of Short Deployment Lead Times</vt:lpstr>
      <vt:lpstr>Strategies to Achieve DevOps Efficiency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Taylor King</cp:lastModifiedBy>
  <cp:revision>2</cp:revision>
  <dcterms:created xsi:type="dcterms:W3CDTF">2013-01-27T09:14:16Z</dcterms:created>
  <dcterms:modified xsi:type="dcterms:W3CDTF">2024-08-18T14:44:59Z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0x0101006729E81669B749449F61D0EBD1AD29F7</vt:lpwstr>
  </property>
</Properties>
</file>