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73" r:id="rId7"/>
    <p:sldId id="261" r:id="rId8"/>
    <p:sldId id="262" r:id="rId9"/>
    <p:sldId id="263" r:id="rId10"/>
    <p:sldId id="265" r:id="rId11"/>
    <p:sldId id="266" r:id="rId12"/>
    <p:sldId id="268" r:id="rId13"/>
    <p:sldId id="271" r:id="rId14"/>
    <p:sldId id="274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E6659B0-01E3-46A3-9978-BEDC92C2019B}">
          <p14:sldIdLst>
            <p14:sldId id="256"/>
            <p14:sldId id="257"/>
            <p14:sldId id="258"/>
            <p14:sldId id="259"/>
            <p14:sldId id="260"/>
            <p14:sldId id="273"/>
            <p14:sldId id="261"/>
            <p14:sldId id="262"/>
            <p14:sldId id="263"/>
            <p14:sldId id="265"/>
            <p14:sldId id="266"/>
            <p14:sldId id="268"/>
            <p14:sldId id="271"/>
            <p14:sldId id="274"/>
            <p14:sldId id="272"/>
          </p14:sldIdLst>
        </p14:section>
        <p14:section name="Untitled Section" id="{30D57A18-51E2-42B7-8959-41250145321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User %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Sheet1!$B$2:$F$2</c:f>
              <c:strCache>
                <c:ptCount val="5"/>
                <c:pt idx="0">
                  <c:v>Bangladesh</c:v>
                </c:pt>
                <c:pt idx="1">
                  <c:v>India</c:v>
                </c:pt>
                <c:pt idx="2">
                  <c:v>Nepal</c:v>
                </c:pt>
                <c:pt idx="3">
                  <c:v>Pakistan</c:v>
                </c:pt>
                <c:pt idx="4">
                  <c:v>Meyanmer</c:v>
                </c:pt>
              </c:strCache>
            </c:strRef>
          </c:cat>
          <c:val>
            <c:numRef>
              <c:f>Sheet1!$B$3:$F$3</c:f>
              <c:numCache>
                <c:formatCode>General</c:formatCode>
                <c:ptCount val="5"/>
                <c:pt idx="0">
                  <c:v>76</c:v>
                </c:pt>
                <c:pt idx="1">
                  <c:v>83</c:v>
                </c:pt>
                <c:pt idx="2">
                  <c:v>66</c:v>
                </c:pt>
                <c:pt idx="3">
                  <c:v>75</c:v>
                </c:pt>
                <c:pt idx="4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D4-497A-AB6C-D88952F376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2134160879"/>
        <c:axId val="2134156079"/>
      </c:barChart>
      <c:catAx>
        <c:axId val="21341608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4156079"/>
        <c:crosses val="autoZero"/>
        <c:auto val="1"/>
        <c:lblAlgn val="ctr"/>
        <c:lblOffset val="100"/>
        <c:noMultiLvlLbl val="0"/>
      </c:catAx>
      <c:valAx>
        <c:axId val="21341560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4160879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76298-6E56-4DED-9E19-7E34AF5FF8A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3F6A61-663A-4FA1-9CF4-FC0AF87F0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66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83C2E-8D0E-77C0-57B0-1668BC4DAB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EA6912-6AB7-4E4E-6D07-16C0AB7D5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ED28C-3390-0CF3-DDBF-A09BB4C86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EB890-81F6-4562-A91D-E77C335C2ED4}" type="datetime1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F5504-70FB-DCA4-171C-D00DB7925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EDGE-BU-CSE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2DE93-14CB-D2D7-497E-1FEE73913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8C9AA-3151-47DA-BB17-288448B7E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47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ADC7-BE69-BB56-7E7A-4CC2B0809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3EB009-9C77-9A16-37A2-851236173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09461-7290-1587-E68A-55DF404CA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521C9-4497-481E-A441-BFAFA5A44DFD}" type="datetime1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80123-B23B-BD5B-978A-FCD1F4FEE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EDGE-BU-CSE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592BC-2624-5D40-90F3-827045A4A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8C9AA-3151-47DA-BB17-288448B7E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03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A62B0A-E3F0-C7CE-97DE-F0193FA4C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5D2BBA-5D88-CAB8-DF75-0106CB0AC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4A155-A816-9AE0-2ADE-6C1B1BAF3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AA1E-C5BC-4A4D-9EC3-D8DB6ADA4EA3}" type="datetime1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FFFD2-B83C-F60C-FB80-073AA0184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EDGE-BU-CSE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5DBC1-1ED3-387C-C088-3D6C5FE89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8C9AA-3151-47DA-BB17-288448B7E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48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1FD6F-C3DE-6448-05DA-43A11ABF6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93C0A-6255-B83A-851D-B6233720B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F2D8F-8FB3-C7E6-C6B0-3E7AFAE37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3F3E-8C5C-4BF5-BD48-C0FAAA55A06F}" type="datetime1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A1DBF-545D-AB05-DF3F-4FEAEAA5D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EDGE-BU-CSE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E496F-A86C-FC4F-6761-EE2B0819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8C9AA-3151-47DA-BB17-288448B7E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48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6FFD3-94E4-06A2-313B-47CB230A4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08C72-B51D-7E5E-0771-24EEC5B04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7D3EB-1DD5-1E56-27AC-17B2541C8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7EC5-0D5A-4B1B-96D6-59BB837D402D}" type="datetime1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32747-B44C-0893-95D2-10EF95DD9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EDGE-BU-CSE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02FE1-0F7B-57C8-A5E3-864E8155B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8C9AA-3151-47DA-BB17-288448B7E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31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6AC17-0DEF-D7D9-B281-EFF7F4194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9544B-0BF1-88A4-DEB5-B55160DEE6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746839-8CE3-8788-C64C-41E8036F6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88DA8-77F2-2145-A6EA-21F45B99C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61EB5-1630-4B02-9B47-73B7FFCA95EE}" type="datetime1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850FDD-7E97-78FD-4606-F410F009C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EDGE-BU-CSE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5E1D9-CB29-8A50-4AB2-2345DC598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8C9AA-3151-47DA-BB17-288448B7E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1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DD43E-C3C3-5BDB-09F9-1C41AE0B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91E08-5E05-B340-74B8-95B873B8C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A80888-62BD-636F-38BB-D50793A99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0E82E0-E91B-919D-D1C5-E73C33ECF4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53341B-1985-1EFA-20BB-91CE5BEDAB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E0A51C-B7F7-CCE7-7C54-ACEAE8180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1817-6896-44A5-A8E8-42669D67C6CA}" type="datetime1">
              <a:rPr lang="en-US" smtClean="0"/>
              <a:t>10/3/2024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4A1986-48B2-DB8D-09B3-7D140B100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EDGE-BU-CSE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5B4AD7-1958-214D-8AB6-F8B8346BF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8C9AA-3151-47DA-BB17-288448B7E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47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E9586-70D8-6D3D-8CDD-749A10AAE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4372D-148C-9699-F5B6-82C782CFA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966F-CA9F-424B-8DE6-60195D642883}" type="datetime1">
              <a:rPr lang="en-US" smtClean="0"/>
              <a:t>10/3/2024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840F47-9AED-D05C-02E8-29E1CE3DE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EDGE-BU-CSE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9D7074-2182-1128-9A6A-9BF26C1DA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8C9AA-3151-47DA-BB17-288448B7E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86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7B5D68-0368-03DD-FDD1-6B5EC0960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C4DE-081D-4431-85DA-563EA79F4450}" type="datetime1">
              <a:rPr lang="en-US" smtClean="0"/>
              <a:t>10/3/2024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453E92-AE0A-B7BE-D6AD-09BBD3B9D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EDGE-BU-CSE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C4730-99AE-5DC1-D815-07F7CFB38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8C9AA-3151-47DA-BB17-288448B7E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34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12509-8594-8A43-8CE9-9826DE9EC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58D37-E732-BB7C-1F0D-6E3AF1E59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BC0E59-466E-3325-35D4-0DB1049A0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D5B980-4036-1BD1-5AF3-A171121E8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6A673-8DFA-47DF-AFC6-8E89819A6159}" type="datetime1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1A53F3-E044-C08E-0FB2-53AFDD890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EDGE-BU-CSE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37135-E82B-F968-87D1-A961F6173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8C9AA-3151-47DA-BB17-288448B7E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06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70DA5-F692-16E7-2AD4-3DA186BCC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AA589B-A1F6-C7AB-0414-8924F6F613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6EC1AE-C55B-39E9-CBCB-A8320F0E3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4D2E60-C335-67AA-59E5-66312E800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FA1F-19E4-4474-A374-DF47A46473A2}" type="datetime1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9A775A-BA65-C581-E675-1BDA43743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EDGE-BU-CSE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2AFF7-8891-D1EC-C751-4D1F6175D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8C9AA-3151-47DA-BB17-288448B7E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43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D11737-F70F-F6B1-FD79-E8331F07D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450D3-D3BD-2C2C-0D1D-9D2BBC291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0DFA7-7A58-5E1A-872A-98A2FA9CC2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CF045-0898-4A6C-B80A-EA3E9130726F}" type="datetime1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97B20-06D1-2E30-3EF9-1146D244A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EDGE-BU-CSE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113E7-1A1F-4B4A-C6A4-487CC65142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8C9AA-3151-47DA-BB17-288448B7E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9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367C8-3439-7501-3B16-DBA28DABD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5">
                    <a:lumMod val="50000"/>
                  </a:schemeClr>
                </a:solidFill>
                <a:latin typeface="Alberta" panose="04020500000000000000" pitchFamily="82" charset="0"/>
              </a:rPr>
              <a:t>Computer Fundamentals &amp; Office Applications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37C7FD-7705-53AC-A087-A24D4FEC7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529" y="5349875"/>
            <a:ext cx="2050910" cy="13653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EEC35B-FC1E-602F-FA6F-134EA61559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276" y="5460408"/>
            <a:ext cx="2502981" cy="9584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21E149-976A-3109-E016-707DBFB876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114" y="5090881"/>
            <a:ext cx="1658612" cy="16586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E034EA-4EF7-0EE5-E5C8-A3895DA15E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756" y="5273039"/>
            <a:ext cx="1333180" cy="1333180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F141304-F268-4786-E829-2F6AB361F33D}"/>
              </a:ext>
            </a:extLst>
          </p:cNvPr>
          <p:cNvSpPr/>
          <p:nvPr/>
        </p:nvSpPr>
        <p:spPr>
          <a:xfrm>
            <a:off x="3989196" y="3617762"/>
            <a:ext cx="3372903" cy="136531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Submitted by:</a:t>
            </a:r>
          </a:p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Tayabur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Rahaman</a:t>
            </a:r>
            <a:endParaRPr lang="en-US" sz="1400" dirty="0">
              <a:solidFill>
                <a:schemeClr val="accent6">
                  <a:lumMod val="75000"/>
                </a:schemeClr>
              </a:solidFill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Department of Economics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University of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Barishal</a:t>
            </a:r>
            <a:endParaRPr lang="en-US" sz="1400" dirty="0">
              <a:solidFill>
                <a:schemeClr val="accent6">
                  <a:lumMod val="75000"/>
                </a:schemeClr>
              </a:solidFill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987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45598-69D5-8AF1-A178-2590846E8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731838"/>
            <a:ext cx="3935413" cy="838200"/>
          </a:xfrm>
        </p:spPr>
        <p:txBody>
          <a:bodyPr/>
          <a:lstStyle/>
          <a:p>
            <a:pPr algn="ctr"/>
            <a:r>
              <a:rPr lang="en-US" dirty="0" err="1">
                <a:latin typeface="Rockwell" panose="02060603020205020403" pitchFamily="18" charset="0"/>
              </a:rPr>
              <a:t>Ms</a:t>
            </a:r>
            <a:r>
              <a:rPr lang="en-US" dirty="0">
                <a:latin typeface="Rockwell" panose="02060603020205020403" pitchFamily="18" charset="0"/>
              </a:rPr>
              <a:t> Excel: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58AFAF2-D340-C795-4223-70FD8C5A2A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2774575"/>
            <a:ext cx="2652713" cy="249275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9BCC9-B0D9-F8EE-97DF-31602EACD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3426" y="1638300"/>
            <a:ext cx="5705474" cy="838200"/>
          </a:xfrm>
        </p:spPr>
        <p:txBody>
          <a:bodyPr/>
          <a:lstStyle/>
          <a:p>
            <a:r>
              <a:rPr lang="en-US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MS Excel is a commonly used Microsoft Office application. It is a spreadsheet program which is used to save and </a:t>
            </a:r>
            <a:r>
              <a:rPr lang="en-US" b="0" i="0" dirty="0" err="1">
                <a:solidFill>
                  <a:srgbClr val="44444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analyse</a:t>
            </a:r>
            <a:r>
              <a:rPr lang="en-US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numerical data.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B0204-E96E-8601-A0DD-DCF764719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EDGE-BU-CSE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344F0-6088-8800-642E-A63A4019E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8C9AA-3151-47DA-BB17-288448B7E142}" type="slidenum">
              <a:rPr lang="en-US" smtClean="0"/>
              <a:t>10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FECDF4-E1ED-A4A1-BC1B-D2924A2A3BF7}"/>
              </a:ext>
            </a:extLst>
          </p:cNvPr>
          <p:cNvSpPr/>
          <p:nvPr/>
        </p:nvSpPr>
        <p:spPr>
          <a:xfrm>
            <a:off x="6724650" y="742950"/>
            <a:ext cx="4629150" cy="52006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Arena Condensed" pitchFamily="2" charset="0"/>
              </a:rPr>
              <a:t>Uses of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Arena Condensed" pitchFamily="2" charset="0"/>
              </a:rPr>
              <a:t>ms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Arena Condensed" pitchFamily="2" charset="0"/>
              </a:rPr>
              <a:t> excel: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collection and verification of business data;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business analysis;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data entry and storage;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performance reporting;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strategic analysis;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accounting and budgeting;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administrative and managerial management;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account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office administration.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666666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302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42CEE77-0530-6ECC-4DB0-64F46A867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237" y="136525"/>
            <a:ext cx="10677525" cy="6040438"/>
          </a:xfrm>
        </p:spPr>
        <p:txBody>
          <a:bodyPr/>
          <a:lstStyle/>
          <a:p>
            <a:pPr marL="0" indent="0">
              <a:buNone/>
            </a:pPr>
            <a:r>
              <a:rPr lang="en-US" b="1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Features of MS Excel: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Various editing and formatting can be done on an Excel spreadsheet. Discussed below are the various features of MS Excel.</a:t>
            </a:r>
          </a:p>
          <a:p>
            <a:r>
              <a:rPr lang="en-US" sz="1600" b="1" dirty="0">
                <a:solidFill>
                  <a:srgbClr val="444444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</a:p>
          <a:p>
            <a:r>
              <a:rPr lang="en-US" sz="1600" b="1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</a:p>
          <a:p>
            <a:r>
              <a:rPr lang="en-US" sz="1600" b="1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Page Layout</a:t>
            </a:r>
          </a:p>
          <a:p>
            <a:r>
              <a:rPr lang="en-US" sz="1600" b="1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Formulas</a:t>
            </a:r>
            <a:endParaRPr lang="en-US" sz="1600" b="1" dirty="0">
              <a:solidFill>
                <a:srgbClr val="444444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r>
              <a:rPr lang="en-US" sz="1600" b="1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sz="1600" b="1" dirty="0">
              <a:solidFill>
                <a:srgbClr val="444444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image below shows the composition of features in MS Excel</a:t>
            </a:r>
            <a:r>
              <a:rPr lang="en-US" sz="1600" dirty="0">
                <a:solidFill>
                  <a:srgbClr val="444444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5C776-7664-FF03-C89E-EF7804EA4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EDGE-BU-CSE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10516-C65A-7563-9D7E-F5EFE0685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8C9AA-3151-47DA-BB17-288448B7E142}" type="slidenum">
              <a:rPr lang="en-US" smtClean="0"/>
              <a:t>11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E7E820-AA03-24EA-20A9-D3C53D682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4193090"/>
            <a:ext cx="10208962" cy="116096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75F7AA0-B8BF-6D73-ACF8-9AAF80A9D03D}"/>
              </a:ext>
            </a:extLst>
          </p:cNvPr>
          <p:cNvSpPr/>
          <p:nvPr/>
        </p:nvSpPr>
        <p:spPr>
          <a:xfrm>
            <a:off x="6886575" y="1040059"/>
            <a:ext cx="3600450" cy="293579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Basic Formulas</a:t>
            </a:r>
            <a:r>
              <a:rPr lang="en-US" dirty="0"/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52525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Addition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52525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Subtraction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52525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52525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Maximum and Minimum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52525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Concatenate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52525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326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1692498-64AD-62B4-22BA-003F750E0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61" y="516732"/>
            <a:ext cx="3932237" cy="704850"/>
          </a:xfrm>
        </p:spPr>
        <p:txBody>
          <a:bodyPr/>
          <a:lstStyle/>
          <a:p>
            <a:pPr algn="ctr"/>
            <a:r>
              <a:rPr lang="en-US" b="1" dirty="0">
                <a:latin typeface="Arena Condensed" pitchFamily="2" charset="0"/>
              </a:rPr>
              <a:t>MS PowerPoint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1D89F7C-C1EC-D761-DF4C-67254E3D46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728" y="538538"/>
            <a:ext cx="876297" cy="824750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E3A8831-1D06-A039-4C3E-3CF485332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438275"/>
            <a:ext cx="3932237" cy="4430713"/>
          </a:xfrm>
        </p:spPr>
        <p:txBody>
          <a:bodyPr/>
          <a:lstStyle/>
          <a:p>
            <a:r>
              <a:rPr lang="en-US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PowerPoint (PPT) is a powerful, easy-to-use presentation graphics software program that allows you to create professional-looking electronic slide shows. </a:t>
            </a:r>
          </a:p>
          <a:p>
            <a:r>
              <a:rPr lang="en-US" sz="1400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image given below shows the main page of MS PowerPoint, where a person lands when the program is opened on a computer system: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4E85D6-013D-D87C-A937-10289263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EDGE-BU-CSE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03D22C-691B-6191-4080-DC975ED5B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8C9AA-3151-47DA-BB17-288448B7E142}" type="slidenum">
              <a:rPr lang="en-US" smtClean="0"/>
              <a:t>12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329280-180E-C8D1-4106-7FFDA38230BE}"/>
              </a:ext>
            </a:extLst>
          </p:cNvPr>
          <p:cNvSpPr/>
          <p:nvPr/>
        </p:nvSpPr>
        <p:spPr>
          <a:xfrm>
            <a:off x="6661945" y="516732"/>
            <a:ext cx="4743450" cy="5393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Arena Condensed" pitchFamily="2" charset="0"/>
              </a:rPr>
              <a:t>Uses of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  <a:latin typeface="Arena Condensed" pitchFamily="2" charset="0"/>
              </a:rPr>
              <a:t>ms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Arena Condensed" pitchFamily="2" charset="0"/>
              </a:rPr>
              <a:t>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  <a:latin typeface="Arena Condensed" pitchFamily="2" charset="0"/>
              </a:rPr>
              <a:t>powerpoint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ena Condensed" pitchFamily="2" charset="0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E1E1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Create presentations from scratch or a template.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E1E1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Add text, images, art, and videos.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E1E1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Select a professional design with PowerPoint Designer.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E1E1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Add transitions, animations, and cinematic motion.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E1E1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Save to OneDrive, to get to your presentations from your computer, tablet, or phone.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E1E1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Share your work and work with others, wherever they are.</a:t>
            </a:r>
          </a:p>
          <a:p>
            <a:pPr algn="ctr"/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Arena Condensed" pitchFamily="2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474B11D-6023-0C74-347B-6298226D5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05" y="3252020"/>
            <a:ext cx="5528469" cy="28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719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8F1A9-D596-BF5E-D3D5-B22378488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48" y="229729"/>
            <a:ext cx="11020425" cy="1040067"/>
          </a:xfrm>
        </p:spPr>
        <p:txBody>
          <a:bodyPr/>
          <a:lstStyle/>
          <a:p>
            <a:r>
              <a:rPr lang="en-US" b="1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Animations: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different animation styles available on PowerPoint are:</a:t>
            </a:r>
            <a:endParaRPr lang="en-US" sz="1800" i="0" dirty="0">
              <a:solidFill>
                <a:srgbClr val="444444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444444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444444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444444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444444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444444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4ECB8A-E92D-ADAC-FD56-A370BB110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EDGE-BU-CSE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27A5E9-4DB7-7391-CB90-6936ADB9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8C9AA-3151-47DA-BB17-288448B7E142}" type="slidenum">
              <a:rPr lang="en-US" smtClean="0"/>
              <a:t>13</a:t>
            </a:fld>
            <a:endParaRPr lang="en-US"/>
          </a:p>
        </p:txBody>
      </p:sp>
      <p:pic>
        <p:nvPicPr>
          <p:cNvPr id="1030" name="Picture 6" descr="History of Computers: Parts, Networking, Operating Systems, FAQs">
            <a:extLst>
              <a:ext uri="{FF2B5EF4-FFF2-40B4-BE49-F238E27FC236}">
                <a16:creationId xmlns:a16="http://schemas.microsoft.com/office/drawing/2014/main" id="{BE74C0E8-7AF8-D7F5-A292-8D643FB99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641" y="2413512"/>
            <a:ext cx="2732139" cy="197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icrosoft Word - Wikipedia">
            <a:extLst>
              <a:ext uri="{FF2B5EF4-FFF2-40B4-BE49-F238E27FC236}">
                <a16:creationId xmlns:a16="http://schemas.microsoft.com/office/drawing/2014/main" id="{F82EA447-388D-0FFE-99F2-0A46CB290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338" y="2395538"/>
            <a:ext cx="1827417" cy="1701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E2A814E3-EE0B-C629-1C61-BDA5C167B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313" y="2395537"/>
            <a:ext cx="2112374" cy="1994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60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700BE02-A518-2AFB-60BE-53A7382786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2126723"/>
              </p:ext>
            </p:extLst>
          </p:nvPr>
        </p:nvGraphicFramePr>
        <p:xfrm>
          <a:off x="1184994" y="1352266"/>
          <a:ext cx="8797206" cy="7634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2069">
                  <a:extLst>
                    <a:ext uri="{9D8B030D-6E8A-4147-A177-3AD203B41FA5}">
                      <a16:colId xmlns:a16="http://schemas.microsoft.com/office/drawing/2014/main" val="3616544487"/>
                    </a:ext>
                  </a:extLst>
                </a:gridCol>
                <a:gridCol w="1526329">
                  <a:extLst>
                    <a:ext uri="{9D8B030D-6E8A-4147-A177-3AD203B41FA5}">
                      <a16:colId xmlns:a16="http://schemas.microsoft.com/office/drawing/2014/main" val="2118240026"/>
                    </a:ext>
                  </a:extLst>
                </a:gridCol>
                <a:gridCol w="1332069">
                  <a:extLst>
                    <a:ext uri="{9D8B030D-6E8A-4147-A177-3AD203B41FA5}">
                      <a16:colId xmlns:a16="http://schemas.microsoft.com/office/drawing/2014/main" val="2296336241"/>
                    </a:ext>
                  </a:extLst>
                </a:gridCol>
                <a:gridCol w="1332069">
                  <a:extLst>
                    <a:ext uri="{9D8B030D-6E8A-4147-A177-3AD203B41FA5}">
                      <a16:colId xmlns:a16="http://schemas.microsoft.com/office/drawing/2014/main" val="1113453284"/>
                    </a:ext>
                  </a:extLst>
                </a:gridCol>
                <a:gridCol w="1332069">
                  <a:extLst>
                    <a:ext uri="{9D8B030D-6E8A-4147-A177-3AD203B41FA5}">
                      <a16:colId xmlns:a16="http://schemas.microsoft.com/office/drawing/2014/main" val="329765393"/>
                    </a:ext>
                  </a:extLst>
                </a:gridCol>
                <a:gridCol w="1942601">
                  <a:extLst>
                    <a:ext uri="{9D8B030D-6E8A-4147-A177-3AD203B41FA5}">
                      <a16:colId xmlns:a16="http://schemas.microsoft.com/office/drawing/2014/main" val="273862561"/>
                    </a:ext>
                  </a:extLst>
                </a:gridCol>
              </a:tblGrid>
              <a:tr h="38170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country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Bangladesh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India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Nepal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Pakistan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Mayanmr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11764387"/>
                  </a:ext>
                </a:extLst>
              </a:tr>
              <a:tr h="38170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User 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98790276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25A7C8-1B69-F86E-55AC-F68A19AB6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EDGE-BU-CSE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2D9B2-673F-D6A6-A28E-FA19246FA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8C9AA-3151-47DA-BB17-288448B7E142}" type="slidenum">
              <a:rPr lang="en-US" smtClean="0"/>
              <a:t>14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1E4EC2-3DEB-3870-6310-8E7BED4C8BFA}"/>
              </a:ext>
            </a:extLst>
          </p:cNvPr>
          <p:cNvSpPr/>
          <p:nvPr/>
        </p:nvSpPr>
        <p:spPr>
          <a:xfrm>
            <a:off x="3303638" y="422787"/>
            <a:ext cx="4699819" cy="5997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Computer user %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F4643912-549A-7A15-5D3B-1ED80F6411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5669341"/>
              </p:ext>
            </p:extLst>
          </p:nvPr>
        </p:nvGraphicFramePr>
        <p:xfrm>
          <a:off x="1752600" y="2520021"/>
          <a:ext cx="7607710" cy="26517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22524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EB346-CAE8-CCD2-7E60-225F0EF1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8375"/>
            <a:ext cx="10515600" cy="4351338"/>
          </a:xfrm>
        </p:spPr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sz="7200" dirty="0">
                <a:latin typeface="Alien Encounters" panose="00000400000000000000" pitchFamily="2" charset="0"/>
              </a:rPr>
              <a:t>Thank You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5960AA-7F02-860A-9F6B-5494D294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EDGE-BU-CSE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B2A6A-9B15-96D4-AB9D-9FAAF3B87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8C9AA-3151-47DA-BB17-288448B7E14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80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1DAA6B-18C2-4583-1A08-4570CBC15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944441" cy="1600200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lberta" panose="04020500000000000000" pitchFamily="82" charset="0"/>
              </a:rPr>
              <a:t>Course Contents</a:t>
            </a:r>
            <a:r>
              <a:rPr lang="en-US" dirty="0">
                <a:latin typeface="Alberta" panose="04020500000000000000" pitchFamily="82" charset="0"/>
              </a:rPr>
              <a:t>: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CFB6022-A168-31DE-CDFA-F6E32E927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36218"/>
            <a:ext cx="4946029" cy="4614354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8A5502-AB1F-121E-6D5A-C7C340290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3168" y="2544762"/>
            <a:ext cx="3932237" cy="3811588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Basic components of Computer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Microsoft Office Applications: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dirty="0"/>
              <a:t>Microsoft Word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dirty="0"/>
              <a:t>Microsoft Excel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dirty="0"/>
              <a:t>Microsoft </a:t>
            </a:r>
            <a:r>
              <a:rPr lang="en-US" sz="1600" dirty="0" err="1"/>
              <a:t>Powerpoint</a:t>
            </a:r>
            <a:endParaRPr lang="en-US" sz="160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6ECB69E-4DFD-3931-299D-901186C00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EDGE-BU-CSE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6EE85CA-5D46-0DA1-FAEC-F2614A796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8C9AA-3151-47DA-BB17-288448B7E142}" type="slidenum">
              <a:rPr lang="en-US" smtClean="0"/>
              <a:t>2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BFE8A80-C4AE-422B-504B-57C3674EFAE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870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965A8C0-B3D6-A869-2B9C-3D161827A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What is Computer?</a:t>
            </a:r>
            <a:br>
              <a:rPr lang="en-US" sz="4400" dirty="0"/>
            </a:b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626EE48-A0F4-2BA9-014D-95E2F775E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computer is a machine that can be programmed to automatically carry out sequences of arithmetic or logical operations (computation).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5832A-E9FA-FA57-9F86-F2F8B4C18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EDGE-BU-CSE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EB670-1DC1-E00F-896D-8671E80A7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8C9AA-3151-47DA-BB17-288448B7E142}" type="slidenum">
              <a:rPr lang="en-US" smtClean="0"/>
              <a:t>3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6E2B01-6E21-048A-3E7A-2058100F2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65" y="2717155"/>
            <a:ext cx="5848797" cy="35872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D1E6FC-C4A8-9B76-E387-8D07C141F3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212" y="2717155"/>
            <a:ext cx="3859404" cy="328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2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56E843-B7C2-EB13-1113-4405DD7A4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EDGE-BU-CSE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E96B87-7CB0-8F66-37B7-0297C25BD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8C9AA-3151-47DA-BB17-288448B7E142}" type="slidenum">
              <a:rPr lang="en-US" smtClean="0"/>
              <a:t>4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7B514A1-CE84-33D8-9CCE-C1D5C9C60B6E}"/>
              </a:ext>
            </a:extLst>
          </p:cNvPr>
          <p:cNvSpPr/>
          <p:nvPr/>
        </p:nvSpPr>
        <p:spPr>
          <a:xfrm>
            <a:off x="1627832" y="407755"/>
            <a:ext cx="9170794" cy="173129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Alberta" panose="04020500000000000000" pitchFamily="82" charset="0"/>
              </a:rPr>
              <a:t>Basic components of Computer</a:t>
            </a:r>
          </a:p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E226AF4-6137-8C5F-4861-24EC10C5C58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/>
            </a:b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AE6700-D731-A1E3-B408-D77DE47C87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168" y="2234558"/>
            <a:ext cx="5814123" cy="357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27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8C1FDB7-F146-E428-DB83-37F1D270C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EDGE-BU-CSE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FDD32B-9E28-564F-0007-55C77138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8C9AA-3151-47DA-BB17-288448B7E142}" type="slidenum">
              <a:rPr lang="en-US" smtClean="0"/>
              <a:t>5</a:t>
            </a:fld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0E3747E-FA11-9892-83F9-053C61D1C5AD}"/>
              </a:ext>
            </a:extLst>
          </p:cNvPr>
          <p:cNvSpPr/>
          <p:nvPr/>
        </p:nvSpPr>
        <p:spPr>
          <a:xfrm>
            <a:off x="3593961" y="381837"/>
            <a:ext cx="5305530" cy="1487156"/>
          </a:xfrm>
          <a:prstGeom prst="ellips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ea typeface="Cascadia Mono" panose="020B0609020000020004" pitchFamily="49" charset="0"/>
                <a:cs typeface="Cascadia Mono" panose="020B0609020000020004" pitchFamily="49" charset="0"/>
              </a:rPr>
              <a:t>Input &amp; Output Devices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961E38-9D58-E66A-6045-560749D3F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040" y="2490448"/>
            <a:ext cx="5073371" cy="378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240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7D9F4F4-F061-F46C-4820-BA0FDFBCB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EDGE-BU-CSE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A4E2E7-AB1B-AA41-2C4C-23B32327F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8C9AA-3151-47DA-BB17-288448B7E142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B8C87F7-B777-1D0E-56E7-9D4DF49367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166280"/>
              </p:ext>
            </p:extLst>
          </p:nvPr>
        </p:nvGraphicFramePr>
        <p:xfrm>
          <a:off x="2340077" y="2243665"/>
          <a:ext cx="8105058" cy="317347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41058">
                  <a:extLst>
                    <a:ext uri="{9D8B030D-6E8A-4147-A177-3AD203B41FA5}">
                      <a16:colId xmlns:a16="http://schemas.microsoft.com/office/drawing/2014/main" val="256699419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391344277"/>
                    </a:ext>
                  </a:extLst>
                </a:gridCol>
              </a:tblGrid>
              <a:tr h="61315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107881"/>
                  </a:ext>
                </a:extLst>
              </a:tr>
              <a:tr h="613151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Graphics Tablets</a:t>
                      </a:r>
                    </a:p>
                    <a:p>
                      <a:pPr algn="ctr"/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LCD Projection Panels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300676"/>
                  </a:ext>
                </a:extLst>
              </a:tr>
              <a:tr h="613151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Video Capture Hardware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Monitor (LED, LCD, CRT </a:t>
                      </a:r>
                      <a:r>
                        <a:rPr lang="en-US" sz="1800" b="0" i="0" kern="1200" dirty="0" err="1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etc</a:t>
                      </a:r>
                      <a:r>
                        <a:rPr lang="en-US" sz="1800" b="0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ctr"/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374931"/>
                  </a:ext>
                </a:extLst>
              </a:tr>
              <a:tr h="6131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Trackballs</a:t>
                      </a:r>
                    </a:p>
                    <a:p>
                      <a:pPr algn="ctr"/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Printers (all types)</a:t>
                      </a:r>
                    </a:p>
                    <a:p>
                      <a:pPr algn="ctr"/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343019"/>
                  </a:ext>
                </a:extLst>
              </a:tr>
              <a:tr h="6131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Digital camera</a:t>
                      </a:r>
                    </a:p>
                    <a:p>
                      <a:pPr algn="ctr"/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Projector</a:t>
                      </a:r>
                    </a:p>
                    <a:p>
                      <a:pPr algn="ctr"/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319201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5DE5416-2F95-4A9E-A2F9-C35178A11959}"/>
              </a:ext>
            </a:extLst>
          </p:cNvPr>
          <p:cNvSpPr/>
          <p:nvPr/>
        </p:nvSpPr>
        <p:spPr>
          <a:xfrm>
            <a:off x="3116826" y="678425"/>
            <a:ext cx="6096000" cy="62926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of Input and Output Devices</a:t>
            </a:r>
          </a:p>
        </p:txBody>
      </p:sp>
    </p:spTree>
    <p:extLst>
      <p:ext uri="{BB962C8B-B14F-4D97-AF65-F5344CB8AC3E}">
        <p14:creationId xmlns:p14="http://schemas.microsoft.com/office/powerpoint/2010/main" val="3206266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5BEE21-A4E3-6B48-BD62-B4DD63F45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What is </a:t>
            </a:r>
            <a:r>
              <a:rPr lang="en-US" dirty="0" err="1">
                <a:latin typeface="Bahnschrift Light Condensed" panose="020B0502040204020203" pitchFamily="34" charset="0"/>
              </a:rPr>
              <a:t>ms</a:t>
            </a:r>
            <a:r>
              <a:rPr lang="en-US" dirty="0">
                <a:latin typeface="Bahnschrift Light Condensed" panose="020B0502040204020203" pitchFamily="34" charset="0"/>
              </a:rPr>
              <a:t> word?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29B521-7015-FF7D-09DD-9734767632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800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Used to make professional-quality documents, letters, reports, etc., MS Word is a word processor developed by Microsoft. It has advanced features which allow you to format and edit your files and documents in the best possible way</a:t>
            </a:r>
            <a:r>
              <a:rPr lang="en-US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Poppins" panose="020B0502040204020203" pitchFamily="2" charset="0"/>
              </a:rPr>
              <a:t>. 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9673F62-5A9A-7E1C-D158-06B792596D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788" y="1690688"/>
            <a:ext cx="5437012" cy="3058319"/>
          </a:xfr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B9B5C9-18EE-1562-1B01-0C7318959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EDGE-BU-CSE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282013-59F2-6CDC-0A7E-794A5F6B8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8C9AA-3151-47DA-BB17-288448B7E14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459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3B5CB-29DA-77DE-789A-A85FB5144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Perpetua" panose="02020502060401020303" pitchFamily="18" charset="0"/>
              </a:rPr>
              <a:t>How to create an MS Word document?</a:t>
            </a:r>
            <a:endParaRPr lang="en-US" dirty="0">
              <a:latin typeface="Perpetua" panose="02020502060401020303" pitchFamily="18" charset="0"/>
            </a:endParaRP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D35944F2-912E-4812-10AD-DC8CD023D24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81" r="17481"/>
          <a:stretch>
            <a:fillRect/>
          </a:stretch>
        </p:blipFill>
        <p:spPr>
          <a:xfrm>
            <a:off x="5604441" y="876300"/>
            <a:ext cx="5862585" cy="462915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0A475-754F-6F61-4C61-D32C0A1F5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To create an MS Word doc, follow the steps mentioned above to open Microsoft Word. Then once the program is open, click on “File” followed by “New”. This opens a new doc where something new can be created.</a:t>
            </a:r>
          </a:p>
          <a:p>
            <a:pPr algn="l"/>
            <a:r>
              <a:rPr lang="en-US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Since it is used by people of all age groups, in schools, in colleges and for official purposes, having proper knowledge of Microsoft Word is a must. The preview of the MS Doc file once it is opened is given below: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AEB2B-E89E-0F5C-3D8F-6E7F909D9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EDGE-BU-CSE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6B21B-3A96-C169-1A2D-F0AD59515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8C9AA-3151-47DA-BB17-288448B7E14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93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2EC37-0BDE-8AAD-8571-16B4ED3C3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651" y="365126"/>
            <a:ext cx="10344150" cy="1281112"/>
          </a:xfrm>
        </p:spPr>
        <p:txBody>
          <a:bodyPr>
            <a:noAutofit/>
          </a:bodyPr>
          <a:lstStyle/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Features of MS Word:</a:t>
            </a:r>
            <a:br>
              <a:rPr lang="en-US" sz="3200" b="1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</a:rPr>
            </a:br>
            <a:endParaRPr lang="en-US" sz="3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4E41C0-5C55-C150-6279-6C596489D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981076"/>
            <a:ext cx="11468099" cy="5195888"/>
          </a:xfrm>
        </p:spPr>
        <p:txBody>
          <a:bodyPr numCol="1"/>
          <a:lstStyle/>
          <a:p>
            <a:r>
              <a:rPr lang="en-US" sz="2000" dirty="0">
                <a:solidFill>
                  <a:srgbClr val="444444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Home	</a:t>
            </a:r>
          </a:p>
          <a:p>
            <a:r>
              <a:rPr lang="en-US" sz="2000" dirty="0">
                <a:solidFill>
                  <a:srgbClr val="444444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</a:p>
          <a:p>
            <a:r>
              <a:rPr lang="en-US" sz="2000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</a:p>
          <a:p>
            <a:r>
              <a:rPr lang="en-US" sz="2000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Page Layout</a:t>
            </a:r>
          </a:p>
          <a:p>
            <a:r>
              <a:rPr lang="en-US" sz="2000" dirty="0">
                <a:solidFill>
                  <a:srgbClr val="444444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r>
              <a:rPr lang="en-US" sz="2000" dirty="0">
                <a:solidFill>
                  <a:srgbClr val="444444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  <a:p>
            <a:r>
              <a:rPr lang="en-US" sz="2000" dirty="0">
                <a:solidFill>
                  <a:srgbClr val="444444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image given below shows the different elements and categories which are </a:t>
            </a:r>
          </a:p>
          <a:p>
            <a:pPr marL="0" indent="0" algn="l">
              <a:buNone/>
            </a:pPr>
            <a:r>
              <a:rPr lang="en-US" sz="2000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available in MS Word doc: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AFC0C-9597-BB4E-0A25-B8CCDF303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EDGE-BU-CSE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97F8C-8053-CD1E-E0A1-08658A59B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8C9AA-3151-47DA-BB17-288448B7E142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BEFBE7-ED61-9554-5FCC-88ADADA584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1" y="4557805"/>
            <a:ext cx="6286500" cy="179854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ADE60F8-EDCB-3A24-108F-B7B090FB86EC}"/>
              </a:ext>
            </a:extLst>
          </p:cNvPr>
          <p:cNvSpPr/>
          <p:nvPr/>
        </p:nvSpPr>
        <p:spPr>
          <a:xfrm>
            <a:off x="9553575" y="981076"/>
            <a:ext cx="2266950" cy="48958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0" dirty="0">
                <a:solidFill>
                  <a:srgbClr val="525252"/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 </a:t>
            </a:r>
            <a:r>
              <a:rPr lang="en-US" i="0" dirty="0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The basic functions of MS Word</a:t>
            </a:r>
            <a:r>
              <a:rPr lang="en-US" i="0" dirty="0">
                <a:solidFill>
                  <a:srgbClr val="525252"/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52525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Creating text documents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52525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Editing and Formatting the existing documents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52525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Editing and Formatting the existing documents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52525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Graphical documents, comprising images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52525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Used by Authors and Researchers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52525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Detect grammatical errors in a text document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525252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525252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525252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i="0" dirty="0">
              <a:solidFill>
                <a:srgbClr val="525252"/>
              </a:solidFill>
              <a:effectLst/>
              <a:highlight>
                <a:srgbClr val="FFFFFF"/>
              </a:highlight>
              <a:latin typeface="Poppins" panose="00000500000000000000" pitchFamily="2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768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637</Words>
  <Application>Microsoft Office PowerPoint</Application>
  <PresentationFormat>Widescreen</PresentationFormat>
  <Paragraphs>147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9" baseType="lpstr">
      <vt:lpstr>Alberta</vt:lpstr>
      <vt:lpstr>Alien Encounters</vt:lpstr>
      <vt:lpstr>Arena Condensed</vt:lpstr>
      <vt:lpstr>Arial</vt:lpstr>
      <vt:lpstr>Bahnschrift Light Condensed</vt:lpstr>
      <vt:lpstr>Calibri</vt:lpstr>
      <vt:lpstr>Calibri Light</vt:lpstr>
      <vt:lpstr>Cascadia Mono</vt:lpstr>
      <vt:lpstr>Perpetua</vt:lpstr>
      <vt:lpstr>Poppins</vt:lpstr>
      <vt:lpstr>Rockwell</vt:lpstr>
      <vt:lpstr>Times New Roman</vt:lpstr>
      <vt:lpstr>Wingdings</vt:lpstr>
      <vt:lpstr>Office Theme</vt:lpstr>
      <vt:lpstr>Computer Fundamentals &amp; Office Applications</vt:lpstr>
      <vt:lpstr>Course Contents:</vt:lpstr>
      <vt:lpstr>What is Computer? </vt:lpstr>
      <vt:lpstr>PowerPoint Presentation</vt:lpstr>
      <vt:lpstr>PowerPoint Presentation</vt:lpstr>
      <vt:lpstr>PowerPoint Presentation</vt:lpstr>
      <vt:lpstr>What is ms word?</vt:lpstr>
      <vt:lpstr>How to create an MS Word document?</vt:lpstr>
      <vt:lpstr>Features of MS Word: </vt:lpstr>
      <vt:lpstr>Ms Excel:</vt:lpstr>
      <vt:lpstr>PowerPoint Presentation</vt:lpstr>
      <vt:lpstr>MS PowerPoint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Fundamentals &amp; Office Applications</dc:title>
  <dc:creator>DELL</dc:creator>
  <cp:lastModifiedBy>mdtayeburmolla081@gmail.com</cp:lastModifiedBy>
  <cp:revision>8</cp:revision>
  <dcterms:created xsi:type="dcterms:W3CDTF">2024-06-05T12:33:53Z</dcterms:created>
  <dcterms:modified xsi:type="dcterms:W3CDTF">2024-10-03T15:27:42Z</dcterms:modified>
</cp:coreProperties>
</file>