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7396C-BF74-4779-B35F-37C81D3D6350}" type="doc">
      <dgm:prSet loTypeId="urn:microsoft.com/office/officeart/2005/8/layout/radial4" loCatId="relationship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116E340-D220-4295-B51C-BD46AA2BB004}">
      <dgm:prSet phldrT="[Texte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Baskerville Old Face" pitchFamily="18" charset="0"/>
            </a:rPr>
            <a:t>SVM</a:t>
          </a:r>
          <a:endParaRPr lang="en-US" b="1" dirty="0">
            <a:solidFill>
              <a:schemeClr val="tx1"/>
            </a:solidFill>
            <a:latin typeface="Baskerville Old Face" pitchFamily="18" charset="0"/>
          </a:endParaRPr>
        </a:p>
      </dgm:t>
    </dgm:pt>
    <dgm:pt modelId="{5916632F-AE22-4C63-AE81-C45D30D2D8B8}" type="parTrans" cxnId="{458A7A7A-CDFB-4F43-9415-B500D27764BB}">
      <dgm:prSet/>
      <dgm:spPr/>
      <dgm:t>
        <a:bodyPr/>
        <a:lstStyle/>
        <a:p>
          <a:endParaRPr lang="en-US"/>
        </a:p>
      </dgm:t>
    </dgm:pt>
    <dgm:pt modelId="{944BF188-BE4E-4D43-8E16-3D51EDCB019D}" type="sibTrans" cxnId="{458A7A7A-CDFB-4F43-9415-B500D27764BB}">
      <dgm:prSet/>
      <dgm:spPr/>
      <dgm:t>
        <a:bodyPr/>
        <a:lstStyle/>
        <a:p>
          <a:endParaRPr lang="en-US"/>
        </a:p>
      </dgm:t>
    </dgm:pt>
    <dgm:pt modelId="{07C697E6-FE87-404A-B29F-AD62F1929F22}">
      <dgm:prSet phldrT="[Texte]" custT="1"/>
      <dgm:spPr/>
      <dgm:t>
        <a:bodyPr/>
        <a:lstStyle/>
        <a:p>
          <a:r>
            <a:rPr lang="en-US" sz="2000" b="1" dirty="0" smtClean="0">
              <a:latin typeface="Baskerville Old Face" pitchFamily="18" charset="0"/>
            </a:rPr>
            <a:t>Classification</a:t>
          </a:r>
          <a:endParaRPr lang="en-US" sz="2000" b="1" dirty="0">
            <a:latin typeface="Baskerville Old Face" pitchFamily="18" charset="0"/>
          </a:endParaRPr>
        </a:p>
      </dgm:t>
    </dgm:pt>
    <dgm:pt modelId="{DAE2B37A-EF12-4239-AC0C-897E9CF887F0}" type="parTrans" cxnId="{762B8A95-5C30-410B-ACFB-3295BE6FD241}">
      <dgm:prSet/>
      <dgm:spPr/>
      <dgm:t>
        <a:bodyPr/>
        <a:lstStyle/>
        <a:p>
          <a:endParaRPr lang="en-US" dirty="0"/>
        </a:p>
      </dgm:t>
    </dgm:pt>
    <dgm:pt modelId="{A20D399F-0F44-4785-A84D-A773964253E7}" type="sibTrans" cxnId="{762B8A95-5C30-410B-ACFB-3295BE6FD241}">
      <dgm:prSet/>
      <dgm:spPr/>
      <dgm:t>
        <a:bodyPr/>
        <a:lstStyle/>
        <a:p>
          <a:endParaRPr lang="en-US"/>
        </a:p>
      </dgm:t>
    </dgm:pt>
    <dgm:pt modelId="{14CD1021-6C34-477A-9747-F5264029B1B0}">
      <dgm:prSet phldrT="[Texte]" custT="1"/>
      <dgm:spPr/>
      <dgm:t>
        <a:bodyPr/>
        <a:lstStyle/>
        <a:p>
          <a:r>
            <a:rPr lang="en-US" sz="2000" b="1" dirty="0" smtClean="0">
              <a:latin typeface="Baskerville Old Face" pitchFamily="18" charset="0"/>
            </a:rPr>
            <a:t>Regression</a:t>
          </a:r>
          <a:endParaRPr lang="en-US" sz="2000" b="1" dirty="0">
            <a:latin typeface="Baskerville Old Face" pitchFamily="18" charset="0"/>
          </a:endParaRPr>
        </a:p>
      </dgm:t>
    </dgm:pt>
    <dgm:pt modelId="{E1C671E5-BE3C-4FC2-AD60-468FF06D9072}" type="parTrans" cxnId="{3BC68D9F-A37F-4656-BE93-E52C02CA2CB0}">
      <dgm:prSet/>
      <dgm:spPr/>
      <dgm:t>
        <a:bodyPr/>
        <a:lstStyle/>
        <a:p>
          <a:endParaRPr lang="en-US" dirty="0"/>
        </a:p>
      </dgm:t>
    </dgm:pt>
    <dgm:pt modelId="{38224262-D9D6-42C9-8B48-110FC22DB9B2}" type="sibTrans" cxnId="{3BC68D9F-A37F-4656-BE93-E52C02CA2CB0}">
      <dgm:prSet/>
      <dgm:spPr/>
      <dgm:t>
        <a:bodyPr/>
        <a:lstStyle/>
        <a:p>
          <a:endParaRPr lang="en-US"/>
        </a:p>
      </dgm:t>
    </dgm:pt>
    <dgm:pt modelId="{48A510A4-8DB7-49AF-B422-10144EB37DBA}">
      <dgm:prSet phldrT="[Texte]" custT="1"/>
      <dgm:spPr/>
      <dgm:t>
        <a:bodyPr/>
        <a:lstStyle/>
        <a:p>
          <a:r>
            <a:rPr lang="en-US" sz="2000" b="1" dirty="0" smtClean="0">
              <a:latin typeface="Baskerville Old Face" pitchFamily="18" charset="0"/>
            </a:rPr>
            <a:t>Complex relationships among data points</a:t>
          </a:r>
          <a:endParaRPr lang="en-US" sz="2000" b="1" dirty="0">
            <a:latin typeface="Baskerville Old Face" pitchFamily="18" charset="0"/>
          </a:endParaRPr>
        </a:p>
      </dgm:t>
    </dgm:pt>
    <dgm:pt modelId="{BE52B546-91C0-4C81-8561-F48C610E9C2D}" type="parTrans" cxnId="{E1873F7E-C454-4314-8E1C-E0F300EFE0B0}">
      <dgm:prSet/>
      <dgm:spPr/>
      <dgm:t>
        <a:bodyPr/>
        <a:lstStyle/>
        <a:p>
          <a:endParaRPr lang="en-US" dirty="0"/>
        </a:p>
      </dgm:t>
    </dgm:pt>
    <dgm:pt modelId="{D0A476C4-A5E4-45A0-ABE9-2678EAE2840E}" type="sibTrans" cxnId="{E1873F7E-C454-4314-8E1C-E0F300EFE0B0}">
      <dgm:prSet/>
      <dgm:spPr/>
      <dgm:t>
        <a:bodyPr/>
        <a:lstStyle/>
        <a:p>
          <a:endParaRPr lang="en-US"/>
        </a:p>
      </dgm:t>
    </dgm:pt>
    <dgm:pt modelId="{2E8CE7AA-513A-4269-A49F-0B738ADFFAFC}" type="pres">
      <dgm:prSet presAssocID="{EBC7396C-BF74-4779-B35F-37C81D3D635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375E99-36AE-4CDD-A10A-5CCDCA002BAE}" type="pres">
      <dgm:prSet presAssocID="{A116E340-D220-4295-B51C-BD46AA2BB004}" presName="centerShape" presStyleLbl="node0" presStyleIdx="0" presStyleCnt="1" custLinFactNeighborY="825"/>
      <dgm:spPr/>
      <dgm:t>
        <a:bodyPr/>
        <a:lstStyle/>
        <a:p>
          <a:endParaRPr lang="en-US"/>
        </a:p>
      </dgm:t>
    </dgm:pt>
    <dgm:pt modelId="{B7B5927D-ADEC-4F35-9689-5E26AEB5C352}" type="pres">
      <dgm:prSet presAssocID="{DAE2B37A-EF12-4239-AC0C-897E9CF887F0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898137A5-5F34-4A9B-A2AF-E727152DBB77}" type="pres">
      <dgm:prSet presAssocID="{07C697E6-FE87-404A-B29F-AD62F1929F2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85450-9C2C-41C8-8FD3-9FDDF1CC619D}" type="pres">
      <dgm:prSet presAssocID="{E1C671E5-BE3C-4FC2-AD60-468FF06D9072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E5E6B8E6-6FB1-4937-8AE4-0755A7AC6041}" type="pres">
      <dgm:prSet presAssocID="{14CD1021-6C34-477A-9747-F5264029B1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E3854-71DB-4DE9-A7C8-3DADDF9D1769}" type="pres">
      <dgm:prSet presAssocID="{BE52B546-91C0-4C81-8561-F48C610E9C2D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1B3E5E-E0E3-4A7F-ADE1-3E5ACD7C9F60}" type="pres">
      <dgm:prSet presAssocID="{48A510A4-8DB7-49AF-B422-10144EB37DB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3CF898-BA13-4BF4-A4A1-C7E0DF72F3E3}" type="presOf" srcId="{48A510A4-8DB7-49AF-B422-10144EB37DBA}" destId="{2D1B3E5E-E0E3-4A7F-ADE1-3E5ACD7C9F60}" srcOrd="0" destOrd="0" presId="urn:microsoft.com/office/officeart/2005/8/layout/radial4"/>
    <dgm:cxn modelId="{E1873F7E-C454-4314-8E1C-E0F300EFE0B0}" srcId="{A116E340-D220-4295-B51C-BD46AA2BB004}" destId="{48A510A4-8DB7-49AF-B422-10144EB37DBA}" srcOrd="2" destOrd="0" parTransId="{BE52B546-91C0-4C81-8561-F48C610E9C2D}" sibTransId="{D0A476C4-A5E4-45A0-ABE9-2678EAE2840E}"/>
    <dgm:cxn modelId="{14B7A22D-D191-4946-801A-D70E440DB4FF}" type="presOf" srcId="{DAE2B37A-EF12-4239-AC0C-897E9CF887F0}" destId="{B7B5927D-ADEC-4F35-9689-5E26AEB5C352}" srcOrd="0" destOrd="0" presId="urn:microsoft.com/office/officeart/2005/8/layout/radial4"/>
    <dgm:cxn modelId="{8FB1FE56-171A-4100-95DD-16EBACEAAD1F}" type="presOf" srcId="{07C697E6-FE87-404A-B29F-AD62F1929F22}" destId="{898137A5-5F34-4A9B-A2AF-E727152DBB77}" srcOrd="0" destOrd="0" presId="urn:microsoft.com/office/officeart/2005/8/layout/radial4"/>
    <dgm:cxn modelId="{AB30F50A-43B7-403D-A770-827C645732F7}" type="presOf" srcId="{BE52B546-91C0-4C81-8561-F48C610E9C2D}" destId="{0B6E3854-71DB-4DE9-A7C8-3DADDF9D1769}" srcOrd="0" destOrd="0" presId="urn:microsoft.com/office/officeart/2005/8/layout/radial4"/>
    <dgm:cxn modelId="{3BC68D9F-A37F-4656-BE93-E52C02CA2CB0}" srcId="{A116E340-D220-4295-B51C-BD46AA2BB004}" destId="{14CD1021-6C34-477A-9747-F5264029B1B0}" srcOrd="1" destOrd="0" parTransId="{E1C671E5-BE3C-4FC2-AD60-468FF06D9072}" sibTransId="{38224262-D9D6-42C9-8B48-110FC22DB9B2}"/>
    <dgm:cxn modelId="{8D8D162F-C306-46C0-99FE-D5DE752ECA4A}" type="presOf" srcId="{14CD1021-6C34-477A-9747-F5264029B1B0}" destId="{E5E6B8E6-6FB1-4937-8AE4-0755A7AC6041}" srcOrd="0" destOrd="0" presId="urn:microsoft.com/office/officeart/2005/8/layout/radial4"/>
    <dgm:cxn modelId="{458A7A7A-CDFB-4F43-9415-B500D27764BB}" srcId="{EBC7396C-BF74-4779-B35F-37C81D3D6350}" destId="{A116E340-D220-4295-B51C-BD46AA2BB004}" srcOrd="0" destOrd="0" parTransId="{5916632F-AE22-4C63-AE81-C45D30D2D8B8}" sibTransId="{944BF188-BE4E-4D43-8E16-3D51EDCB019D}"/>
    <dgm:cxn modelId="{E1C49BB8-25ED-4F98-86F8-4EF74856DE5B}" type="presOf" srcId="{E1C671E5-BE3C-4FC2-AD60-468FF06D9072}" destId="{0A685450-9C2C-41C8-8FD3-9FDDF1CC619D}" srcOrd="0" destOrd="0" presId="urn:microsoft.com/office/officeart/2005/8/layout/radial4"/>
    <dgm:cxn modelId="{762B8A95-5C30-410B-ACFB-3295BE6FD241}" srcId="{A116E340-D220-4295-B51C-BD46AA2BB004}" destId="{07C697E6-FE87-404A-B29F-AD62F1929F22}" srcOrd="0" destOrd="0" parTransId="{DAE2B37A-EF12-4239-AC0C-897E9CF887F0}" sibTransId="{A20D399F-0F44-4785-A84D-A773964253E7}"/>
    <dgm:cxn modelId="{A2AC9013-320D-4BAF-812C-B91790FA7ACA}" type="presOf" srcId="{EBC7396C-BF74-4779-B35F-37C81D3D6350}" destId="{2E8CE7AA-513A-4269-A49F-0B738ADFFAFC}" srcOrd="0" destOrd="0" presId="urn:microsoft.com/office/officeart/2005/8/layout/radial4"/>
    <dgm:cxn modelId="{805D1607-2911-45B1-B260-06DB83FC7703}" type="presOf" srcId="{A116E340-D220-4295-B51C-BD46AA2BB004}" destId="{C0375E99-36AE-4CDD-A10A-5CCDCA002BAE}" srcOrd="0" destOrd="0" presId="urn:microsoft.com/office/officeart/2005/8/layout/radial4"/>
    <dgm:cxn modelId="{0BA504FD-FCF0-413D-A93D-D2054DDCBFE6}" type="presParOf" srcId="{2E8CE7AA-513A-4269-A49F-0B738ADFFAFC}" destId="{C0375E99-36AE-4CDD-A10A-5CCDCA002BAE}" srcOrd="0" destOrd="0" presId="urn:microsoft.com/office/officeart/2005/8/layout/radial4"/>
    <dgm:cxn modelId="{8DCF7961-EC31-4DB1-AF2C-AA4A3565222D}" type="presParOf" srcId="{2E8CE7AA-513A-4269-A49F-0B738ADFFAFC}" destId="{B7B5927D-ADEC-4F35-9689-5E26AEB5C352}" srcOrd="1" destOrd="0" presId="urn:microsoft.com/office/officeart/2005/8/layout/radial4"/>
    <dgm:cxn modelId="{E416C61D-4BE8-4298-AE7B-14256FBD7296}" type="presParOf" srcId="{2E8CE7AA-513A-4269-A49F-0B738ADFFAFC}" destId="{898137A5-5F34-4A9B-A2AF-E727152DBB77}" srcOrd="2" destOrd="0" presId="urn:microsoft.com/office/officeart/2005/8/layout/radial4"/>
    <dgm:cxn modelId="{307B92D5-6F1B-4883-9073-AA1E1EB15D45}" type="presParOf" srcId="{2E8CE7AA-513A-4269-A49F-0B738ADFFAFC}" destId="{0A685450-9C2C-41C8-8FD3-9FDDF1CC619D}" srcOrd="3" destOrd="0" presId="urn:microsoft.com/office/officeart/2005/8/layout/radial4"/>
    <dgm:cxn modelId="{475FD087-6E6A-4697-B983-F6F491FE13A0}" type="presParOf" srcId="{2E8CE7AA-513A-4269-A49F-0B738ADFFAFC}" destId="{E5E6B8E6-6FB1-4937-8AE4-0755A7AC6041}" srcOrd="4" destOrd="0" presId="urn:microsoft.com/office/officeart/2005/8/layout/radial4"/>
    <dgm:cxn modelId="{40CB45BF-0B16-413F-873B-1F07E52FD3C7}" type="presParOf" srcId="{2E8CE7AA-513A-4269-A49F-0B738ADFFAFC}" destId="{0B6E3854-71DB-4DE9-A7C8-3DADDF9D1769}" srcOrd="5" destOrd="0" presId="urn:microsoft.com/office/officeart/2005/8/layout/radial4"/>
    <dgm:cxn modelId="{A097D6F5-3178-4A64-9FF2-4215868BB86B}" type="presParOf" srcId="{2E8CE7AA-513A-4269-A49F-0B738ADFFAFC}" destId="{2D1B3E5E-E0E3-4A7F-ADE1-3E5ACD7C9F6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75E99-36AE-4CDD-A10A-5CCDCA002BAE}">
      <dsp:nvSpPr>
        <dsp:cNvPr id="0" name=""/>
        <dsp:cNvSpPr/>
      </dsp:nvSpPr>
      <dsp:spPr>
        <a:xfrm>
          <a:off x="2155507" y="2279014"/>
          <a:ext cx="1784985" cy="1784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>
              <a:solidFill>
                <a:schemeClr val="tx1"/>
              </a:solidFill>
              <a:latin typeface="Baskerville Old Face" pitchFamily="18" charset="0"/>
            </a:rPr>
            <a:t>SVM</a:t>
          </a:r>
          <a:endParaRPr lang="en-US" sz="4500" b="1" kern="1200" dirty="0">
            <a:solidFill>
              <a:schemeClr val="tx1"/>
            </a:solidFill>
            <a:latin typeface="Baskerville Old Face" pitchFamily="18" charset="0"/>
          </a:endParaRPr>
        </a:p>
      </dsp:txBody>
      <dsp:txXfrm>
        <a:off x="2416912" y="2540419"/>
        <a:ext cx="1262175" cy="1262175"/>
      </dsp:txXfrm>
    </dsp:sp>
    <dsp:sp modelId="{B7B5927D-ADEC-4F35-9689-5E26AEB5C352}">
      <dsp:nvSpPr>
        <dsp:cNvPr id="0" name=""/>
        <dsp:cNvSpPr/>
      </dsp:nvSpPr>
      <dsp:spPr>
        <a:xfrm rot="12901595">
          <a:off x="871179" y="1920867"/>
          <a:ext cx="1510778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137A5-5F34-4A9B-A2AF-E727152DBB77}">
      <dsp:nvSpPr>
        <dsp:cNvPr id="0" name=""/>
        <dsp:cNvSpPr/>
      </dsp:nvSpPr>
      <dsp:spPr>
        <a:xfrm>
          <a:off x="160123" y="1063372"/>
          <a:ext cx="1695735" cy="13565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Baskerville Old Face" pitchFamily="18" charset="0"/>
            </a:rPr>
            <a:t>Classification</a:t>
          </a:r>
          <a:endParaRPr lang="en-US" sz="2000" b="1" kern="1200" dirty="0">
            <a:latin typeface="Baskerville Old Face" pitchFamily="18" charset="0"/>
          </a:endParaRPr>
        </a:p>
      </dsp:txBody>
      <dsp:txXfrm>
        <a:off x="199856" y="1103105"/>
        <a:ext cx="1616269" cy="1277122"/>
      </dsp:txXfrm>
    </dsp:sp>
    <dsp:sp modelId="{0A685450-9C2C-41C8-8FD3-9FDDF1CC619D}">
      <dsp:nvSpPr>
        <dsp:cNvPr id="0" name=""/>
        <dsp:cNvSpPr/>
      </dsp:nvSpPr>
      <dsp:spPr>
        <a:xfrm rot="16200000">
          <a:off x="2292326" y="1181018"/>
          <a:ext cx="1511347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6B8E6-6FB1-4937-8AE4-0755A7AC6041}">
      <dsp:nvSpPr>
        <dsp:cNvPr id="0" name=""/>
        <dsp:cNvSpPr/>
      </dsp:nvSpPr>
      <dsp:spPr>
        <a:xfrm>
          <a:off x="2200132" y="1411"/>
          <a:ext cx="1695735" cy="13565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Baskerville Old Face" pitchFamily="18" charset="0"/>
            </a:rPr>
            <a:t>Regression</a:t>
          </a:r>
          <a:endParaRPr lang="en-US" sz="2000" b="1" kern="1200" dirty="0">
            <a:latin typeface="Baskerville Old Face" pitchFamily="18" charset="0"/>
          </a:endParaRPr>
        </a:p>
      </dsp:txBody>
      <dsp:txXfrm>
        <a:off x="2239865" y="41144"/>
        <a:ext cx="1616269" cy="1277122"/>
      </dsp:txXfrm>
    </dsp:sp>
    <dsp:sp modelId="{0B6E3854-71DB-4DE9-A7C8-3DADDF9D1769}">
      <dsp:nvSpPr>
        <dsp:cNvPr id="0" name=""/>
        <dsp:cNvSpPr/>
      </dsp:nvSpPr>
      <dsp:spPr>
        <a:xfrm rot="19498405">
          <a:off x="3714041" y="1920867"/>
          <a:ext cx="1510778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B3E5E-E0E3-4A7F-ADE1-3E5ACD7C9F60}">
      <dsp:nvSpPr>
        <dsp:cNvPr id="0" name=""/>
        <dsp:cNvSpPr/>
      </dsp:nvSpPr>
      <dsp:spPr>
        <a:xfrm>
          <a:off x="4240140" y="1063372"/>
          <a:ext cx="1695735" cy="13565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Baskerville Old Face" pitchFamily="18" charset="0"/>
            </a:rPr>
            <a:t>Complex relationships among data points</a:t>
          </a:r>
          <a:endParaRPr lang="en-US" sz="2000" b="1" kern="1200" dirty="0">
            <a:latin typeface="Baskerville Old Face" pitchFamily="18" charset="0"/>
          </a:endParaRPr>
        </a:p>
      </dsp:txBody>
      <dsp:txXfrm>
        <a:off x="4279873" y="1103105"/>
        <a:ext cx="1616269" cy="127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F7D700-6A42-4FDF-95DE-77540AD10ED0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59A531-6A7C-4F75-A79E-BEBED5EA17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7D700-6A42-4FDF-95DE-77540AD10ED0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9A531-6A7C-4F75-A79E-BEBED5EA17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7D700-6A42-4FDF-95DE-77540AD10ED0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9A531-6A7C-4F75-A79E-BEBED5EA17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7D700-6A42-4FDF-95DE-77540AD10ED0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9A531-6A7C-4F75-A79E-BEBED5EA173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7D700-6A42-4FDF-95DE-77540AD10ED0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9A531-6A7C-4F75-A79E-BEBED5EA173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7D700-6A42-4FDF-95DE-77540AD10ED0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9A531-6A7C-4F75-A79E-BEBED5EA173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7D700-6A42-4FDF-95DE-77540AD10ED0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9A531-6A7C-4F75-A79E-BEBED5EA17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7D700-6A42-4FDF-95DE-77540AD10ED0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9A531-6A7C-4F75-A79E-BEBED5EA173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7D700-6A42-4FDF-95DE-77540AD10ED0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9A531-6A7C-4F75-A79E-BEBED5EA17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AF7D700-6A42-4FDF-95DE-77540AD10ED0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9A531-6A7C-4F75-A79E-BEBED5EA17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F7D700-6A42-4FDF-95DE-77540AD10ED0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59A531-6A7C-4F75-A79E-BEBED5EA173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AF7D700-6A42-4FDF-95DE-77540AD10ED0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059A531-6A7C-4F75-A79E-BEBED5EA17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Digit Recognizer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Support Vector Machine (SVM) algorithm</a:t>
            </a:r>
            <a:endParaRPr lang="en-US" dirty="0"/>
          </a:p>
        </p:txBody>
      </p:sp>
      <p:pic>
        <p:nvPicPr>
          <p:cNvPr id="4" name="Image 3" descr="mn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0042"/>
            <a:ext cx="2406333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800128" y="500043"/>
            <a:ext cx="7772400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When to use SVM ?</a:t>
            </a:r>
          </a:p>
        </p:txBody>
      </p:sp>
      <p:graphicFrame>
        <p:nvGraphicFramePr>
          <p:cNvPr id="4" name="Diagramme 3"/>
          <p:cNvGraphicFramePr/>
          <p:nvPr/>
        </p:nvGraphicFramePr>
        <p:xfrm>
          <a:off x="1690710" y="17224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800128" y="500043"/>
            <a:ext cx="7772400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When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NOT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to use SVM ?</a:t>
            </a:r>
          </a:p>
        </p:txBody>
      </p:sp>
      <p:pic>
        <p:nvPicPr>
          <p:cNvPr id="3" name="Image 2" descr="s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285992"/>
            <a:ext cx="1771561" cy="157163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357422" y="1643050"/>
            <a:ext cx="6429420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"/>
              </a:spcBef>
              <a:buBlip>
                <a:blip r:embed="rId3"/>
              </a:buBlip>
            </a:pPr>
            <a:r>
              <a:rPr lang="en-US" sz="2800" dirty="0" smtClean="0">
                <a:latin typeface="Baskerville Old Face" pitchFamily="18" charset="0"/>
              </a:rPr>
              <a:t> When we have sparseness, we don’t recommend to use SVM because the resulting boundary are very difficult to interpret ( Black Box).</a:t>
            </a:r>
          </a:p>
          <a:p>
            <a:pPr algn="just">
              <a:spcBef>
                <a:spcPts val="100"/>
              </a:spcBef>
            </a:pPr>
            <a:endParaRPr lang="en-US" sz="2000" dirty="0">
              <a:latin typeface="Baskerville Old Face" pitchFamily="18" charset="0"/>
            </a:endParaRPr>
          </a:p>
          <a:p>
            <a:pPr algn="just">
              <a:spcBef>
                <a:spcPts val="100"/>
              </a:spcBef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  <a:sym typeface="Wingdings" pitchFamily="2" charset="2"/>
              </a:rPr>
              <a:t> </a:t>
            </a:r>
            <a:r>
              <a:rPr lang="en-US" sz="2800" b="1" dirty="0" smtClean="0">
                <a:latin typeface="Baskerville Old Face" pitchFamily="18" charset="0"/>
                <a:sym typeface="Wingdings" pitchFamily="2" charset="2"/>
              </a:rPr>
              <a:t>Kernel Logistic Regression </a:t>
            </a:r>
            <a:r>
              <a:rPr lang="en-US" sz="2800" dirty="0" smtClean="0">
                <a:latin typeface="Baskerville Old Face" pitchFamily="18" charset="0"/>
                <a:sym typeface="Wingdings" pitchFamily="2" charset="2"/>
              </a:rPr>
              <a:t>and</a:t>
            </a:r>
            <a:r>
              <a:rPr lang="en-US" sz="2800" b="1" dirty="0" smtClean="0">
                <a:latin typeface="Baskerville Old Face" pitchFamily="18" charset="0"/>
                <a:sym typeface="Wingdings" pitchFamily="2" charset="2"/>
              </a:rPr>
              <a:t> Informative vector machine </a:t>
            </a:r>
            <a:r>
              <a:rPr lang="en-US" sz="2800" dirty="0" smtClean="0">
                <a:latin typeface="Baskerville Old Face" pitchFamily="18" charset="0"/>
                <a:sym typeface="Wingdings" pitchFamily="2" charset="2"/>
              </a:rPr>
              <a:t>are far more suitable.</a:t>
            </a:r>
            <a:endParaRPr lang="en-US" sz="2800" dirty="0" smtClean="0">
              <a:latin typeface="Baskerville Old Face" pitchFamily="18" charset="0"/>
            </a:endParaRPr>
          </a:p>
          <a:p>
            <a:pPr algn="just">
              <a:spcBef>
                <a:spcPts val="100"/>
              </a:spcBef>
            </a:pPr>
            <a:r>
              <a:rPr lang="en-US" sz="2800" dirty="0" smtClean="0">
                <a:latin typeface="Baskerville Old Face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800128" y="500043"/>
            <a:ext cx="7772400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Digit Recognizer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57158" y="1335317"/>
            <a:ext cx="8572560" cy="5165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"/>
              </a:spcBef>
              <a:buBlip>
                <a:blip r:embed="rId2"/>
              </a:buBlip>
            </a:pP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fr-FR" sz="2800" b="1" dirty="0" smtClean="0">
                <a:latin typeface="Baskerville Old Face" pitchFamily="18" charset="0"/>
              </a:rPr>
              <a:t>Goal</a:t>
            </a:r>
            <a:r>
              <a:rPr lang="fr-FR" sz="2800" dirty="0" smtClean="0">
                <a:latin typeface="Baskerville Old Face" pitchFamily="18" charset="0"/>
              </a:rPr>
              <a:t> : </a:t>
            </a:r>
          </a:p>
          <a:p>
            <a:pPr algn="just">
              <a:spcBef>
                <a:spcPts val="100"/>
              </a:spcBef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Baskerville Old Face" pitchFamily="18" charset="0"/>
              </a:rPr>
              <a:t>Determine</a:t>
            </a:r>
            <a:r>
              <a:rPr lang="fr-FR" sz="2800" dirty="0" smtClean="0">
                <a:latin typeface="Baskerville Old Face" pitchFamily="18" charset="0"/>
              </a:rPr>
              <a:t> the hand </a:t>
            </a:r>
            <a:r>
              <a:rPr lang="fr-FR" sz="2800" dirty="0" err="1" smtClean="0">
                <a:latin typeface="Baskerville Old Face" pitchFamily="18" charset="0"/>
              </a:rPr>
              <a:t>written</a:t>
            </a:r>
            <a:r>
              <a:rPr lang="fr-FR" sz="2800" dirty="0" smtClean="0">
                <a:latin typeface="Baskerville Old Face" pitchFamily="18" charset="0"/>
              </a:rPr>
              <a:t> digit in a </a:t>
            </a:r>
            <a:r>
              <a:rPr lang="fr-FR" sz="2800" dirty="0" err="1" smtClean="0">
                <a:latin typeface="Baskerville Old Face" pitchFamily="18" charset="0"/>
              </a:rPr>
              <a:t>given</a:t>
            </a:r>
            <a:r>
              <a:rPr lang="fr-FR" sz="2800" dirty="0" smtClean="0">
                <a:latin typeface="Baskerville Old Face" pitchFamily="18" charset="0"/>
              </a:rPr>
              <a:t> image.</a:t>
            </a:r>
            <a:r>
              <a:rPr lang="en-US" sz="2800" dirty="0" smtClean="0">
                <a:latin typeface="Baskerville Old Face" pitchFamily="18" charset="0"/>
              </a:rPr>
              <a:t> </a:t>
            </a:r>
          </a:p>
          <a:p>
            <a:pPr algn="just">
              <a:spcBef>
                <a:spcPts val="100"/>
              </a:spcBef>
            </a:pPr>
            <a:endParaRPr lang="en-US" sz="2000" dirty="0" smtClean="0">
              <a:latin typeface="Baskerville Old Face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b="1" dirty="0" smtClean="0">
                <a:latin typeface="Baskerville Old Face" pitchFamily="18" charset="0"/>
              </a:rPr>
              <a:t>Data</a:t>
            </a:r>
            <a:r>
              <a:rPr lang="en-US" sz="2800" dirty="0" smtClean="0">
                <a:latin typeface="Baskerville Old Face" pitchFamily="18" charset="0"/>
              </a:rPr>
              <a:t>: </a:t>
            </a:r>
            <a:endParaRPr lang="en-US" sz="2000" dirty="0" smtClean="0">
              <a:latin typeface="Baskerville Old Face" pitchFamily="18" charset="0"/>
              <a:sym typeface="Wingdings" pitchFamily="2" charset="2"/>
            </a:endParaRPr>
          </a:p>
          <a:p>
            <a:pPr algn="just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Baskerville Old Face" pitchFamily="18" charset="0"/>
                <a:sym typeface="Wingdings" pitchFamily="2" charset="2"/>
              </a:rPr>
              <a:t>It’s taken from the “</a:t>
            </a:r>
            <a:r>
              <a:rPr lang="en-US" sz="2800" dirty="0" smtClean="0">
                <a:solidFill>
                  <a:srgbClr val="FF0000"/>
                </a:solidFill>
                <a:latin typeface="Baskerville Old Face" pitchFamily="18" charset="0"/>
                <a:sym typeface="Wingdings" pitchFamily="2" charset="2"/>
              </a:rPr>
              <a:t>Modified National Institute of Standards and Technology </a:t>
            </a:r>
            <a:r>
              <a:rPr lang="en-US" sz="2800" dirty="0" smtClean="0">
                <a:latin typeface="Baskerville Old Face" pitchFamily="18" charset="0"/>
                <a:sym typeface="Wingdings" pitchFamily="2" charset="2"/>
              </a:rPr>
              <a:t>“dataset.</a:t>
            </a:r>
          </a:p>
          <a:p>
            <a:pPr algn="just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Baskerville Old Face" pitchFamily="18" charset="0"/>
                <a:sym typeface="Wingdings" pitchFamily="2" charset="2"/>
              </a:rPr>
              <a:t>It consists of 42000 </a:t>
            </a:r>
            <a:r>
              <a:rPr lang="en-US" sz="2800" dirty="0" err="1" smtClean="0">
                <a:latin typeface="Baskerville Old Face" pitchFamily="18" charset="0"/>
                <a:sym typeface="Wingdings" pitchFamily="2" charset="2"/>
              </a:rPr>
              <a:t>labelled</a:t>
            </a:r>
            <a:r>
              <a:rPr lang="en-US" sz="2800" dirty="0" smtClean="0">
                <a:latin typeface="Baskerville Old Face" pitchFamily="18" charset="0"/>
                <a:sym typeface="Wingdings" pitchFamily="2" charset="2"/>
              </a:rPr>
              <a:t> images (28×28 pixels) of hand written digits 0-9. </a:t>
            </a:r>
          </a:p>
          <a:p>
            <a:pPr algn="just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Baskerville Old Face" pitchFamily="18" charset="0"/>
                <a:sym typeface="Wingdings" pitchFamily="2" charset="2"/>
              </a:rPr>
              <a:t>Each image is </a:t>
            </a:r>
            <a:r>
              <a:rPr lang="en-US" sz="2800" dirty="0" err="1" smtClean="0">
                <a:latin typeface="Baskerville Old Face" pitchFamily="18" charset="0"/>
                <a:sym typeface="Wingdings" pitchFamily="2" charset="2"/>
              </a:rPr>
              <a:t>modelized</a:t>
            </a:r>
            <a:r>
              <a:rPr lang="en-US" sz="2800" dirty="0" smtClean="0">
                <a:latin typeface="Baskerville Old Face" pitchFamily="18" charset="0"/>
                <a:sym typeface="Wingdings" pitchFamily="2" charset="2"/>
              </a:rPr>
              <a:t> with 28*28 matrix containing pixels values(0-255).</a:t>
            </a:r>
          </a:p>
          <a:p>
            <a:pPr algn="just">
              <a:buFont typeface="Wingdings"/>
              <a:buChar char="à"/>
            </a:pPr>
            <a:endParaRPr lang="en-US" sz="2800" dirty="0" smtClean="0">
              <a:latin typeface="Baskerville Old Face" pitchFamily="18" charset="0"/>
              <a:sym typeface="Wingdings" pitchFamily="2" charset="2"/>
            </a:endParaRPr>
          </a:p>
          <a:p>
            <a:pPr algn="just"/>
            <a:endParaRPr lang="en-US" sz="2800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800128" y="500043"/>
            <a:ext cx="7772400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Digit Recognizer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and SVM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57158" y="1508199"/>
            <a:ext cx="8572560" cy="487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"/>
              </a:spcBef>
              <a:buBlip>
                <a:blip r:embed="rId2"/>
              </a:buBlip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Baskerville Old Face" pitchFamily="18" charset="0"/>
              </a:rPr>
              <a:t>SVM can </a:t>
            </a:r>
            <a:r>
              <a:rPr lang="en-US" sz="2800" u="sng" dirty="0" smtClean="0">
                <a:latin typeface="Baskerville Old Face" pitchFamily="18" charset="0"/>
              </a:rPr>
              <a:t>only</a:t>
            </a:r>
            <a:r>
              <a:rPr lang="en-US" sz="2800" dirty="0" smtClean="0">
                <a:latin typeface="Baskerville Old Face" pitchFamily="18" charset="0"/>
              </a:rPr>
              <a:t> classify into </a:t>
            </a:r>
            <a:r>
              <a:rPr lang="en-US" sz="2800" u="sng" dirty="0" smtClean="0">
                <a:latin typeface="Baskerville Old Face" pitchFamily="18" charset="0"/>
              </a:rPr>
              <a:t>two</a:t>
            </a:r>
            <a:r>
              <a:rPr lang="en-US" sz="2800" dirty="0" smtClean="0">
                <a:latin typeface="Baskerville Old Face" pitchFamily="18" charset="0"/>
              </a:rPr>
              <a:t> categories:</a:t>
            </a:r>
          </a:p>
          <a:p>
            <a:pPr algn="just">
              <a:spcBef>
                <a:spcPts val="100"/>
              </a:spcBef>
            </a:pPr>
            <a:endParaRPr lang="en-US" sz="1200" dirty="0" smtClean="0">
              <a:latin typeface="Baskerville Old Face" pitchFamily="18" charset="0"/>
            </a:endParaRPr>
          </a:p>
          <a:p>
            <a:pPr algn="just">
              <a:spcBef>
                <a:spcPts val="100"/>
              </a:spcBef>
            </a:pPr>
            <a:r>
              <a:rPr lang="en-US" sz="2800" dirty="0" smtClean="0">
                <a:solidFill>
                  <a:schemeClr val="accent1"/>
                </a:solidFill>
                <a:latin typeface="Baskerville Old Face" pitchFamily="18" charset="0"/>
              </a:rPr>
              <a:t>1) </a:t>
            </a:r>
            <a:r>
              <a:rPr lang="en-US" sz="2800" dirty="0" smtClean="0">
                <a:latin typeface="Baskerville Old Face" pitchFamily="18" charset="0"/>
              </a:rPr>
              <a:t>Differentiation of 10 categories: to train </a:t>
            </a:r>
            <a:r>
              <a:rPr lang="en-US" sz="2800" b="1" dirty="0" smtClean="0">
                <a:solidFill>
                  <a:srgbClr val="FF0000"/>
                </a:solidFill>
                <a:latin typeface="Baskerville Old Face" pitchFamily="18" charset="0"/>
              </a:rPr>
              <a:t>10x(10-1)/2 </a:t>
            </a:r>
            <a:r>
              <a:rPr lang="en-US" sz="2800" dirty="0" smtClean="0">
                <a:latin typeface="Baskerville Old Face" pitchFamily="18" charset="0"/>
              </a:rPr>
              <a:t>classifiers</a:t>
            </a:r>
            <a:r>
              <a:rPr lang="en-US" sz="2800" dirty="0">
                <a:latin typeface="Baskerville Old Face" pitchFamily="18" charset="0"/>
              </a:rPr>
              <a:t> </a:t>
            </a:r>
            <a:r>
              <a:rPr lang="en-US" sz="2800" dirty="0" smtClean="0">
                <a:latin typeface="Baskerville Old Face" pitchFamily="18" charset="0"/>
              </a:rPr>
              <a:t>as follows: “0″ vs. “1″ and for “0″ vs. “2″ etc. </a:t>
            </a:r>
          </a:p>
          <a:p>
            <a:pPr algn="just">
              <a:spcBef>
                <a:spcPts val="100"/>
              </a:spcBef>
            </a:pPr>
            <a:endParaRPr lang="en-US" sz="1000" dirty="0" smtClean="0">
              <a:latin typeface="Baskerville Old Face" pitchFamily="18" charset="0"/>
            </a:endParaRPr>
          </a:p>
          <a:p>
            <a:pPr algn="just">
              <a:spcBef>
                <a:spcPts val="100"/>
              </a:spcBef>
            </a:pPr>
            <a:r>
              <a:rPr lang="en-US" sz="2800" dirty="0" smtClean="0">
                <a:solidFill>
                  <a:schemeClr val="accent1"/>
                </a:solidFill>
                <a:latin typeface="Baskerville Old Face" pitchFamily="18" charset="0"/>
              </a:rPr>
              <a:t>2) </a:t>
            </a:r>
            <a:r>
              <a:rPr lang="en-US" sz="2800" dirty="0" smtClean="0">
                <a:latin typeface="Baskerville Old Face" pitchFamily="18" charset="0"/>
              </a:rPr>
              <a:t>Input fed to </a:t>
            </a:r>
            <a:r>
              <a:rPr lang="en-US" sz="2800" b="1" dirty="0" smtClean="0">
                <a:solidFill>
                  <a:srgbClr val="FF0000"/>
                </a:solidFill>
                <a:latin typeface="Baskerville Old Face" pitchFamily="18" charset="0"/>
              </a:rPr>
              <a:t>all</a:t>
            </a:r>
            <a:r>
              <a:rPr lang="en-US" sz="2800" dirty="0" smtClean="0">
                <a:latin typeface="Baskerville Old Face" pitchFamily="18" charset="0"/>
              </a:rPr>
              <a:t> 10x(10-1)/2 classifiers.</a:t>
            </a:r>
          </a:p>
          <a:p>
            <a:pPr algn="just">
              <a:spcBef>
                <a:spcPts val="100"/>
              </a:spcBef>
            </a:pPr>
            <a:endParaRPr lang="en-US" sz="1000" dirty="0" smtClean="0">
              <a:latin typeface="Baskerville Old Face" pitchFamily="18" charset="0"/>
            </a:endParaRPr>
          </a:p>
          <a:p>
            <a:pPr algn="just">
              <a:spcBef>
                <a:spcPts val="100"/>
              </a:spcBef>
            </a:pPr>
            <a:r>
              <a:rPr lang="en-US" sz="2800" dirty="0" smtClean="0">
                <a:solidFill>
                  <a:schemeClr val="accent1"/>
                </a:solidFill>
                <a:latin typeface="Baskerville Old Face" pitchFamily="18" charset="0"/>
              </a:rPr>
              <a:t>3) </a:t>
            </a:r>
            <a:r>
              <a:rPr lang="en-US" sz="2800" dirty="0" smtClean="0">
                <a:latin typeface="Baskerville Old Face" pitchFamily="18" charset="0"/>
              </a:rPr>
              <a:t>Category which got </a:t>
            </a:r>
            <a:r>
              <a:rPr lang="en-US" sz="2800" b="1" dirty="0" smtClean="0">
                <a:solidFill>
                  <a:srgbClr val="FF0000"/>
                </a:solidFill>
                <a:latin typeface="Baskerville Old Face" pitchFamily="18" charset="0"/>
              </a:rPr>
              <a:t>chosen most </a:t>
            </a:r>
            <a:r>
              <a:rPr lang="en-US" sz="2800" dirty="0" smtClean="0">
                <a:latin typeface="Baskerville Old Face" pitchFamily="18" charset="0"/>
              </a:rPr>
              <a:t>often, considered to be the correct one. </a:t>
            </a:r>
          </a:p>
          <a:p>
            <a:pPr algn="just">
              <a:spcBef>
                <a:spcPts val="100"/>
              </a:spcBef>
            </a:pPr>
            <a:endParaRPr lang="en-US" sz="2000" dirty="0" smtClean="0">
              <a:latin typeface="Baskerville Old Face" pitchFamily="18" charset="0"/>
            </a:endParaRPr>
          </a:p>
          <a:p>
            <a:pPr algn="just">
              <a:spcBef>
                <a:spcPts val="100"/>
              </a:spcBef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Baskerville Old Face" pitchFamily="18" charset="0"/>
              </a:rPr>
              <a:t>In case several categories share the maximum score, one of it is chosen at </a:t>
            </a:r>
            <a:r>
              <a:rPr lang="en-US" sz="2800" b="1" dirty="0" smtClean="0">
                <a:solidFill>
                  <a:srgbClr val="FF0000"/>
                </a:solidFill>
                <a:latin typeface="Baskerville Old Face" pitchFamily="18" charset="0"/>
              </a:rPr>
              <a:t>random</a:t>
            </a:r>
            <a:r>
              <a:rPr lang="en-US" sz="2800" b="1" dirty="0" smtClean="0">
                <a:latin typeface="Baskerville Old Face" pitchFamily="18" charset="0"/>
              </a:rPr>
              <a:t>.</a:t>
            </a:r>
            <a:endParaRPr lang="fr-FR" sz="2800" b="1" dirty="0" smtClean="0">
              <a:latin typeface="Baskerville Old Face" pitchFamily="18" charset="0"/>
            </a:endParaRPr>
          </a:p>
          <a:p>
            <a:pPr algn="just"/>
            <a:endParaRPr lang="en-US" sz="2800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179925" y="-4113591"/>
            <a:ext cx="2895600" cy="6861081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785786" y="2857496"/>
            <a:ext cx="7772400" cy="71438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R code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 Digit Recognizer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applied with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SVM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800128" y="500043"/>
            <a:ext cx="7772400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Evaluation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metric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40296" y="1556792"/>
            <a:ext cx="8807424" cy="343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"/>
              </a:spcBef>
              <a:buBlip>
                <a:blip r:embed="rId2"/>
              </a:buBlip>
            </a:pPr>
            <a:r>
              <a:rPr lang="en-US" sz="2800" dirty="0" smtClean="0">
                <a:latin typeface="Baskerville Old Face" pitchFamily="18" charset="0"/>
              </a:rPr>
              <a:t> The </a:t>
            </a:r>
            <a:r>
              <a:rPr lang="en-US" sz="2800" b="1" dirty="0">
                <a:solidFill>
                  <a:srgbClr val="FF0000"/>
                </a:solidFill>
                <a:latin typeface="Baskerville Old Face" pitchFamily="18" charset="0"/>
              </a:rPr>
              <a:t>categorization </a:t>
            </a:r>
            <a:r>
              <a:rPr lang="en-US" sz="2800" b="1" dirty="0" smtClean="0">
                <a:solidFill>
                  <a:srgbClr val="FF0000"/>
                </a:solidFill>
                <a:latin typeface="Baskerville Old Face" pitchFamily="18" charset="0"/>
              </a:rPr>
              <a:t>accuracy</a:t>
            </a:r>
            <a:r>
              <a:rPr lang="en-US" sz="2800" dirty="0" smtClean="0">
                <a:latin typeface="Baskerville Old Face" pitchFamily="18" charset="0"/>
              </a:rPr>
              <a:t> or </a:t>
            </a:r>
            <a:r>
              <a:rPr lang="en-US" sz="2800" dirty="0">
                <a:latin typeface="Baskerville Old Face" pitchFamily="18" charset="0"/>
              </a:rPr>
              <a:t>the proportion of test images that are correctly classified. </a:t>
            </a:r>
            <a:endParaRPr lang="en-US" sz="2800" dirty="0" smtClean="0">
              <a:latin typeface="Baskerville Old Face" pitchFamily="18" charset="0"/>
            </a:endParaRPr>
          </a:p>
          <a:p>
            <a:pPr algn="just">
              <a:spcBef>
                <a:spcPts val="100"/>
              </a:spcBef>
            </a:pPr>
            <a:endParaRPr lang="en-US" sz="2800" dirty="0">
              <a:latin typeface="Baskerville Old Face" pitchFamily="18" charset="0"/>
            </a:endParaRPr>
          </a:p>
          <a:p>
            <a:pPr algn="just">
              <a:spcBef>
                <a:spcPts val="100"/>
              </a:spcBef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  <a:sym typeface="Wingdings" pitchFamily="2" charset="2"/>
              </a:rPr>
              <a:t> </a:t>
            </a:r>
            <a:r>
              <a:rPr lang="en-US" sz="2800" b="1" dirty="0" smtClean="0">
                <a:latin typeface="Baskerville Old Face" pitchFamily="18" charset="0"/>
              </a:rPr>
              <a:t>Example</a:t>
            </a:r>
            <a:r>
              <a:rPr lang="en-US" sz="2800" dirty="0" smtClean="0">
                <a:latin typeface="Baskerville Old Face" pitchFamily="18" charset="0"/>
              </a:rPr>
              <a:t>: </a:t>
            </a:r>
          </a:p>
          <a:p>
            <a:pPr algn="just">
              <a:spcBef>
                <a:spcPts val="100"/>
              </a:spcBef>
            </a:pPr>
            <a:endParaRPr lang="en-US" sz="1000" dirty="0">
              <a:latin typeface="Baskerville Old Face" pitchFamily="18" charset="0"/>
            </a:endParaRPr>
          </a:p>
          <a:p>
            <a:pPr algn="ctr">
              <a:spcBef>
                <a:spcPts val="100"/>
              </a:spcBef>
            </a:pPr>
            <a:r>
              <a:rPr lang="en-US" sz="2800" dirty="0" smtClean="0">
                <a:latin typeface="Baskerville Old Face" pitchFamily="18" charset="0"/>
              </a:rPr>
              <a:t>Categorization </a:t>
            </a:r>
            <a:r>
              <a:rPr lang="en-US" sz="2800" dirty="0">
                <a:latin typeface="Baskerville Old Face" pitchFamily="18" charset="0"/>
              </a:rPr>
              <a:t>accuracy of </a:t>
            </a:r>
            <a:r>
              <a:rPr lang="en-US" sz="2800" dirty="0" smtClean="0">
                <a:latin typeface="Baskerville Old Face" pitchFamily="18" charset="0"/>
              </a:rPr>
              <a:t>0.97 :</a:t>
            </a:r>
          </a:p>
          <a:p>
            <a:pPr algn="ctr">
              <a:spcBef>
                <a:spcPts val="100"/>
              </a:spcBef>
            </a:pPr>
            <a:r>
              <a:rPr lang="en-US" sz="2800" dirty="0" smtClean="0">
                <a:latin typeface="Baskerville Old Face" pitchFamily="18" charset="0"/>
              </a:rPr>
              <a:t>   </a:t>
            </a:r>
          </a:p>
          <a:p>
            <a:pPr algn="ctr">
              <a:spcBef>
                <a:spcPts val="100"/>
              </a:spcBef>
            </a:pPr>
            <a:r>
              <a:rPr lang="en-US" sz="2800" dirty="0" smtClean="0">
                <a:latin typeface="Baskerville Old Face" pitchFamily="18" charset="0"/>
              </a:rPr>
              <a:t>3</a:t>
            </a:r>
            <a:r>
              <a:rPr lang="en-US" sz="2800" dirty="0">
                <a:latin typeface="Baskerville Old Face" pitchFamily="18" charset="0"/>
              </a:rPr>
              <a:t>% of the </a:t>
            </a:r>
            <a:r>
              <a:rPr lang="en-US" sz="2800" dirty="0" smtClean="0">
                <a:latin typeface="Baskerville Old Face" pitchFamily="18" charset="0"/>
              </a:rPr>
              <a:t>images aren’t correctly </a:t>
            </a:r>
            <a:r>
              <a:rPr lang="en-US" sz="2800" dirty="0">
                <a:latin typeface="Baskerville Old Face" pitchFamily="18" charset="0"/>
              </a:rPr>
              <a:t>classified</a:t>
            </a:r>
            <a:r>
              <a:rPr lang="en-US" sz="2800" dirty="0" smtClean="0">
                <a:latin typeface="Baskerville Old Face" pitchFamily="18" charset="0"/>
              </a:rPr>
              <a:t>.</a:t>
            </a:r>
          </a:p>
        </p:txBody>
      </p:sp>
      <p:sp>
        <p:nvSpPr>
          <p:cNvPr id="7" name="Down Arrow 6"/>
          <p:cNvSpPr/>
          <p:nvPr/>
        </p:nvSpPr>
        <p:spPr>
          <a:xfrm>
            <a:off x="4355976" y="4005064"/>
            <a:ext cx="288032" cy="2880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800128" y="500043"/>
            <a:ext cx="7772400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Submission in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Kaggle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5"/>
          <a:stretch/>
        </p:blipFill>
        <p:spPr>
          <a:xfrm>
            <a:off x="600128" y="2132856"/>
            <a:ext cx="817240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800128" y="500043"/>
            <a:ext cx="7772400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SVM ?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57158" y="1531678"/>
            <a:ext cx="8643998" cy="435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"/>
              </a:spcBef>
              <a:buBlip>
                <a:blip r:embed="rId2"/>
              </a:buBlip>
            </a:pPr>
            <a:r>
              <a:rPr lang="en-US" sz="2800" dirty="0" smtClean="0">
                <a:latin typeface="Baskerville Old Face" pitchFamily="18" charset="0"/>
              </a:rPr>
              <a:t> A </a:t>
            </a:r>
            <a:r>
              <a:rPr lang="en-US" sz="2800" b="1" dirty="0" smtClean="0">
                <a:latin typeface="Baskerville Old Face" pitchFamily="18" charset="0"/>
              </a:rPr>
              <a:t>statistical learning </a:t>
            </a:r>
            <a:r>
              <a:rPr lang="en-US" sz="2800" dirty="0" smtClean="0">
                <a:latin typeface="Baskerville Old Face" pitchFamily="18" charset="0"/>
              </a:rPr>
              <a:t>theory.</a:t>
            </a:r>
          </a:p>
          <a:p>
            <a:pPr algn="just">
              <a:spcBef>
                <a:spcPts val="100"/>
              </a:spcBef>
            </a:pPr>
            <a:endParaRPr lang="en-US" sz="2000" dirty="0" smtClean="0">
              <a:latin typeface="Baskerville Old Face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800" dirty="0" smtClean="0">
                <a:latin typeface="Baskerville Old Face" pitchFamily="18" charset="0"/>
              </a:rPr>
              <a:t> An algorithm popular for its success on </a:t>
            </a:r>
            <a:r>
              <a:rPr lang="en-US" sz="2800" b="1" dirty="0" smtClean="0">
                <a:latin typeface="Baskerville Old Face" pitchFamily="18" charset="0"/>
              </a:rPr>
              <a:t>digit recognition</a:t>
            </a:r>
            <a:r>
              <a:rPr lang="en-US" sz="2800" dirty="0" smtClean="0">
                <a:latin typeface="Baskerville Old Face" pitchFamily="18" charset="0"/>
              </a:rPr>
              <a:t>.</a:t>
            </a:r>
          </a:p>
          <a:p>
            <a:pPr algn="just"/>
            <a:endParaRPr lang="en-US" sz="2000" dirty="0" smtClean="0">
              <a:latin typeface="Baskerville Old Face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800" dirty="0">
                <a:latin typeface="Baskerville Old Face" pitchFamily="18" charset="0"/>
              </a:rPr>
              <a:t> </a:t>
            </a:r>
            <a:r>
              <a:rPr lang="en-US" sz="2800" dirty="0" smtClean="0">
                <a:latin typeface="Baskerville Old Face" pitchFamily="18" charset="0"/>
              </a:rPr>
              <a:t>An important example of “</a:t>
            </a:r>
            <a:r>
              <a:rPr lang="en-US" sz="2800" b="1" dirty="0" smtClean="0">
                <a:solidFill>
                  <a:srgbClr val="FF0000"/>
                </a:solidFill>
                <a:latin typeface="Baskerville Old Face" pitchFamily="18" charset="0"/>
              </a:rPr>
              <a:t>Kernel methods</a:t>
            </a:r>
            <a:r>
              <a:rPr lang="en-US" sz="2800" dirty="0" smtClean="0">
                <a:latin typeface="Baskerville Old Face" pitchFamily="18" charset="0"/>
              </a:rPr>
              <a:t>”.</a:t>
            </a:r>
          </a:p>
          <a:p>
            <a:pPr algn="just"/>
            <a:endParaRPr lang="en-US" sz="2000" dirty="0" smtClean="0">
              <a:latin typeface="Baskerville Old Face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800" dirty="0" smtClean="0">
                <a:latin typeface="Baskerville Old Face" pitchFamily="18" charset="0"/>
              </a:rPr>
              <a:t> A process based on </a:t>
            </a:r>
            <a:r>
              <a:rPr lang="en-US" sz="2800" b="1" dirty="0" smtClean="0">
                <a:latin typeface="Baskerville Old Face" pitchFamily="18" charset="0"/>
              </a:rPr>
              <a:t>linear learning machine</a:t>
            </a:r>
            <a:r>
              <a:rPr lang="en-US" sz="2800" dirty="0" smtClean="0">
                <a:latin typeface="Baskerville Old Face" pitchFamily="18" charset="0"/>
              </a:rPr>
              <a:t>: </a:t>
            </a:r>
          </a:p>
          <a:p>
            <a:pPr algn="just"/>
            <a:endParaRPr lang="en-US" sz="2000" dirty="0" smtClean="0">
              <a:latin typeface="Baskerville Old Face" pitchFamily="18" charset="0"/>
              <a:sym typeface="Wingdings" pitchFamily="2" charset="2"/>
            </a:endParaRPr>
          </a:p>
          <a:p>
            <a:pPr algn="just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  <a:sym typeface="Wingdings" pitchFamily="2" charset="2"/>
              </a:rPr>
              <a:t></a:t>
            </a:r>
            <a:r>
              <a:rPr lang="en-US" sz="2800" b="1" dirty="0" smtClean="0">
                <a:latin typeface="Baskerville Old Face" pitchFamily="18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Baskerville Old Face" pitchFamily="18" charset="0"/>
              </a:rPr>
              <a:t>The main problem is deciding the “</a:t>
            </a:r>
            <a:r>
              <a:rPr lang="en-US" sz="2800" b="1" dirty="0" smtClean="0">
                <a:solidFill>
                  <a:srgbClr val="FF0000"/>
                </a:solidFill>
                <a:latin typeface="Baskerville Old Face" pitchFamily="18" charset="0"/>
              </a:rPr>
              <a:t>Decision Boundary</a:t>
            </a:r>
            <a:r>
              <a:rPr lang="en-US" sz="2800" dirty="0" smtClean="0">
                <a:latin typeface="Baskerville Old Face" pitchFamily="18" charset="0"/>
              </a:rPr>
              <a:t>”.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800128" y="500043"/>
            <a:ext cx="7772400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Decision Boundary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57158" y="1531678"/>
            <a:ext cx="8643998" cy="464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"/>
              </a:spcBef>
              <a:buBlip>
                <a:blip r:embed="rId2"/>
              </a:buBlip>
            </a:pPr>
            <a:r>
              <a:rPr lang="en-US" sz="2800" dirty="0" smtClean="0">
                <a:latin typeface="Baskerville Old Face" pitchFamily="18" charset="0"/>
              </a:rPr>
              <a:t> When we consider a </a:t>
            </a:r>
            <a:r>
              <a:rPr lang="en-US" sz="2800" b="1" dirty="0" smtClean="0">
                <a:latin typeface="Baskerville Old Face" pitchFamily="18" charset="0"/>
              </a:rPr>
              <a:t>two</a:t>
            </a:r>
            <a:r>
              <a:rPr lang="en-US" sz="2800" dirty="0" smtClean="0">
                <a:latin typeface="Baskerville Old Face" pitchFamily="18" charset="0"/>
              </a:rPr>
              <a:t> class </a:t>
            </a:r>
            <a:r>
              <a:rPr lang="en-US" sz="2800" b="1" dirty="0" smtClean="0">
                <a:latin typeface="Baskerville Old Face" pitchFamily="18" charset="0"/>
              </a:rPr>
              <a:t>linearly separable </a:t>
            </a:r>
            <a:r>
              <a:rPr lang="en-US" sz="2800" dirty="0" smtClean="0">
                <a:latin typeface="Baskerville Old Face" pitchFamily="18" charset="0"/>
              </a:rPr>
              <a:t>classification problem :</a:t>
            </a:r>
          </a:p>
          <a:p>
            <a:pPr algn="just">
              <a:spcBef>
                <a:spcPts val="100"/>
              </a:spcBef>
            </a:pPr>
            <a:endParaRPr lang="en-US" sz="2000" dirty="0">
              <a:latin typeface="Baskerville Old Face" pitchFamily="18" charset="0"/>
            </a:endParaRPr>
          </a:p>
          <a:p>
            <a:pPr algn="just">
              <a:spcBef>
                <a:spcPts val="100"/>
              </a:spcBef>
              <a:buFont typeface="Wingdings"/>
              <a:buChar char="à"/>
            </a:pPr>
            <a:r>
              <a:rPr lang="en-US" sz="2800" dirty="0" smtClean="0">
                <a:latin typeface="Baskerville Old Face" pitchFamily="18" charset="0"/>
                <a:sym typeface="Wingdings" pitchFamily="2" charset="2"/>
              </a:rPr>
              <a:t>We should find the </a:t>
            </a:r>
            <a:r>
              <a:rPr lang="en-US" sz="2800" b="1" dirty="0" smtClean="0">
                <a:solidFill>
                  <a:srgbClr val="FF0000"/>
                </a:solidFill>
                <a:latin typeface="Baskerville Old Face" pitchFamily="18" charset="0"/>
                <a:sym typeface="Wingdings" pitchFamily="2" charset="2"/>
              </a:rPr>
              <a:t>Decision Boundary</a:t>
            </a:r>
            <a:r>
              <a:rPr lang="en-US" sz="2800" dirty="0" smtClean="0">
                <a:solidFill>
                  <a:srgbClr val="FF0000"/>
                </a:solidFill>
                <a:latin typeface="Baskerville Old Face" pitchFamily="18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Baskerville Old Face" pitchFamily="18" charset="0"/>
                <a:sym typeface="Wingdings" pitchFamily="2" charset="2"/>
              </a:rPr>
              <a:t>which is the line that we get by regression in normal statistical analysis. </a:t>
            </a:r>
          </a:p>
          <a:p>
            <a:pPr algn="just">
              <a:spcBef>
                <a:spcPts val="100"/>
              </a:spcBef>
            </a:pPr>
            <a:endParaRPr lang="en-US" sz="2800" dirty="0">
              <a:latin typeface="Baskerville Old Face" pitchFamily="18" charset="0"/>
              <a:sym typeface="Wingdings" pitchFamily="2" charset="2"/>
            </a:endParaRPr>
          </a:p>
          <a:p>
            <a:pPr algn="just">
              <a:spcBef>
                <a:spcPts val="100"/>
              </a:spcBef>
              <a:buBlip>
                <a:blip r:embed="rId2"/>
              </a:buBlip>
            </a:pPr>
            <a:r>
              <a:rPr lang="en-US" sz="2800" dirty="0" smtClean="0">
                <a:latin typeface="Baskerville Old Face" pitchFamily="18" charset="0"/>
                <a:sym typeface="Wingdings" pitchFamily="2" charset="2"/>
              </a:rPr>
              <a:t> The gap between both sides of the classes is called: </a:t>
            </a:r>
          </a:p>
          <a:p>
            <a:pPr algn="just">
              <a:spcBef>
                <a:spcPts val="100"/>
              </a:spcBef>
            </a:pPr>
            <a:r>
              <a:rPr lang="en-US" sz="2800" dirty="0" smtClean="0">
                <a:latin typeface="Baskerville Old Face" pitchFamily="18" charset="0"/>
                <a:sym typeface="Wingdings" pitchFamily="2" charset="2"/>
              </a:rPr>
              <a:t>“</a:t>
            </a:r>
            <a:r>
              <a:rPr lang="en-US" sz="2800" b="1" dirty="0" smtClean="0">
                <a:solidFill>
                  <a:srgbClr val="FF0000"/>
                </a:solidFill>
                <a:latin typeface="Baskerville Old Face" pitchFamily="18" charset="0"/>
                <a:sym typeface="Wingdings" pitchFamily="2" charset="2"/>
              </a:rPr>
              <a:t>The margin</a:t>
            </a:r>
            <a:r>
              <a:rPr lang="en-US" sz="2800" dirty="0" smtClean="0">
                <a:latin typeface="Baskerville Old Face" pitchFamily="18" charset="0"/>
                <a:sym typeface="Wingdings" pitchFamily="2" charset="2"/>
              </a:rPr>
              <a:t>”.</a:t>
            </a:r>
            <a:endParaRPr lang="en-US" sz="2800" dirty="0" smtClean="0">
              <a:latin typeface="Baskerville Old Face" pitchFamily="18" charset="0"/>
            </a:endParaRPr>
          </a:p>
          <a:p>
            <a:pPr algn="just">
              <a:spcBef>
                <a:spcPts val="100"/>
              </a:spcBef>
            </a:pPr>
            <a:endParaRPr lang="en-US" sz="2000" dirty="0" smtClean="0">
              <a:latin typeface="Baskerville Old Face" pitchFamily="18" charset="0"/>
            </a:endParaRPr>
          </a:p>
          <a:p>
            <a:pPr algn="just">
              <a:buBlip>
                <a:blip r:embed="rId2"/>
              </a:buBlip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èche vers le bas 5"/>
          <p:cNvSpPr/>
          <p:nvPr/>
        </p:nvSpPr>
        <p:spPr>
          <a:xfrm>
            <a:off x="4214810" y="3786190"/>
            <a:ext cx="714380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14348" y="4643446"/>
            <a:ext cx="7772400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Bad Decision Boundary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 l="34605" r="32120"/>
          <a:stretch>
            <a:fillRect/>
          </a:stretch>
        </p:blipFill>
        <p:spPr bwMode="auto">
          <a:xfrm>
            <a:off x="928662" y="571481"/>
            <a:ext cx="2928958" cy="285751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 l="69210"/>
          <a:stretch>
            <a:fillRect/>
          </a:stretch>
        </p:blipFill>
        <p:spPr bwMode="auto">
          <a:xfrm>
            <a:off x="5286381" y="571481"/>
            <a:ext cx="2857520" cy="28575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èche vers le bas 2"/>
          <p:cNvSpPr/>
          <p:nvPr/>
        </p:nvSpPr>
        <p:spPr>
          <a:xfrm>
            <a:off x="4286248" y="4643446"/>
            <a:ext cx="500066" cy="4286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14348" y="5072074"/>
            <a:ext cx="7772400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Good Decision Boundary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 r="65395"/>
          <a:stretch>
            <a:fillRect/>
          </a:stretch>
        </p:blipFill>
        <p:spPr bwMode="auto">
          <a:xfrm>
            <a:off x="2786050" y="571480"/>
            <a:ext cx="3571900" cy="3571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571480"/>
            <a:ext cx="8572561" cy="500066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16667"/>
          <a:stretch>
            <a:fillRect/>
          </a:stretch>
        </p:blipFill>
        <p:spPr bwMode="auto">
          <a:xfrm>
            <a:off x="2928926" y="2500306"/>
            <a:ext cx="500357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Accolade ouvrante 3"/>
          <p:cNvSpPr/>
          <p:nvPr/>
        </p:nvSpPr>
        <p:spPr>
          <a:xfrm>
            <a:off x="1928794" y="2143116"/>
            <a:ext cx="1000132" cy="2214578"/>
          </a:xfrm>
          <a:prstGeom prst="leftBrac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428660" y="785794"/>
            <a:ext cx="9787006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Constrained Quadratic Optimization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800128" y="500043"/>
            <a:ext cx="7772400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dvantages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of SVM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57158" y="1531678"/>
            <a:ext cx="8572560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"/>
              </a:spcBef>
              <a:buBlip>
                <a:blip r:embed="rId2"/>
              </a:buBlip>
            </a:pPr>
            <a:r>
              <a:rPr lang="en-US" sz="2800" dirty="0" smtClean="0">
                <a:latin typeface="Baskerville Old Face" pitchFamily="18" charset="0"/>
              </a:rPr>
              <a:t> It uses as we saw the Kernel trick. </a:t>
            </a:r>
          </a:p>
          <a:p>
            <a:pPr algn="just">
              <a:spcBef>
                <a:spcPts val="100"/>
              </a:spcBef>
              <a:buBlip>
                <a:blip r:embed="rId2"/>
              </a:buBlip>
            </a:pPr>
            <a:endParaRPr lang="en-US" sz="2000" dirty="0" smtClean="0">
              <a:latin typeface="Baskerville Old Face" pitchFamily="18" charset="0"/>
            </a:endParaRPr>
          </a:p>
          <a:p>
            <a:pPr algn="just">
              <a:spcBef>
                <a:spcPts val="100"/>
              </a:spcBef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Baskerville Old Face" pitchFamily="18" charset="0"/>
              </a:rPr>
              <a:t>Hence, we can model even non linear relations. </a:t>
            </a:r>
          </a:p>
          <a:p>
            <a:pPr algn="just">
              <a:spcBef>
                <a:spcPts val="100"/>
              </a:spcBef>
              <a:buBlip>
                <a:blip r:embed="rId2"/>
              </a:buBlip>
            </a:pPr>
            <a:endParaRPr lang="en-US" sz="2800" dirty="0" smtClean="0">
              <a:latin typeface="Baskerville Old Face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800" dirty="0" smtClean="0">
                <a:latin typeface="Baskerville Old Face" pitchFamily="18" charset="0"/>
              </a:rPr>
              <a:t> SVM is defined by a convex optimization problem </a:t>
            </a:r>
          </a:p>
          <a:p>
            <a:pPr algn="just"/>
            <a:endParaRPr lang="en-US" sz="2000" dirty="0" smtClean="0">
              <a:latin typeface="Baskerville Old Face" pitchFamily="18" charset="0"/>
              <a:sym typeface="Wingdings" pitchFamily="2" charset="2"/>
            </a:endParaRPr>
          </a:p>
          <a:p>
            <a:pPr algn="just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  <a:sym typeface="Wingdings" pitchFamily="2" charset="2"/>
              </a:rPr>
              <a:t></a:t>
            </a:r>
            <a:r>
              <a:rPr lang="en-US" sz="2800" b="1" dirty="0" smtClean="0">
                <a:latin typeface="Baskerville Old Face" pitchFamily="18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Baskerville Old Face" pitchFamily="18" charset="0"/>
              </a:rPr>
              <a:t>No local minima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800128" y="500043"/>
            <a:ext cx="7772400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isadvantages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of SVM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57158" y="1531678"/>
            <a:ext cx="8572560" cy="342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"/>
              </a:spcBef>
              <a:buBlip>
                <a:blip r:embed="rId2"/>
              </a:buBlip>
            </a:pPr>
            <a:r>
              <a:rPr lang="en-US" sz="2800" dirty="0" smtClean="0">
                <a:latin typeface="Baskerville Old Face" pitchFamily="18" charset="0"/>
              </a:rPr>
              <a:t> Sadly, Kernel methods can be quite sensitive to over-fitting the model selection criterion. </a:t>
            </a:r>
          </a:p>
          <a:p>
            <a:pPr algn="just">
              <a:spcBef>
                <a:spcPts val="100"/>
              </a:spcBef>
            </a:pPr>
            <a:endParaRPr lang="en-US" sz="2800" dirty="0" smtClean="0">
              <a:latin typeface="Baskerville Old Face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800" dirty="0" smtClean="0">
                <a:latin typeface="Baskerville Old Face" pitchFamily="18" charset="0"/>
              </a:rPr>
              <a:t> SVM method is not meant to work on data containing “Sparseness”.</a:t>
            </a:r>
          </a:p>
          <a:p>
            <a:pPr algn="just"/>
            <a:endParaRPr lang="en-US" sz="2000" dirty="0" smtClean="0">
              <a:latin typeface="Baskerville Old Face" pitchFamily="18" charset="0"/>
              <a:sym typeface="Wingdings" pitchFamily="2" charset="2"/>
            </a:endParaRPr>
          </a:p>
          <a:p>
            <a:pPr algn="just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Baskerville Old Face" pitchFamily="18" charset="0"/>
                <a:sym typeface="Wingdings" pitchFamily="2" charset="2"/>
              </a:rPr>
              <a:t>Training time is relatively long compared to the  specific classification algorithms. </a:t>
            </a:r>
            <a:endParaRPr lang="en-US" sz="2800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250</TotalTime>
  <Words>477</Words>
  <Application>Microsoft Office PowerPoint</Application>
  <PresentationFormat>Affichage à l'écran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Baskerville Old Face</vt:lpstr>
      <vt:lpstr>Lucida Sans Unicode</vt:lpstr>
      <vt:lpstr>Verdana</vt:lpstr>
      <vt:lpstr>Wingdings</vt:lpstr>
      <vt:lpstr>Wingdings 2</vt:lpstr>
      <vt:lpstr>Wingdings 3</vt:lpstr>
      <vt:lpstr>Rotonde</vt:lpstr>
      <vt:lpstr>Digit Recognizer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Recognizer</dc:title>
  <dc:creator>fida</dc:creator>
  <cp:lastModifiedBy>Tayari</cp:lastModifiedBy>
  <cp:revision>96</cp:revision>
  <dcterms:created xsi:type="dcterms:W3CDTF">2016-09-23T21:34:16Z</dcterms:created>
  <dcterms:modified xsi:type="dcterms:W3CDTF">2016-10-01T08:00:03Z</dcterms:modified>
</cp:coreProperties>
</file>