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1" r:id="rId19"/>
    <p:sldId id="276" r:id="rId20"/>
    <p:sldId id="277" r:id="rId21"/>
    <p:sldId id="280" r:id="rId22"/>
    <p:sldId id="278" r:id="rId23"/>
    <p:sldId id="279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2" r:id="rId32"/>
    <p:sldId id="293" r:id="rId33"/>
    <p:sldId id="295" r:id="rId34"/>
    <p:sldId id="294" r:id="rId35"/>
    <p:sldId id="290" r:id="rId36"/>
    <p:sldId id="291" r:id="rId37"/>
    <p:sldId id="297" r:id="rId38"/>
    <p:sldId id="299" r:id="rId39"/>
    <p:sldId id="298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B9B"/>
    <a:srgbClr val="EE8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0" y="2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FDA4D-1B54-4BF0-8779-AC16893CC556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A3B49-D316-4725-A087-71E76E964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47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7DE26-7CAC-4792-87C7-18BBB0DF05B9}" type="datetimeFigureOut">
              <a:rPr lang="fr-FR" smtClean="0"/>
              <a:t>21/10/2016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FCFB4-B728-410E-B7FF-9ECAECB9A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8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A9186-2D37-401C-AD2F-685E5D274A2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24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CFB4-B728-410E-B7FF-9ECAECB9ABE0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384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CFB4-B728-410E-B7FF-9ECAECB9ABE0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785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 smtClean="0"/>
              <a:t>ENVISAGER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CFB4-B728-410E-B7FF-9ECAECB9ABE0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79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CFB4-B728-410E-B7FF-9ECAECB9ABE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68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Produit net bancaire = produits d'exploitation + intérêts et commissions perçus - charges d'exploitation, intérêts et commissions dus.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CFB4-B728-410E-B7FF-9ECAECB9ABE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45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J’</a:t>
            </a:r>
            <a:r>
              <a:rPr lang="fr-FR" dirty="0" err="1" smtClean="0"/>
              <a:t>abodrer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CFB4-B728-410E-B7FF-9ECAECB9ABE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32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CFB4-B728-410E-B7FF-9ECAECB9ABE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191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CFB4-B728-410E-B7FF-9ECAECB9ABE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856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CFB4-B728-410E-B7FF-9ECAECB9ABE0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171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CFB4-B728-410E-B7FF-9ECAECB9ABE0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619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FCFB4-B728-410E-B7FF-9ECAECB9ABE0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5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0C0C-5CF6-4FDD-BCDB-9872D12D4E7E}" type="datetime1">
              <a:rPr lang="fr-FR" smtClean="0"/>
              <a:t>21/10/2016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stage ingénieur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64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13F-A101-4334-AF47-BA4E6600439C}" type="datetime1">
              <a:rPr lang="fr-FR" smtClean="0"/>
              <a:t>21/10/2016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stage ingénieur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12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4E2D-EB4C-48CD-A10B-1ED0D8A1E31C}" type="datetime1">
              <a:rPr lang="fr-FR" smtClean="0"/>
              <a:t>21/10/2016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stage ingénieur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081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e de titr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EF6A-2B0F-4EA1-83C8-CF28D1294BED}" type="datetime1">
              <a:rPr lang="fr-FR" smtClean="0"/>
              <a:t>21/10/2016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Soutenance de stage ingénieur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86E5-36B4-4750-9BD9-353AA4FBC16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914400" y="2708921"/>
            <a:ext cx="10363200" cy="1109985"/>
          </a:xfrm>
        </p:spPr>
        <p:txBody>
          <a:bodyPr>
            <a:normAutofit/>
          </a:bodyPr>
          <a:lstStyle>
            <a:lvl1pPr>
              <a:defRPr sz="24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11424" y="3789040"/>
            <a:ext cx="10369152" cy="47890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cap="all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7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8F06-3EBB-477E-B7CA-FE601FD6376C}" type="datetime1">
              <a:rPr lang="fr-FR" smtClean="0"/>
              <a:t>21/10/2016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stage ingénieur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70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05BB-0AF9-450B-AACC-0BC78D6554F2}" type="datetime1">
              <a:rPr lang="fr-FR" smtClean="0"/>
              <a:t>21/10/2016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stage ingénieur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24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796E-218B-4798-BA90-E15F747B172C}" type="datetime1">
              <a:rPr lang="fr-FR" smtClean="0"/>
              <a:t>21/10/2016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stage ingénieur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10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3FA5-30ED-4E4D-8656-E3D0AAEFD01E}" type="datetime1">
              <a:rPr lang="fr-FR" smtClean="0"/>
              <a:t>21/10/2016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stage ingénieur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55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AEAA-20B8-4BA7-8AEA-87EFCE034749}" type="datetime1">
              <a:rPr lang="fr-FR" smtClean="0"/>
              <a:t>21/10/2016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stage ingénieur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3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8521-29AF-4C60-832B-7B3D8F858E37}" type="datetime1">
              <a:rPr lang="fr-FR" smtClean="0"/>
              <a:t>21/10/2016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stage ingénieur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00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261B-0611-4065-A6D6-4FCE24D5B0B9}" type="datetime1">
              <a:rPr lang="fr-FR" smtClean="0"/>
              <a:t>21/10/2016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stage ingénieur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06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200A-607B-42E0-89E5-E7FEEF34F943}" type="datetime1">
              <a:rPr lang="fr-FR" smtClean="0"/>
              <a:t>21/10/2016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stage ingénieur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62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C564-37F4-4700-9B2C-8F8E7909F3D3}" type="datetime1">
              <a:rPr lang="fr-FR" smtClean="0"/>
              <a:t>21/10/2016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Soutenance de stage ingénieur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4A4F4-5393-4399-BB5B-05AF36F055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80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5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109700" y="2848202"/>
            <a:ext cx="9972600" cy="110998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b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Etude et mise en place </a:t>
            </a:r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d’un 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tableau de bord de suivi </a:t>
            </a:r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comités d’exploitation </a:t>
            </a:r>
            <a:r>
              <a:rPr lang="fr-F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/>
              <a:t>	</a:t>
            </a:r>
            <a:r>
              <a:rPr lang="fr-FR" u="sng" dirty="0" smtClean="0"/>
              <a:t/>
            </a:r>
            <a:br>
              <a:rPr lang="fr-FR" u="sng" dirty="0" smtClean="0"/>
            </a:br>
            <a:endParaRPr lang="en-US" dirty="0">
              <a:ea typeface="Helvetica" pitchFamily="2" charset="0"/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207568" y="1988840"/>
            <a:ext cx="7776864" cy="478904"/>
          </a:xfrm>
        </p:spPr>
        <p:txBody>
          <a:bodyPr/>
          <a:lstStyle/>
          <a:p>
            <a:r>
              <a:rPr lang="fr-FR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fr-FR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ous-titre 1"/>
          <p:cNvSpPr txBox="1">
            <a:spLocks/>
          </p:cNvSpPr>
          <p:nvPr/>
        </p:nvSpPr>
        <p:spPr>
          <a:xfrm>
            <a:off x="2095472" y="3714752"/>
            <a:ext cx="7776864" cy="478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fr-FR" cap="all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cap="all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ous-titre 1"/>
          <p:cNvSpPr txBox="1">
            <a:spLocks/>
          </p:cNvSpPr>
          <p:nvPr/>
        </p:nvSpPr>
        <p:spPr>
          <a:xfrm>
            <a:off x="3246284" y="5757832"/>
            <a:ext cx="2286016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i="1" dirty="0">
              <a:solidFill>
                <a:schemeClr val="bg1"/>
              </a:solidFill>
            </a:endParaRPr>
          </a:p>
          <a:p>
            <a:pPr algn="l"/>
            <a:endParaRPr lang="fr-FR" i="1" dirty="0">
              <a:solidFill>
                <a:schemeClr val="bg1"/>
              </a:solidFill>
            </a:endParaRPr>
          </a:p>
          <a:p>
            <a:pPr algn="l"/>
            <a:r>
              <a:rPr lang="fr-FR" sz="1400" dirty="0">
                <a:solidFill>
                  <a:schemeClr val="bg1"/>
                </a:solidFill>
              </a:rPr>
              <a:t>Réalisé par : </a:t>
            </a:r>
          </a:p>
          <a:p>
            <a:pPr algn="l"/>
            <a:r>
              <a:rPr lang="fr-FR" sz="1600" b="1" dirty="0">
                <a:solidFill>
                  <a:schemeClr val="bg1"/>
                </a:solidFill>
              </a:rPr>
              <a:t>Amine Tayari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   </a:t>
            </a:r>
            <a:endParaRPr lang="fr-FR" sz="1600" b="1" dirty="0">
              <a:solidFill>
                <a:schemeClr val="bg1"/>
              </a:solidFill>
            </a:endParaRPr>
          </a:p>
          <a:p>
            <a:pPr algn="l"/>
            <a:r>
              <a:rPr lang="fr-FR" dirty="0"/>
              <a:t>	</a:t>
            </a:r>
          </a:p>
          <a:p>
            <a:r>
              <a:rPr lang="fr-FR" dirty="0"/>
              <a:t>	</a:t>
            </a:r>
          </a:p>
          <a:p>
            <a:r>
              <a:rPr lang="fr-FR" b="1" dirty="0"/>
              <a:t> </a:t>
            </a:r>
            <a:r>
              <a:rPr lang="fr-FR" dirty="0"/>
              <a:t>	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ous-titre 1"/>
          <p:cNvSpPr txBox="1">
            <a:spLocks/>
          </p:cNvSpPr>
          <p:nvPr/>
        </p:nvSpPr>
        <p:spPr>
          <a:xfrm>
            <a:off x="3192692" y="6132530"/>
            <a:ext cx="2791212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i="1" dirty="0">
              <a:solidFill>
                <a:schemeClr val="bg1"/>
              </a:solidFill>
            </a:endParaRPr>
          </a:p>
          <a:p>
            <a:pPr algn="l"/>
            <a:endParaRPr lang="fr-FR" i="1" dirty="0">
              <a:solidFill>
                <a:schemeClr val="bg1"/>
              </a:solidFill>
            </a:endParaRPr>
          </a:p>
          <a:p>
            <a:pPr algn="l"/>
            <a:r>
              <a:rPr lang="fr-FR" sz="1400" dirty="0">
                <a:solidFill>
                  <a:schemeClr val="bg1"/>
                </a:solidFill>
              </a:rPr>
              <a:t> Encadré par : </a:t>
            </a:r>
          </a:p>
          <a:p>
            <a:pPr algn="l"/>
            <a:r>
              <a:rPr lang="fr-FR" sz="1600" b="1" dirty="0">
                <a:solidFill>
                  <a:schemeClr val="bg1"/>
                </a:solidFill>
              </a:rPr>
              <a:t> MME IMEN MLIK</a:t>
            </a:r>
            <a:r>
              <a:rPr lang="fr-FR" sz="1600" dirty="0"/>
              <a:t>	</a:t>
            </a:r>
            <a:r>
              <a:rPr lang="fr-FR" sz="1600" dirty="0">
                <a:solidFill>
                  <a:schemeClr val="bg1"/>
                </a:solidFill>
              </a:rPr>
              <a:t>   </a:t>
            </a:r>
            <a:endParaRPr lang="fr-FR" sz="1600" b="1" dirty="0">
              <a:solidFill>
                <a:schemeClr val="bg1"/>
              </a:solidFill>
            </a:endParaRPr>
          </a:p>
          <a:p>
            <a:pPr algn="l"/>
            <a:r>
              <a:rPr lang="fr-FR" dirty="0"/>
              <a:t>	</a:t>
            </a:r>
          </a:p>
          <a:p>
            <a:r>
              <a:rPr lang="fr-FR" dirty="0"/>
              <a:t>	</a:t>
            </a:r>
          </a:p>
          <a:p>
            <a:r>
              <a:rPr lang="fr-FR" b="1" dirty="0"/>
              <a:t> </a:t>
            </a:r>
            <a:r>
              <a:rPr lang="fr-FR" dirty="0"/>
              <a:t>	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Image 11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620" y="333175"/>
            <a:ext cx="1440159" cy="1080120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10368756" y="333175"/>
            <a:ext cx="1427087" cy="1080120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9" name="Titre 3"/>
          <p:cNvSpPr txBox="1">
            <a:spLocks/>
          </p:cNvSpPr>
          <p:nvPr/>
        </p:nvSpPr>
        <p:spPr>
          <a:xfrm>
            <a:off x="3630916" y="4236125"/>
            <a:ext cx="4930168" cy="82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US" sz="1100" dirty="0">
              <a:ea typeface="Helvetica" pitchFamily="2" charset="0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86E5-36B4-4750-9BD9-353AA4FBC16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8941098" y="4338645"/>
            <a:ext cx="325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 01 Juillet au 31 Aout 2016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ous-titre 1"/>
          <p:cNvSpPr txBox="1">
            <a:spLocks/>
          </p:cNvSpPr>
          <p:nvPr/>
        </p:nvSpPr>
        <p:spPr>
          <a:xfrm>
            <a:off x="3192692" y="4922552"/>
            <a:ext cx="5873308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i="1" dirty="0">
              <a:solidFill>
                <a:schemeClr val="bg1"/>
              </a:solidFill>
            </a:endParaRPr>
          </a:p>
          <a:p>
            <a:pPr algn="l"/>
            <a:endParaRPr lang="fr-FR" i="1" dirty="0">
              <a:solidFill>
                <a:schemeClr val="bg1"/>
              </a:solidFill>
            </a:endParaRPr>
          </a:p>
          <a:p>
            <a:pPr algn="l"/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</a:rPr>
              <a:t>organisme d’accueil : </a:t>
            </a:r>
            <a:endParaRPr lang="fr-FR" sz="1400" dirty="0">
              <a:solidFill>
                <a:schemeClr val="bg1"/>
              </a:solidFill>
            </a:endParaRPr>
          </a:p>
          <a:p>
            <a:pPr algn="l"/>
            <a:r>
              <a:rPr lang="fr-FR" sz="1600" b="1" dirty="0">
                <a:solidFill>
                  <a:schemeClr val="bg1"/>
                </a:solidFill>
              </a:rPr>
              <a:t> Banque internationale arabe de tunisie</a:t>
            </a:r>
          </a:p>
          <a:p>
            <a:pPr algn="l"/>
            <a:r>
              <a:rPr lang="fr-FR" sz="1600" dirty="0" smtClean="0">
                <a:solidFill>
                  <a:schemeClr val="bg1"/>
                </a:solidFill>
              </a:rPr>
              <a:t>   </a:t>
            </a:r>
            <a:endParaRPr lang="fr-FR" sz="1600" b="1" dirty="0" smtClean="0">
              <a:solidFill>
                <a:schemeClr val="bg1"/>
              </a:solidFill>
            </a:endParaRPr>
          </a:p>
          <a:p>
            <a:pPr algn="l"/>
            <a:r>
              <a:rPr lang="fr-FR" dirty="0"/>
              <a:t>	</a:t>
            </a:r>
          </a:p>
          <a:p>
            <a:r>
              <a:rPr lang="fr-FR" dirty="0"/>
              <a:t>	</a:t>
            </a:r>
          </a:p>
          <a:p>
            <a:r>
              <a:rPr lang="fr-FR" b="1" dirty="0"/>
              <a:t> </a:t>
            </a:r>
            <a:r>
              <a:rPr lang="fr-FR" dirty="0"/>
              <a:t>	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9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3105140" y="1148574"/>
            <a:ext cx="4545340" cy="538462"/>
            <a:chOff x="-7" y="360043"/>
            <a:chExt cx="5040560" cy="538462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Etude théorique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3821348" y="2295014"/>
            <a:ext cx="5414092" cy="538462"/>
            <a:chOff x="-7" y="360043"/>
            <a:chExt cx="5040560" cy="538462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Méthodes de gestion de projet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3821347" y="3494026"/>
            <a:ext cx="5336761" cy="538462"/>
            <a:chOff x="-7" y="360043"/>
            <a:chExt cx="5040560" cy="538462"/>
          </a:xfrm>
        </p:grpSpPr>
        <p:sp>
          <p:nvSpPr>
            <p:cNvPr id="29" name="Rectangle à coins arrondis 28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Informatique décisionnelle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3821347" y="4739498"/>
            <a:ext cx="5260533" cy="538462"/>
            <a:chOff x="-7" y="360043"/>
            <a:chExt cx="5040560" cy="538462"/>
          </a:xfrm>
        </p:grpSpPr>
        <p:sp>
          <p:nvSpPr>
            <p:cNvPr id="32" name="Rectangle à coins arrondis 31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Pourquoi Qlikview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4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2353478" y="571584"/>
            <a:ext cx="5357962" cy="538462"/>
            <a:chOff x="-7" y="360043"/>
            <a:chExt cx="5040560" cy="53846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Méthodes de gestion de projet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Forme 14"/>
          <p:cNvSpPr/>
          <p:nvPr/>
        </p:nvSpPr>
        <p:spPr>
          <a:xfrm rot="20797932">
            <a:off x="2611266" y="1728630"/>
            <a:ext cx="9374752" cy="2349230"/>
          </a:xfrm>
          <a:prstGeom prst="swooshArrow">
            <a:avLst>
              <a:gd name="adj1" fmla="val 18289"/>
              <a:gd name="adj2" fmla="val 25000"/>
            </a:avLst>
          </a:prstGeom>
          <a:solidFill>
            <a:srgbClr val="EE800B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à coins arrondis 15"/>
          <p:cNvSpPr/>
          <p:nvPr/>
        </p:nvSpPr>
        <p:spPr>
          <a:xfrm>
            <a:off x="4323468" y="3219014"/>
            <a:ext cx="1417982" cy="999011"/>
          </a:xfrm>
          <a:prstGeom prst="roundRect">
            <a:avLst/>
          </a:prstGeom>
          <a:solidFill>
            <a:srgbClr val="E5CB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Conception détaillée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522057" y="2094606"/>
            <a:ext cx="1875182" cy="999011"/>
          </a:xfrm>
          <a:prstGeom prst="roundRect">
            <a:avLst/>
          </a:prstGeom>
          <a:solidFill>
            <a:srgbClr val="E5CB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Développement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9296702" y="1242299"/>
            <a:ext cx="1417982" cy="999011"/>
          </a:xfrm>
          <a:prstGeom prst="roundRect">
            <a:avLst/>
          </a:prstGeom>
          <a:solidFill>
            <a:srgbClr val="E5CB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Tests 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e</a:t>
            </a:r>
            <a:r>
              <a:rPr lang="fr-FR" b="1" dirty="0" smtClean="0">
                <a:solidFill>
                  <a:schemeClr val="tx1"/>
                </a:solidFill>
              </a:rPr>
              <a:t>t 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r</a:t>
            </a:r>
            <a:r>
              <a:rPr lang="fr-FR" b="1" dirty="0" smtClean="0">
                <a:solidFill>
                  <a:schemeClr val="tx1"/>
                </a:solidFill>
              </a:rPr>
              <a:t>ecettes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2634411" y="4612191"/>
            <a:ext cx="1417982" cy="999011"/>
          </a:xfrm>
          <a:prstGeom prst="roundRect">
            <a:avLst/>
          </a:prstGeom>
          <a:solidFill>
            <a:srgbClr val="E5CB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Analyse détaillée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0" name="Flèche courbée vers la gauche 19"/>
          <p:cNvSpPr/>
          <p:nvPr/>
        </p:nvSpPr>
        <p:spPr>
          <a:xfrm rot="3450682">
            <a:off x="6488699" y="2959911"/>
            <a:ext cx="780607" cy="2290479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èche courbée vers la droite 20"/>
          <p:cNvSpPr/>
          <p:nvPr/>
        </p:nvSpPr>
        <p:spPr>
          <a:xfrm rot="3364194">
            <a:off x="3755862" y="478984"/>
            <a:ext cx="1129885" cy="4658231"/>
          </a:xfrm>
          <a:prstGeom prst="curvedRightArrow">
            <a:avLst>
              <a:gd name="adj1" fmla="val 25000"/>
              <a:gd name="adj2" fmla="val 49012"/>
              <a:gd name="adj3" fmla="val 2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5377797" y="3120050"/>
            <a:ext cx="3838291" cy="538462"/>
            <a:chOff x="-7" y="360043"/>
            <a:chExt cx="5040560" cy="538462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Méthodes classiques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5582300" y="3120050"/>
            <a:ext cx="3232803" cy="538462"/>
            <a:chOff x="-7" y="360043"/>
            <a:chExt cx="5040560" cy="538462"/>
          </a:xfrm>
        </p:grpSpPr>
        <p:sp>
          <p:nvSpPr>
            <p:cNvPr id="27" name="Rectangle à coins arrondis 26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Méthodes AGILE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5" name="Forme 24"/>
          <p:cNvSpPr/>
          <p:nvPr/>
        </p:nvSpPr>
        <p:spPr>
          <a:xfrm>
            <a:off x="2191626" y="2808099"/>
            <a:ext cx="9374752" cy="2349230"/>
          </a:xfrm>
          <a:prstGeom prst="swooshArrow">
            <a:avLst>
              <a:gd name="adj1" fmla="val 18289"/>
              <a:gd name="adj2" fmla="val 25000"/>
            </a:avLst>
          </a:prstGeom>
          <a:solidFill>
            <a:srgbClr val="EE800B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Rectangle à coins arrondis 30"/>
          <p:cNvSpPr/>
          <p:nvPr/>
        </p:nvSpPr>
        <p:spPr>
          <a:xfrm>
            <a:off x="4440766" y="3672057"/>
            <a:ext cx="1417982" cy="999011"/>
          </a:xfrm>
          <a:prstGeom prst="roundRect">
            <a:avLst/>
          </a:prstGeom>
          <a:solidFill>
            <a:srgbClr val="E5CB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Conception détaillée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6698979" y="3177281"/>
            <a:ext cx="1875182" cy="999011"/>
          </a:xfrm>
          <a:prstGeom prst="roundRect">
            <a:avLst/>
          </a:prstGeom>
          <a:solidFill>
            <a:srgbClr val="E5CB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Développement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2279864" y="4184806"/>
            <a:ext cx="1417982" cy="999011"/>
          </a:xfrm>
          <a:prstGeom prst="roundRect">
            <a:avLst/>
          </a:prstGeom>
          <a:solidFill>
            <a:srgbClr val="E5CB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Analyse détaillée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4" name="Flèche courbée vers la droite 33"/>
          <p:cNvSpPr/>
          <p:nvPr/>
        </p:nvSpPr>
        <p:spPr>
          <a:xfrm rot="4525792">
            <a:off x="5149758" y="1313708"/>
            <a:ext cx="1417982" cy="2676354"/>
          </a:xfrm>
          <a:prstGeom prst="curvedRightArrow">
            <a:avLst/>
          </a:prstGeom>
          <a:solidFill>
            <a:srgbClr val="EE800B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5439317" y="1648480"/>
            <a:ext cx="1129123" cy="791385"/>
          </a:xfrm>
          <a:prstGeom prst="roundRect">
            <a:avLst/>
          </a:prstGeom>
          <a:solidFill>
            <a:srgbClr val="E5CB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Tests </a:t>
            </a:r>
          </a:p>
        </p:txBody>
      </p:sp>
      <p:sp>
        <p:nvSpPr>
          <p:cNvPr id="36" name="Flèche courbée vers la gauche 35"/>
          <p:cNvSpPr/>
          <p:nvPr/>
        </p:nvSpPr>
        <p:spPr>
          <a:xfrm rot="4441574">
            <a:off x="3721075" y="4406416"/>
            <a:ext cx="1025874" cy="2213773"/>
          </a:xfrm>
          <a:prstGeom prst="curvedLeftArrow">
            <a:avLst/>
          </a:prstGeom>
          <a:solidFill>
            <a:srgbClr val="EE800B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3820687" y="5566162"/>
            <a:ext cx="1129123" cy="791385"/>
          </a:xfrm>
          <a:prstGeom prst="roundRect">
            <a:avLst/>
          </a:prstGeom>
          <a:solidFill>
            <a:srgbClr val="E5CB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Tests </a:t>
            </a:r>
          </a:p>
        </p:txBody>
      </p:sp>
      <p:sp>
        <p:nvSpPr>
          <p:cNvPr id="38" name="Rectangle à coins arrondis 37"/>
          <p:cNvSpPr/>
          <p:nvPr/>
        </p:nvSpPr>
        <p:spPr>
          <a:xfrm>
            <a:off x="9347805" y="2929494"/>
            <a:ext cx="1417982" cy="999011"/>
          </a:xfrm>
          <a:prstGeom prst="roundRect">
            <a:avLst/>
          </a:prstGeom>
          <a:solidFill>
            <a:srgbClr val="E5CB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Tests 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e</a:t>
            </a:r>
            <a:r>
              <a:rPr lang="fr-FR" b="1" dirty="0" smtClean="0">
                <a:solidFill>
                  <a:schemeClr val="tx1"/>
                </a:solidFill>
              </a:rPr>
              <a:t>t 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r</a:t>
            </a:r>
            <a:r>
              <a:rPr lang="fr-FR" b="1" dirty="0" smtClean="0">
                <a:solidFill>
                  <a:schemeClr val="tx1"/>
                </a:solidFill>
              </a:rPr>
              <a:t>ecettes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23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9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2353478" y="571584"/>
            <a:ext cx="4794082" cy="538462"/>
            <a:chOff x="-7" y="360043"/>
            <a:chExt cx="5040560" cy="53846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Informatique décisionnelle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084" y="3609819"/>
            <a:ext cx="1026052" cy="121362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586" y="3938507"/>
            <a:ext cx="1026052" cy="121362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54" y="3066577"/>
            <a:ext cx="877449" cy="103785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83" y="2163582"/>
            <a:ext cx="1026052" cy="121362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19" y="2008266"/>
            <a:ext cx="1026052" cy="1213627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3651334" y="5375383"/>
            <a:ext cx="1606466" cy="538462"/>
            <a:chOff x="-7" y="360043"/>
            <a:chExt cx="5040560" cy="538462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Données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" name="Flèche droite 21"/>
          <p:cNvSpPr/>
          <p:nvPr/>
        </p:nvSpPr>
        <p:spPr>
          <a:xfrm>
            <a:off x="6370320" y="3221893"/>
            <a:ext cx="1645920" cy="542387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/>
          <p:cNvGrpSpPr/>
          <p:nvPr/>
        </p:nvGrpSpPr>
        <p:grpSpPr>
          <a:xfrm>
            <a:off x="9082428" y="5375383"/>
            <a:ext cx="1616051" cy="538462"/>
            <a:chOff x="-7" y="360043"/>
            <a:chExt cx="5040560" cy="538462"/>
          </a:xfrm>
        </p:grpSpPr>
        <p:sp>
          <p:nvSpPr>
            <p:cNvPr id="24" name="Rectangle à coins arrondis 23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Décision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28" name="Imag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828" y="1608425"/>
            <a:ext cx="2656443" cy="355029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6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2353478" y="571584"/>
            <a:ext cx="4794082" cy="538462"/>
            <a:chOff x="-7" y="360043"/>
            <a:chExt cx="5040560" cy="53846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Informatique décisionnelle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4916133" y="2494580"/>
            <a:ext cx="3817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Entrepôt de données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244405" y="1639469"/>
            <a:ext cx="3070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Données sources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958237" y="3320120"/>
            <a:ext cx="3817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Magasin de données 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276850" y="4204413"/>
            <a:ext cx="303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Tableau de bord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5" b="10151"/>
          <a:stretch/>
        </p:blipFill>
        <p:spPr>
          <a:xfrm>
            <a:off x="6096000" y="4761397"/>
            <a:ext cx="1457889" cy="112772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2"/>
          <a:stretch/>
        </p:blipFill>
        <p:spPr>
          <a:xfrm>
            <a:off x="6240720" y="2864840"/>
            <a:ext cx="1105020" cy="106521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180" y="2462700"/>
            <a:ext cx="1366617" cy="1366617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63" y="2362453"/>
            <a:ext cx="1466864" cy="146686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87" y="3594476"/>
            <a:ext cx="1635602" cy="211798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022" y="4799059"/>
            <a:ext cx="1026052" cy="121362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490" y="4513574"/>
            <a:ext cx="1026052" cy="1213627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353" y="4428569"/>
            <a:ext cx="1026052" cy="1213627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122" y="3994219"/>
            <a:ext cx="1403511" cy="1403511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139" y="4769875"/>
            <a:ext cx="1832297" cy="1586082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56" y="3904895"/>
            <a:ext cx="1687834" cy="1687834"/>
          </a:xfrm>
          <a:prstGeom prst="rect">
            <a:avLst/>
          </a:prstGeom>
        </p:spPr>
      </p:pic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7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2353478" y="571584"/>
            <a:ext cx="3315802" cy="538462"/>
            <a:chOff x="-7" y="360043"/>
            <a:chExt cx="5040560" cy="53846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Pourquoi Qlikview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476383" y="1990260"/>
            <a:ext cx="3686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36 000 Entreprises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476383" y="2696153"/>
            <a:ext cx="1790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100 pays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0" b="29333"/>
          <a:stretch/>
        </p:blipFill>
        <p:spPr>
          <a:xfrm>
            <a:off x="6909045" y="2369028"/>
            <a:ext cx="1970848" cy="64803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1663679"/>
            <a:ext cx="2443427" cy="131011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323" y="840815"/>
            <a:ext cx="2706524" cy="63935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38" y="1447132"/>
            <a:ext cx="2072220" cy="433094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2476383" y="3402678"/>
            <a:ext cx="553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% Satisfaction des clients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476383" y="4109203"/>
            <a:ext cx="6576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90% réduction de taille des données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482899" y="4815096"/>
            <a:ext cx="8749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Sécurisation des tableau de bords et des données  </a:t>
            </a:r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6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3105140" y="1148574"/>
            <a:ext cx="4545340" cy="538462"/>
            <a:chOff x="-7" y="360043"/>
            <a:chExt cx="5040560" cy="53846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Conception et réalisation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3821347" y="1972415"/>
            <a:ext cx="1908892" cy="538462"/>
            <a:chOff x="-7" y="360043"/>
            <a:chExt cx="5040560" cy="538462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Planning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3839801" y="3685010"/>
            <a:ext cx="4804494" cy="538462"/>
            <a:chOff x="-7" y="360043"/>
            <a:chExt cx="5040560" cy="538462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Spécification fonctionnelle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3821347" y="5341971"/>
            <a:ext cx="4804494" cy="538462"/>
            <a:chOff x="-7" y="360043"/>
            <a:chExt cx="5040560" cy="538462"/>
          </a:xfrm>
        </p:grpSpPr>
        <p:sp>
          <p:nvSpPr>
            <p:cNvPr id="19" name="Rectangle à coins arrondis 18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Développement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3839801" y="4490623"/>
            <a:ext cx="4804494" cy="538462"/>
            <a:chOff x="-7" y="360043"/>
            <a:chExt cx="5040560" cy="53846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Spécification technique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3839801" y="2826825"/>
            <a:ext cx="1908892" cy="538462"/>
            <a:chOff x="-7" y="360043"/>
            <a:chExt cx="5040560" cy="538462"/>
          </a:xfrm>
        </p:grpSpPr>
        <p:sp>
          <p:nvSpPr>
            <p:cNvPr id="25" name="Rectangle à coins arrondis 24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Cadrage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6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2353478" y="571584"/>
            <a:ext cx="1700362" cy="538462"/>
            <a:chOff x="-7" y="360043"/>
            <a:chExt cx="5040560" cy="53846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Planning</a:t>
              </a:r>
            </a:p>
          </p:txBody>
        </p:sp>
      </p:grpSp>
      <p:pic>
        <p:nvPicPr>
          <p:cNvPr id="12" name="Image 11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" t="3851" r="3070" b="3133"/>
          <a:stretch/>
        </p:blipFill>
        <p:spPr>
          <a:xfrm>
            <a:off x="2301240" y="1242299"/>
            <a:ext cx="9296400" cy="50135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49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2353478" y="571584"/>
            <a:ext cx="1700362" cy="538462"/>
            <a:chOff x="-7" y="360043"/>
            <a:chExt cx="5040560" cy="53846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Cadrage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482899" y="1681630"/>
            <a:ext cx="2637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Dépôts à vue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482899" y="2964316"/>
            <a:ext cx="3491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Crédits productifs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482899" y="2322973"/>
            <a:ext cx="289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Dépôts à terme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482899" y="3605659"/>
            <a:ext cx="2637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Capital client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482899" y="4247002"/>
            <a:ext cx="2637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Conquête 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482899" y="4888345"/>
            <a:ext cx="2637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Attrition 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730184" y="3620333"/>
            <a:ext cx="2637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 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730184" y="4261676"/>
            <a:ext cx="2637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TRPP 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7730183" y="2342877"/>
            <a:ext cx="2637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Effort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7730183" y="2978990"/>
            <a:ext cx="3300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Poids de l’effort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0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2353478" y="571584"/>
            <a:ext cx="4687402" cy="538462"/>
            <a:chOff x="-7" y="360043"/>
            <a:chExt cx="5040560" cy="53846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Spécification fonctionnelle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482899" y="1681630"/>
            <a:ext cx="3033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Tables métiers: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313978" y="1681630"/>
            <a:ext cx="3856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Tables référentielles: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985819" y="2320010"/>
            <a:ext cx="289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Compte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985819" y="2837989"/>
            <a:ext cx="289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985818" y="3422764"/>
            <a:ext cx="289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Dépôts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985817" y="3940743"/>
            <a:ext cx="289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Crédits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985816" y="4519559"/>
            <a:ext cx="289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Produits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7794038" y="2320010"/>
            <a:ext cx="289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Agence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7794036" y="2868468"/>
            <a:ext cx="289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794036" y="3422764"/>
            <a:ext cx="289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Région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7794036" y="3971222"/>
            <a:ext cx="289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Devises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794034" y="4489201"/>
            <a:ext cx="3544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et sous-types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1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2353478" y="571584"/>
            <a:ext cx="4687402" cy="538462"/>
            <a:chOff x="-7" y="360043"/>
            <a:chExt cx="5040560" cy="53846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Spécification fonctionnelle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353478" y="1242299"/>
            <a:ext cx="9289882" cy="5006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19</a:t>
            </a:fld>
            <a:endParaRPr lang="fr-FR"/>
          </a:p>
        </p:txBody>
      </p:sp>
      <p:pic>
        <p:nvPicPr>
          <p:cNvPr id="13" name="Image 12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" t="2456" r="1765" b="4818"/>
          <a:stretch/>
        </p:blipFill>
        <p:spPr bwMode="auto">
          <a:xfrm>
            <a:off x="2545081" y="1302303"/>
            <a:ext cx="8808720" cy="4917521"/>
          </a:xfrm>
          <a:prstGeom prst="rect">
            <a:avLst/>
          </a:prstGeom>
          <a:ln w="3175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996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Image 8" descr="Fotolia_39128969_XS.jpg"/>
          <p:cNvPicPr>
            <a:picLocks noChangeAspect="1"/>
          </p:cNvPicPr>
          <p:nvPr/>
        </p:nvPicPr>
        <p:blipFill>
          <a:blip r:embed="rId6" cstate="print"/>
          <a:srcRect l="2403" t="3098" r="3900" b="3952"/>
          <a:stretch>
            <a:fillRect/>
          </a:stretch>
        </p:blipFill>
        <p:spPr>
          <a:xfrm>
            <a:off x="5460470" y="2132216"/>
            <a:ext cx="2808312" cy="216024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Image 10" descr="Stages-ardois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38260" y="1976522"/>
            <a:ext cx="4396961" cy="293717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13" name="Groupe 12"/>
          <p:cNvGrpSpPr/>
          <p:nvPr/>
        </p:nvGrpSpPr>
        <p:grpSpPr>
          <a:xfrm>
            <a:off x="2353478" y="571584"/>
            <a:ext cx="2448272" cy="538462"/>
            <a:chOff x="-7" y="360043"/>
            <a:chExt cx="5040560" cy="538462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Introduction</a:t>
              </a:r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5" r="21762"/>
          <a:stretch/>
        </p:blipFill>
        <p:spPr>
          <a:xfrm>
            <a:off x="5882583" y="1762125"/>
            <a:ext cx="1908313" cy="333375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" t="7192" b="5080"/>
          <a:stretch/>
        </p:blipFill>
        <p:spPr>
          <a:xfrm>
            <a:off x="5025720" y="3925383"/>
            <a:ext cx="3784492" cy="987407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315486" y="2582657"/>
            <a:ext cx="925167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Etude et mise en place d’un tableau de </a:t>
            </a:r>
            <a:r>
              <a:rPr lang="fr-F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bord de </a:t>
            </a:r>
            <a:r>
              <a:rPr lang="fr-F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suivi des comités d’exploitation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006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2353478" y="571584"/>
            <a:ext cx="4687402" cy="538462"/>
            <a:chOff x="-7" y="360043"/>
            <a:chExt cx="5040560" cy="53846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Spécification fonctionnelle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513379" y="1389242"/>
            <a:ext cx="2637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</a:p>
        </p:txBody>
      </p:sp>
      <p:pic>
        <p:nvPicPr>
          <p:cNvPr id="14" name="Image 13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29" r="17353" b="372"/>
          <a:stretch/>
        </p:blipFill>
        <p:spPr>
          <a:xfrm>
            <a:off x="3517185" y="1974017"/>
            <a:ext cx="6743330" cy="424390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33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2353478" y="571584"/>
            <a:ext cx="4687402" cy="538462"/>
            <a:chOff x="-7" y="360043"/>
            <a:chExt cx="5040560" cy="53846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Spécification fonctionnelle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513379" y="1389242"/>
            <a:ext cx="2637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</a:p>
        </p:txBody>
      </p:sp>
      <p:pic>
        <p:nvPicPr>
          <p:cNvPr id="13" name="Image 12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" r="418" b="2793"/>
          <a:stretch/>
        </p:blipFill>
        <p:spPr>
          <a:xfrm>
            <a:off x="3356333" y="2606039"/>
            <a:ext cx="7204987" cy="2438401"/>
          </a:xfrm>
          <a:prstGeom prst="rect">
            <a:avLst/>
          </a:prstGeom>
        </p:spPr>
      </p:pic>
      <p:pic>
        <p:nvPicPr>
          <p:cNvPr id="15" name="Image 1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333" y="2048805"/>
            <a:ext cx="7204987" cy="425532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0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2353478" y="571584"/>
            <a:ext cx="4093042" cy="538462"/>
            <a:chOff x="-7" y="360043"/>
            <a:chExt cx="5040560" cy="53846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Spécification technique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482899" y="2550547"/>
            <a:ext cx="4540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Fichiers TXT de 400 Mo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482899" y="1978964"/>
            <a:ext cx="3679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Fichiers compressés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482899" y="3128475"/>
            <a:ext cx="4540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Séparateur  « ¤ »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482899" y="4227228"/>
            <a:ext cx="2725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Décompresser 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375428" y="4232166"/>
            <a:ext cx="4066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Changer le séparateur 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9644755" y="4227227"/>
            <a:ext cx="1877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Exporter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523" y="1376724"/>
            <a:ext cx="2453572" cy="2453572"/>
          </a:xfrm>
          <a:prstGeom prst="rect">
            <a:avLst/>
          </a:prstGeom>
        </p:spPr>
      </p:pic>
      <p:sp>
        <p:nvSpPr>
          <p:cNvPr id="3" name="Flèche droite 2"/>
          <p:cNvSpPr/>
          <p:nvPr/>
        </p:nvSpPr>
        <p:spPr>
          <a:xfrm>
            <a:off x="5128591" y="4348783"/>
            <a:ext cx="260089" cy="48970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9428223" y="4327233"/>
            <a:ext cx="260089" cy="48970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70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3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2353478" y="571584"/>
            <a:ext cx="4093042" cy="538462"/>
            <a:chOff x="-7" y="360043"/>
            <a:chExt cx="5040560" cy="53846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Spécification technique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482899" y="1681629"/>
            <a:ext cx="5852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Formules de calcul des agrégats: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482899" y="3655645"/>
            <a:ext cx="4249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Indicateurs des clients: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985819" y="2320010"/>
            <a:ext cx="4210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Production des dépôts 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985819" y="2964316"/>
            <a:ext cx="4210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Encours des crédits 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985819" y="4294026"/>
            <a:ext cx="2672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Marché client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985818" y="4939340"/>
            <a:ext cx="2672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Statut client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63" y="2411783"/>
            <a:ext cx="2613777" cy="248772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31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2353478" y="571584"/>
            <a:ext cx="2843362" cy="538462"/>
            <a:chOff x="-7" y="360043"/>
            <a:chExt cx="5040560" cy="538462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Développement 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2985819" y="2350490"/>
            <a:ext cx="4210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 crédits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985819" y="1735235"/>
            <a:ext cx="484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L’organisation de la BIAT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985818" y="2997771"/>
            <a:ext cx="4210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 dépôts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985818" y="3645052"/>
            <a:ext cx="7712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 produits monétiques et technologiques 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985818" y="4292333"/>
            <a:ext cx="7712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 produits financiers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985818" y="4938306"/>
            <a:ext cx="7712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 capital client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43020" y="2888141"/>
            <a:ext cx="2013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 base </a:t>
            </a:r>
          </a:p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 détails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03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2353478" y="571584"/>
            <a:ext cx="2843362" cy="538462"/>
            <a:chOff x="-7" y="360043"/>
            <a:chExt cx="5040560" cy="53846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Développement 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985819" y="1735235"/>
            <a:ext cx="484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L’organisation de la BIAT: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488739" y="2360424"/>
            <a:ext cx="4210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200 Agences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488739" y="2997771"/>
            <a:ext cx="4210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   Zones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488738" y="3622072"/>
            <a:ext cx="4210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     Régions</a:t>
            </a:r>
          </a:p>
        </p:txBody>
      </p:sp>
      <p:pic>
        <p:nvPicPr>
          <p:cNvPr id="16" name="Image 1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" t="3688" r="3582" b="23479"/>
          <a:stretch/>
        </p:blipFill>
        <p:spPr bwMode="auto">
          <a:xfrm>
            <a:off x="2353479" y="2347144"/>
            <a:ext cx="9107002" cy="3468325"/>
          </a:xfrm>
          <a:prstGeom prst="rect">
            <a:avLst/>
          </a:prstGeom>
          <a:ln w="3175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43020" y="2888141"/>
            <a:ext cx="2013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 base </a:t>
            </a:r>
          </a:p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 détails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59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2353478" y="571584"/>
            <a:ext cx="2843362" cy="538462"/>
            <a:chOff x="-7" y="360043"/>
            <a:chExt cx="5040560" cy="53846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Développement 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985819" y="1735235"/>
            <a:ext cx="2378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 crédits:</a:t>
            </a:r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31984"/>
              </p:ext>
            </p:extLst>
          </p:nvPr>
        </p:nvGraphicFramePr>
        <p:xfrm>
          <a:off x="4703983" y="2556902"/>
          <a:ext cx="4824330" cy="2996686"/>
        </p:xfrm>
        <a:graphic>
          <a:graphicData uri="http://schemas.openxmlformats.org/drawingml/2006/table">
            <a:tbl>
              <a:tblPr firstRow="1" firstCol="1" bandRow="1"/>
              <a:tblGrid>
                <a:gridCol w="1853105"/>
                <a:gridCol w="2971225"/>
              </a:tblGrid>
              <a:tr h="2724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%ID_NATURE_CREDIT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DESCRIPTION_NATURE_CREDIT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724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AVD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AVANCE SUR DEPOT 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724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CARTE DE CREDIT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724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CONSO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CREDIT A LA CONSOMMATION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724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CONSOLIDATION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CREDIT DE CONSOLISATION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724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CREDIT SUR RESSOURCES SPECIALES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724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FDE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FINANCEMENT EN DEVISE IMPORT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724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FDI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FINANCEMENT EN DEVISE EXPORT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724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GST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CREDIT DE GESTION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724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IMMO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CREDIT A L_IMMOBILIER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724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INV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CREDIT D_INVESTISSEMENT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63618"/>
              </p:ext>
            </p:extLst>
          </p:nvPr>
        </p:nvGraphicFramePr>
        <p:xfrm>
          <a:off x="4703983" y="2352450"/>
          <a:ext cx="4824330" cy="1498344"/>
        </p:xfrm>
        <a:graphic>
          <a:graphicData uri="http://schemas.openxmlformats.org/drawingml/2006/table">
            <a:tbl>
              <a:tblPr firstRow="1" firstCol="1" bandRow="1"/>
              <a:tblGrid>
                <a:gridCol w="1728538"/>
                <a:gridCol w="3095792"/>
              </a:tblGrid>
              <a:tr h="3745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%ID_TYPE_CREDIT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DESCRIPTION_CREDIT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3745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CRO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CREDITS SUR RESSOURCES  ORDINAIRES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745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CREDITS SUR RESSOURCES SPECIALES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745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CDEV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CREDITS EN DEVISES 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75651"/>
              </p:ext>
            </p:extLst>
          </p:nvPr>
        </p:nvGraphicFramePr>
        <p:xfrm>
          <a:off x="3948277" y="4087686"/>
          <a:ext cx="6335742" cy="1925000"/>
        </p:xfrm>
        <a:graphic>
          <a:graphicData uri="http://schemas.openxmlformats.org/drawingml/2006/table">
            <a:tbl>
              <a:tblPr firstRow="1" firstCol="1" bandRow="1"/>
              <a:tblGrid>
                <a:gridCol w="1971140"/>
                <a:gridCol w="2834640"/>
                <a:gridCol w="1529962"/>
              </a:tblGrid>
              <a:tr h="27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%ID_SOUS_TYPE_CREDIT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DESCRIPTION_SOUS_CREDIT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%ID_TYPE_CREDIT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7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CR_CT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CREDIT CT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CRO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7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CR_MLT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CREDIT MLT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CRO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7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CRS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CREDIT SUR RESSOURCES SPECIALES 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7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FIN_DEV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FINANCEMENTS EN DEVISES 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CDEV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7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CR_MLT_RDE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CREDIT MLT _ RDE ESCOMPTE 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CDEV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7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CP_DEB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COMPTES DEBITEURS EN DEVISES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CDEV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pic>
        <p:nvPicPr>
          <p:cNvPr id="21" name="Image 20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" t="5346" r="2690" b="3622"/>
          <a:stretch/>
        </p:blipFill>
        <p:spPr bwMode="auto">
          <a:xfrm>
            <a:off x="2839137" y="2364594"/>
            <a:ext cx="8099425" cy="3828344"/>
          </a:xfrm>
          <a:prstGeom prst="rect">
            <a:avLst/>
          </a:prstGeom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43020" y="2888141"/>
            <a:ext cx="2013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 base </a:t>
            </a:r>
          </a:p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 détails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21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85819" y="1735235"/>
            <a:ext cx="2378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 dépôts: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2353478" y="571584"/>
            <a:ext cx="2843362" cy="538462"/>
            <a:chOff x="-7" y="360043"/>
            <a:chExt cx="5040560" cy="538462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Développement 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889824"/>
              </p:ext>
            </p:extLst>
          </p:nvPr>
        </p:nvGraphicFramePr>
        <p:xfrm>
          <a:off x="4469130" y="2553494"/>
          <a:ext cx="5086350" cy="1256508"/>
        </p:xfrm>
        <a:graphic>
          <a:graphicData uri="http://schemas.openxmlformats.org/drawingml/2006/table">
            <a:tbl>
              <a:tblPr firstRow="1" firstCol="1" bandRow="1"/>
              <a:tblGrid>
                <a:gridCol w="1230630"/>
                <a:gridCol w="2910840"/>
                <a:gridCol w="944880"/>
              </a:tblGrid>
              <a:tr h="3141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31412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21003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BON DE CAISSE POST COMPTE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DAT_T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1412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21004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BON DE CAISSE PRE COMPTE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DAT_T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1412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21007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COMPTE A TERME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DAT_T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739214"/>
              </p:ext>
            </p:extLst>
          </p:nvPr>
        </p:nvGraphicFramePr>
        <p:xfrm>
          <a:off x="4469130" y="4110592"/>
          <a:ext cx="5086350" cy="1360568"/>
        </p:xfrm>
        <a:graphic>
          <a:graphicData uri="http://schemas.openxmlformats.org/drawingml/2006/table">
            <a:tbl>
              <a:tblPr firstRow="1" firstCol="1" bandRow="1"/>
              <a:tblGrid>
                <a:gridCol w="1961403"/>
                <a:gridCol w="3124947"/>
              </a:tblGrid>
              <a:tr h="340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TYPE_DEPOT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340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DAV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DEPOT A VUE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40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DEPOT A TERME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40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EPARGNE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64430"/>
              </p:ext>
            </p:extLst>
          </p:nvPr>
        </p:nvGraphicFramePr>
        <p:xfrm>
          <a:off x="4469130" y="3208254"/>
          <a:ext cx="5079859" cy="1536106"/>
        </p:xfrm>
        <a:graphic>
          <a:graphicData uri="http://schemas.openxmlformats.org/drawingml/2006/table">
            <a:tbl>
              <a:tblPr firstRow="1" firstCol="1" bandRow="1"/>
              <a:tblGrid>
                <a:gridCol w="1673627"/>
                <a:gridCol w="2666457"/>
                <a:gridCol w="739775"/>
              </a:tblGrid>
              <a:tr h="3598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SOUS_TYPE_DEPOT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DESCRIPTION_TYPE_DEPOT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ID_TYPE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3598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DAV_T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DEPOT A VUE EN DINAR TUNISIEN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DAV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598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DAV_D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DEPOT A VUE EN DEVISE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DAV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598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DAT_T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DEPOT A TERME EN DINAR TUNISIEN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 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pic>
        <p:nvPicPr>
          <p:cNvPr id="16" name="Image 1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" b="2488"/>
          <a:stretch/>
        </p:blipFill>
        <p:spPr bwMode="auto">
          <a:xfrm>
            <a:off x="2545081" y="1681631"/>
            <a:ext cx="8778240" cy="4574204"/>
          </a:xfrm>
          <a:prstGeom prst="rect">
            <a:avLst/>
          </a:prstGeom>
          <a:ln w="3175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43020" y="2888141"/>
            <a:ext cx="2013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 base </a:t>
            </a:r>
          </a:p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 détails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65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85819" y="1735235"/>
            <a:ext cx="31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 Produits: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2353478" y="571584"/>
            <a:ext cx="2843362" cy="538462"/>
            <a:chOff x="-7" y="360043"/>
            <a:chExt cx="5040560" cy="538462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Développement 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3378308" y="2773953"/>
            <a:ext cx="2607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 cartes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378308" y="3325273"/>
            <a:ext cx="2607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 packs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378307" y="3936536"/>
            <a:ext cx="2607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 titres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7785154" y="2773953"/>
            <a:ext cx="2607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 BAD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7785153" y="3347398"/>
            <a:ext cx="2607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 TPE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785152" y="3965359"/>
            <a:ext cx="2607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 SICAV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3020" y="2888141"/>
            <a:ext cx="2013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 base </a:t>
            </a:r>
          </a:p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 détails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7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09801" y="439331"/>
            <a:ext cx="9464039" cy="5949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/>
          <a:stretch/>
        </p:blipFill>
        <p:spPr bwMode="auto">
          <a:xfrm>
            <a:off x="2209801" y="439331"/>
            <a:ext cx="9464039" cy="5949109"/>
          </a:xfrm>
          <a:prstGeom prst="rect">
            <a:avLst/>
          </a:prstGeom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43020" y="2888141"/>
            <a:ext cx="2013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 base </a:t>
            </a:r>
          </a:p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 détails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6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3105140" y="1148574"/>
            <a:ext cx="4545340" cy="538462"/>
            <a:chOff x="-7" y="360043"/>
            <a:chExt cx="5040560" cy="538462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Présentation générale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514340" y="2835609"/>
            <a:ext cx="1813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Plan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3105140" y="2493175"/>
            <a:ext cx="4545340" cy="538462"/>
            <a:chOff x="-7" y="360043"/>
            <a:chExt cx="5040560" cy="538462"/>
          </a:xfrm>
        </p:grpSpPr>
        <p:sp>
          <p:nvSpPr>
            <p:cNvPr id="19" name="Rectangle à coins arrondis 18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Etude théorique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3105140" y="3837777"/>
            <a:ext cx="4545340" cy="538462"/>
            <a:chOff x="-7" y="360043"/>
            <a:chExt cx="5040560" cy="53846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Conception et réalisation 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3105140" y="5182379"/>
            <a:ext cx="4545340" cy="538462"/>
            <a:chOff x="-7" y="360043"/>
            <a:chExt cx="5040560" cy="538462"/>
          </a:xfrm>
        </p:grpSpPr>
        <p:sp>
          <p:nvSpPr>
            <p:cNvPr id="25" name="Rectangle à coins arrondis 24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Conclusion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02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2353478" y="571584"/>
            <a:ext cx="2843362" cy="538462"/>
            <a:chOff x="-7" y="360043"/>
            <a:chExt cx="5040560" cy="53846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Développement 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985819" y="1735235"/>
            <a:ext cx="6052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 tableaux croisés dynamiques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54384"/>
              </p:ext>
            </p:extLst>
          </p:nvPr>
        </p:nvGraphicFramePr>
        <p:xfrm>
          <a:off x="3211249" y="2706221"/>
          <a:ext cx="2951369" cy="2348298"/>
        </p:xfrm>
        <a:graphic>
          <a:graphicData uri="http://schemas.openxmlformats.org/drawingml/2006/table">
            <a:tbl>
              <a:tblPr firstRow="1" firstCol="1" bandRow="1"/>
              <a:tblGrid>
                <a:gridCol w="709823"/>
                <a:gridCol w="1120773"/>
                <a:gridCol w="1120773"/>
              </a:tblGrid>
              <a:tr h="2505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SOUS_TYPE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ENCOURS 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5814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CRO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CR_CT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5814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CRO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CR_MLT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5814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CRO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CR_CT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5814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CRO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CR_CT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7500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5814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CRO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CR_CT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8600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5814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CRO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CR_MLT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5814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CRO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CR_CT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90900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5814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CRO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CR_MLT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12000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13" name="Flèche droite 12"/>
          <p:cNvSpPr/>
          <p:nvPr/>
        </p:nvSpPr>
        <p:spPr>
          <a:xfrm>
            <a:off x="6851374" y="3604591"/>
            <a:ext cx="583096" cy="68911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978023"/>
              </p:ext>
            </p:extLst>
          </p:nvPr>
        </p:nvGraphicFramePr>
        <p:xfrm>
          <a:off x="8123226" y="3531997"/>
          <a:ext cx="2927463" cy="834299"/>
        </p:xfrm>
        <a:graphic>
          <a:graphicData uri="http://schemas.openxmlformats.org/drawingml/2006/table">
            <a:tbl>
              <a:tblPr firstRow="1" firstCol="1" bandRow="1"/>
              <a:tblGrid>
                <a:gridCol w="702722"/>
                <a:gridCol w="1248920"/>
                <a:gridCol w="975821"/>
              </a:tblGrid>
              <a:tr h="27524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SOUS_TYPE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ENCOURS 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7952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CRO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CR_CT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137000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7952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CRO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CR_MLT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43200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>
            <a:off x="-277579" y="2848384"/>
            <a:ext cx="2654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 base </a:t>
            </a:r>
          </a:p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récapitulative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17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2353478" y="571584"/>
            <a:ext cx="2843362" cy="538462"/>
            <a:chOff x="-7" y="360043"/>
            <a:chExt cx="5040560" cy="53846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Développement 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985819" y="1735235"/>
            <a:ext cx="3308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 fichiers QVD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-277579" y="2848384"/>
            <a:ext cx="2654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 base </a:t>
            </a:r>
          </a:p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récapitulative</a:t>
            </a:r>
          </a:p>
        </p:txBody>
      </p:sp>
      <p:pic>
        <p:nvPicPr>
          <p:cNvPr id="14" name="Image 13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98"/>
          <a:stretch/>
        </p:blipFill>
        <p:spPr bwMode="auto">
          <a:xfrm>
            <a:off x="2444802" y="2354825"/>
            <a:ext cx="8888095" cy="36680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33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2353478" y="571584"/>
            <a:ext cx="2843362" cy="538462"/>
            <a:chOff x="-7" y="360043"/>
            <a:chExt cx="5040560" cy="53846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Développement 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-127089" y="2856840"/>
            <a:ext cx="2353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 base </a:t>
            </a:r>
          </a:p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récapitulative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236389" y="2594904"/>
            <a:ext cx="2942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fr-F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SOUS_TYPE</a:t>
            </a:r>
            <a:endParaRPr lang="fr-F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endParaRPr lang="fr-F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LIB_TYPE </a:t>
            </a:r>
            <a:endParaRPr lang="fr-F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LIB_SOUS_TYPE </a:t>
            </a:r>
            <a:endParaRPr lang="fr-F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LIB_NATURE </a:t>
            </a:r>
            <a:endParaRPr lang="fr-F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85497" y="2594904"/>
            <a:ext cx="37616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NBR_ENCOURS </a:t>
            </a:r>
          </a:p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NBR_PRODUCTION</a:t>
            </a:r>
          </a:p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ENCOURS_TND </a:t>
            </a:r>
          </a:p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PRODUCTION_TND</a:t>
            </a:r>
          </a:p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ENCOURS_DEVISES </a:t>
            </a:r>
          </a:p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PRODUCTION_DEVISE</a:t>
            </a:r>
          </a:p>
        </p:txBody>
      </p:sp>
      <p:sp>
        <p:nvSpPr>
          <p:cNvPr id="3" name="Rectangle 2"/>
          <p:cNvSpPr/>
          <p:nvPr/>
        </p:nvSpPr>
        <p:spPr>
          <a:xfrm>
            <a:off x="5740260" y="5088632"/>
            <a:ext cx="19062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ID_DEVISE 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985819" y="1735235"/>
            <a:ext cx="420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 colonnes utilisées: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81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3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2353478" y="571584"/>
            <a:ext cx="2843362" cy="538462"/>
            <a:chOff x="-7" y="360043"/>
            <a:chExt cx="5040560" cy="53846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Développement 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353478" y="1463040"/>
            <a:ext cx="9137482" cy="4549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2"/>
          <a:stretch/>
        </p:blipFill>
        <p:spPr bwMode="auto">
          <a:xfrm>
            <a:off x="2353478" y="1629058"/>
            <a:ext cx="8954602" cy="4101182"/>
          </a:xfrm>
          <a:prstGeom prst="rect">
            <a:avLst/>
          </a:prstGeom>
          <a:ln w="3175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 12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/>
          <a:stretch/>
        </p:blipFill>
        <p:spPr bwMode="auto">
          <a:xfrm>
            <a:off x="2376881" y="1463040"/>
            <a:ext cx="9114079" cy="4549646"/>
          </a:xfrm>
          <a:prstGeom prst="rect">
            <a:avLst/>
          </a:prstGeom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-127089" y="2856840"/>
            <a:ext cx="2353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 base </a:t>
            </a:r>
          </a:p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récapitulative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44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2353478" y="571584"/>
            <a:ext cx="2843362" cy="538462"/>
            <a:chOff x="-7" y="360043"/>
            <a:chExt cx="5040560" cy="53846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Développement 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985819" y="1735235"/>
            <a:ext cx="4908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 fonctionnelle</a:t>
            </a:r>
          </a:p>
        </p:txBody>
      </p:sp>
      <p:pic>
        <p:nvPicPr>
          <p:cNvPr id="13" name="Image 12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" t="315" r="9548" b="50405"/>
          <a:stretch/>
        </p:blipFill>
        <p:spPr bwMode="auto">
          <a:xfrm>
            <a:off x="2758440" y="2754194"/>
            <a:ext cx="8351520" cy="2453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 13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0"/>
          <a:stretch/>
        </p:blipFill>
        <p:spPr>
          <a:xfrm>
            <a:off x="2758440" y="2754194"/>
            <a:ext cx="8351520" cy="245857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13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64" y="1242299"/>
            <a:ext cx="9501810" cy="5066106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2353478" y="571584"/>
            <a:ext cx="2843362" cy="538462"/>
            <a:chOff x="-7" y="360043"/>
            <a:chExt cx="5040560" cy="53846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Développement 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226364" y="2027583"/>
            <a:ext cx="1616766" cy="2199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949686" y="1708134"/>
            <a:ext cx="4128053" cy="2266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261916" y="5671931"/>
            <a:ext cx="1550148" cy="330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 rot="17054752">
            <a:off x="11158470" y="1882327"/>
            <a:ext cx="609600" cy="357808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 rot="16200000">
            <a:off x="10204033" y="1882327"/>
            <a:ext cx="609600" cy="357808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 rot="10800000">
            <a:off x="3843130" y="4654919"/>
            <a:ext cx="609600" cy="357808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59451" r="863" b="608"/>
          <a:stretch/>
        </p:blipFill>
        <p:spPr>
          <a:xfrm>
            <a:off x="3694042" y="1302640"/>
            <a:ext cx="6639339" cy="2398644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" t="2006" r="1106" b="1361"/>
          <a:stretch/>
        </p:blipFill>
        <p:spPr>
          <a:xfrm>
            <a:off x="3694042" y="3947160"/>
            <a:ext cx="6635887" cy="2164080"/>
          </a:xfrm>
          <a:prstGeom prst="rect">
            <a:avLst/>
          </a:prstGeom>
        </p:spPr>
      </p:pic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03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2353478" y="571584"/>
            <a:ext cx="2660482" cy="538462"/>
            <a:chOff x="-7" y="360043"/>
            <a:chExt cx="5040560" cy="538462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Interprétations 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2216318" y="1681630"/>
            <a:ext cx="9655642" cy="367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Suivi des chiffres réalisés </a:t>
            </a:r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 </a:t>
            </a:r>
            <a:r>
              <a:rPr lang="fr-F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agence, zones et régions.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Suivi </a:t>
            </a:r>
            <a:r>
              <a:rPr lang="fr-F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 performances des agences.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Mesure de </a:t>
            </a:r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l’écart par rapport aux objectifs </a:t>
            </a:r>
            <a:r>
              <a:rPr lang="fr-F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fixés.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Mesure </a:t>
            </a:r>
            <a:r>
              <a:rPr lang="fr-F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 taux de réalisation des objectifs.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Réévaluation des objectifs. 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29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37</a:t>
            </a:fld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2353478" y="571584"/>
            <a:ext cx="2660482" cy="538462"/>
            <a:chOff x="-7" y="360043"/>
            <a:chExt cx="5040560" cy="538462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Conclusion 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2123330" y="2832780"/>
            <a:ext cx="9655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Enrichir mes connaissances des nouveaux outils dont Qlikview.</a:t>
            </a:r>
            <a:endParaRPr lang="fr-F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Améliorer mon sens d’analyse.</a:t>
            </a:r>
            <a:endParaRPr lang="fr-F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Mener mon projet de fin d’études dans ce même domaine.</a:t>
            </a:r>
            <a:endParaRPr lang="fr-F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136247" y="1497333"/>
            <a:ext cx="9655642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 stage au sein de la BIAT </a:t>
            </a:r>
            <a:endParaRPr lang="fr-FR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7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38</a:t>
            </a:fld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353478" y="571584"/>
            <a:ext cx="2660482" cy="538462"/>
            <a:chOff x="-7" y="360043"/>
            <a:chExt cx="5040560" cy="53846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Bibliographie 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726635" y="1905506"/>
            <a:ext cx="86271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fr-FR" sz="32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www.biat.com.tn</a:t>
            </a:r>
          </a:p>
          <a:p>
            <a:r>
              <a:rPr lang="fr-FR" sz="32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fr-FR" sz="3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fr-FR" sz="32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www.developpez.net/forums/</a:t>
            </a:r>
          </a:p>
          <a:p>
            <a:r>
              <a:rPr lang="fr-FR" sz="32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fr-FR" sz="3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://infodecisionnel.com/la-bi-en-generale</a:t>
            </a:r>
          </a:p>
          <a:p>
            <a:r>
              <a:rPr lang="fr-FR" sz="3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fr-FR" sz="32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www.dwfacile.com/def_fact.htm</a:t>
            </a:r>
          </a:p>
          <a:p>
            <a:r>
              <a:rPr lang="fr-FR" sz="3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fr-FR" sz="32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community.qlik.com</a:t>
            </a:r>
          </a:p>
          <a:p>
            <a:r>
              <a:rPr lang="fr-FR" sz="3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https://community.qlik.com/docs/DOC-3374</a:t>
            </a:r>
            <a:endParaRPr lang="fr-FR" sz="3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39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378308" y="2967335"/>
            <a:ext cx="7470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Merci de votre attention</a:t>
            </a:r>
            <a:endParaRPr lang="fr-FR" sz="5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3105140" y="1148574"/>
            <a:ext cx="4545340" cy="538462"/>
            <a:chOff x="-7" y="360043"/>
            <a:chExt cx="5040560" cy="538462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Présentation générale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3823330" y="2672685"/>
            <a:ext cx="4545340" cy="538462"/>
            <a:chOff x="-7" y="360043"/>
            <a:chExt cx="5040560" cy="538462"/>
          </a:xfrm>
        </p:grpSpPr>
        <p:sp>
          <p:nvSpPr>
            <p:cNvPr id="17" name="Rectangle à coins arrondis 16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Présentation de la BIAT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3821348" y="4147778"/>
            <a:ext cx="4545340" cy="538462"/>
            <a:chOff x="-7" y="360043"/>
            <a:chExt cx="5040560" cy="538462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Présentation du projet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5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2353478" y="571584"/>
            <a:ext cx="4428322" cy="538462"/>
            <a:chOff x="-7" y="360043"/>
            <a:chExt cx="5040560" cy="538462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Présentation de la BIAT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2491739" y="2883309"/>
            <a:ext cx="928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Fusion de la Société Marseillaise de Crédit et de la British Bank</a:t>
            </a:r>
            <a:endParaRPr lang="fr-F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91739" y="2455348"/>
            <a:ext cx="9288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1976</a:t>
            </a:r>
            <a:endParaRPr lang="fr-F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491740" y="4115275"/>
            <a:ext cx="92887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Mansour MOALLA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Habib BOURGUIBA JR.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Mokhtar FAKHFAKH</a:t>
            </a:r>
            <a:endParaRPr lang="fr-F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491740" y="3583044"/>
            <a:ext cx="5565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Fondateurs: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491739" y="1850484"/>
            <a:ext cx="5565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Création: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39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6" grpId="0"/>
      <p:bldP spid="9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2353478" y="571584"/>
            <a:ext cx="4428322" cy="538462"/>
            <a:chOff x="-7" y="360043"/>
            <a:chExt cx="5040560" cy="53846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Présentation de la BIAT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2491738" y="1813664"/>
            <a:ext cx="5565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 filiales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491737" y="2352034"/>
            <a:ext cx="55659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BIAT Capital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Assurance </a:t>
            </a: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BIAT CAPITAL RISQUE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BIAT ASSET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BIAT FRANCE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PROTECTRICE ASSURANCE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BIAT CONSULTING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8330812" y="2967335"/>
            <a:ext cx="357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2500 Collaborateurs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8330812" y="3690862"/>
            <a:ext cx="3403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200 </a:t>
            </a:r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Agences</a:t>
            </a:r>
            <a:endParaRPr lang="fr-FR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88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2353478" y="571584"/>
            <a:ext cx="4428322" cy="538462"/>
            <a:chOff x="-7" y="360043"/>
            <a:chExt cx="5040560" cy="53846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Présentation de la BIAT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2491738" y="1813664"/>
            <a:ext cx="221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Produits: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705098" y="2499359"/>
            <a:ext cx="2293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 dépôts 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05098" y="2987512"/>
            <a:ext cx="2293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 crédits 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705098" y="3458608"/>
            <a:ext cx="2293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 cartes 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705098" y="3946761"/>
            <a:ext cx="2293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 packs 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2705097" y="4434914"/>
            <a:ext cx="229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 BAD</a:t>
            </a:r>
          </a:p>
        </p:txBody>
      </p:sp>
      <p:sp>
        <p:nvSpPr>
          <p:cNvPr id="30" name="Forme 29"/>
          <p:cNvSpPr/>
          <p:nvPr/>
        </p:nvSpPr>
        <p:spPr>
          <a:xfrm rot="20325590">
            <a:off x="6637295" y="2359311"/>
            <a:ext cx="3916128" cy="1841176"/>
          </a:xfrm>
          <a:prstGeom prst="swooshArrow">
            <a:avLst>
              <a:gd name="adj1" fmla="val 18289"/>
              <a:gd name="adj2" fmla="val 25000"/>
            </a:avLst>
          </a:prstGeom>
          <a:solidFill>
            <a:srgbClr val="EE800B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620" y="2757171"/>
            <a:ext cx="3543301" cy="1481977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8595359" y="2311235"/>
            <a:ext cx="847730" cy="764014"/>
          </a:xfrm>
          <a:prstGeom prst="rect">
            <a:avLst/>
          </a:prstGeom>
          <a:ln w="28575" cap="sq">
            <a:noFill/>
            <a:prstDash val="solid"/>
            <a:miter lim="800000"/>
          </a:ln>
          <a:effectLst/>
        </p:spPr>
      </p:pic>
      <p:sp>
        <p:nvSpPr>
          <p:cNvPr id="32" name="ZoneTexte 31"/>
          <p:cNvSpPr txBox="1"/>
          <p:nvPr/>
        </p:nvSpPr>
        <p:spPr>
          <a:xfrm>
            <a:off x="6557006" y="4844490"/>
            <a:ext cx="114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PNB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9288778" y="1348078"/>
            <a:ext cx="2293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131,5 MDT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4" t="42712"/>
          <a:stretch/>
        </p:blipFill>
        <p:spPr>
          <a:xfrm>
            <a:off x="7162800" y="3017520"/>
            <a:ext cx="1245529" cy="138508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7" r="37991" b="-3340"/>
          <a:stretch/>
        </p:blipFill>
        <p:spPr>
          <a:xfrm>
            <a:off x="9709246" y="3086142"/>
            <a:ext cx="775874" cy="708617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43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4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6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2" grpId="0"/>
      <p:bldP spid="32" grpId="1"/>
      <p:bldP spid="19" grpId="0"/>
      <p:bldP spid="1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2353478" y="571584"/>
            <a:ext cx="4428322" cy="538462"/>
            <a:chOff x="-7" y="360043"/>
            <a:chExt cx="5040560" cy="53846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Présentation du projet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2491738" y="2250833"/>
            <a:ext cx="229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 Zones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491737" y="2988240"/>
            <a:ext cx="256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56 rapports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491737" y="3725647"/>
            <a:ext cx="4226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30 tableaux de bord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491736" y="4463054"/>
            <a:ext cx="781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1700 tableaux préparés manuellement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95" y="1730211"/>
            <a:ext cx="1652159" cy="34323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524" y="2017633"/>
            <a:ext cx="2857500" cy="28575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696" y="2487058"/>
            <a:ext cx="2985328" cy="193055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1"/>
          <a:stretch/>
        </p:blipFill>
        <p:spPr>
          <a:xfrm>
            <a:off x="8483724" y="2503408"/>
            <a:ext cx="1943100" cy="1885950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0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 b="14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 descr="FT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40" y="439331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 t="5903" r="1623" b="5827"/>
          <a:stretch/>
        </p:blipFill>
        <p:spPr>
          <a:xfrm>
            <a:off x="515077" y="5611202"/>
            <a:ext cx="1070623" cy="8029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93999" y="6440658"/>
            <a:ext cx="5568619" cy="365125"/>
          </a:xfrm>
        </p:spPr>
        <p:txBody>
          <a:bodyPr/>
          <a:lstStyle/>
          <a:p>
            <a:r>
              <a:rPr lang="fr-F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Soutenance de stage ingénieur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2353478" y="571584"/>
            <a:ext cx="4428322" cy="538462"/>
            <a:chOff x="-7" y="360043"/>
            <a:chExt cx="5040560" cy="53846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-7" y="360043"/>
              <a:ext cx="4968564" cy="53846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-7" y="360043"/>
              <a:ext cx="5040560" cy="485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Présentation du projet</a:t>
              </a:r>
              <a:endPara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5482588" y="3102735"/>
            <a:ext cx="31280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 solution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02" y="2154335"/>
            <a:ext cx="2613777" cy="2487723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5899780" y="4750038"/>
            <a:ext cx="229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Qlikview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140510" y="2610292"/>
            <a:ext cx="5812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Spécifications techniques </a:t>
            </a:r>
          </a:p>
          <a:p>
            <a:pPr algn="ctr"/>
            <a:endParaRPr lang="fr-FR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Spécifications fonctionnelles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A4F4-5393-4399-BB5B-05AF36F0553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3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6" grpId="0"/>
      <p:bldP spid="26" grpId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1016</Words>
  <Application>Microsoft Office PowerPoint</Application>
  <PresentationFormat>Grand écran</PresentationFormat>
  <Paragraphs>458</Paragraphs>
  <Slides>39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Helvetica</vt:lpstr>
      <vt:lpstr>Times New Roman</vt:lpstr>
      <vt:lpstr>Thème Office</vt:lpstr>
      <vt:lpstr>       Etude et mise en place  d’un tableau de bord de suivi  des comités d’exploitation 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Tayari</dc:creator>
  <cp:lastModifiedBy>Tayari</cp:lastModifiedBy>
  <cp:revision>258</cp:revision>
  <dcterms:created xsi:type="dcterms:W3CDTF">2016-10-18T12:06:40Z</dcterms:created>
  <dcterms:modified xsi:type="dcterms:W3CDTF">2016-10-21T11:20:39Z</dcterms:modified>
</cp:coreProperties>
</file>