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41CFCD4-9453-401B-8A62-D23ACB7426ED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1D08C9E-9948-4574-A17B-C7992DBE18FD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8FDD366-0924-48CA-9D73-5896A2DC3FFF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628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5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971640" y="1152360"/>
            <a:ext cx="628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5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631880" y="1152360"/>
            <a:ext cx="628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5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520"/>
            <a:ext cx="628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5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971640" y="2936520"/>
            <a:ext cx="628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5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1631880" y="2936520"/>
            <a:ext cx="628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5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1EADA86-BB84-44C3-83CE-3C3F240088BB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114E23-A33F-4CF5-9083-0DCA86E7F230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03E573-D3F1-4245-A386-A8A44F25AB59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599A15-5D09-4BD5-B3BA-07B2B7BC362C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61A216-BF7C-45B5-8EFC-2162AA6D1D7F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5CF513-DE79-43CF-88A6-E6EE9BA3D95D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1D66D4-34E6-4C1D-B02B-1CF40A7079E6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2FBF4C-C40E-4000-9271-63A40B32B4D4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216355D-5842-4A3D-8ECE-88F78413FF4A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258971-7CAB-4685-8095-E145EBCCF71F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310D02-AB13-460D-BCA9-05A3D0C29758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8151CA-1F9C-46F5-99F0-5DDCE3AFF60E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23BAFD-7EE1-4E34-96EF-CC1A58F02AED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628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5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971640" y="1152360"/>
            <a:ext cx="628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5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1631880" y="1152360"/>
            <a:ext cx="628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5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311760" y="2936520"/>
            <a:ext cx="628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5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971640" y="2936520"/>
            <a:ext cx="628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5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1631880" y="2936520"/>
            <a:ext cx="628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5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C6BF4E-AEF2-449C-91C6-5F7E60843184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55A68DF-C3D0-44B0-9C9D-A60170891C4A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359C3B7-24AF-4D4B-9ABF-22EDE5A8D633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4DC5D42-E3D7-4530-95D6-9865214FE1EE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F36D766-5BC1-44D4-967F-0B7529A4EDC9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6B80FC7-5ACB-4AD2-8A3E-0FEEBACA3A00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4B1D42B-7B11-4D8E-9C1F-D61928F66CF8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56F5C74-DB6F-40EF-B7E8-AA35634670DD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808C59F-1D2D-4AD7-B2F6-A62E7D85D47F}" type="slidenum">
              <a:rPr b="0" lang="fr" sz="1000" spc="-1" strike="noStrike">
                <a:solidFill>
                  <a:srgbClr val="595959"/>
                </a:solidFill>
                <a:latin typeface="Arial"/>
                <a:ea typeface="Arial"/>
              </a:rPr>
              <a:t>10</a:t>
            </a:fld>
            <a:endParaRPr b="0" lang="fr-FR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C0BA2F5-B411-4544-B0FD-96E73649CE7D}" type="slidenum">
              <a:rPr b="0" lang="fr" sz="1000" spc="-1" strike="noStrike">
                <a:solidFill>
                  <a:srgbClr val="595959"/>
                </a:solidFill>
                <a:latin typeface="Arial"/>
                <a:ea typeface="Arial"/>
              </a:rPr>
              <a:t>&lt;numéro&gt;</a:t>
            </a:fld>
            <a:endParaRPr b="0" lang="fr-F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5200" spc="-1" strike="noStrike">
                <a:solidFill>
                  <a:srgbClr val="000000"/>
                </a:solidFill>
                <a:latin typeface="Arial"/>
                <a:ea typeface="Arial"/>
              </a:rPr>
              <a:t>SAE S2 1256 2024</a:t>
            </a:r>
            <a:endParaRPr b="0" lang="fr-FR" sz="5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5200" spc="-1" strike="noStrike">
                <a:solidFill>
                  <a:srgbClr val="000000"/>
                </a:solidFill>
                <a:latin typeface="Arial"/>
                <a:ea typeface="Arial"/>
              </a:rPr>
              <a:t>Groupe EF04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311760" y="2978280"/>
            <a:ext cx="8519760" cy="792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fr" sz="1820" spc="-1" strike="noStrike">
                <a:solidFill>
                  <a:srgbClr val="595959"/>
                </a:solidFill>
                <a:latin typeface="Arial"/>
                <a:ea typeface="Arial"/>
              </a:rPr>
              <a:t>R S SUKUMAR Chandra</a:t>
            </a:r>
            <a:endParaRPr b="0" lang="fr-FR" sz="1820" spc="-1" strike="noStrike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fr" sz="1820" spc="-1" strike="noStrike">
                <a:solidFill>
                  <a:srgbClr val="595959"/>
                </a:solidFill>
                <a:latin typeface="Arial"/>
                <a:ea typeface="Arial"/>
              </a:rPr>
              <a:t>BEN OUIRANE Taycir</a:t>
            </a:r>
            <a:endParaRPr b="0" lang="fr-FR" sz="1820" spc="-1" strike="noStrike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fr" sz="1820" spc="-1" strike="noStrike">
                <a:solidFill>
                  <a:srgbClr val="595959"/>
                </a:solidFill>
                <a:latin typeface="Arial"/>
                <a:ea typeface="Arial"/>
              </a:rPr>
              <a:t>BERNARD Adrian</a:t>
            </a:r>
            <a:endParaRPr b="0" lang="fr-FR" sz="1820" spc="-1" strike="noStrike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fr" sz="1820" spc="-1" strike="noStrike">
                <a:solidFill>
                  <a:srgbClr val="595959"/>
                </a:solidFill>
                <a:latin typeface="Arial"/>
                <a:ea typeface="Arial"/>
              </a:rPr>
              <a:t>YOUSSOUF Ralil</a:t>
            </a:r>
            <a:endParaRPr b="0" lang="fr-FR" sz="182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fr" sz="14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DBCFE9C-6BCE-4143-B0CA-D410BE935661}" type="slidenum">
              <a:rPr b="0" lang="fr" sz="14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11760" y="25452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2800" spc="-1" strike="noStrike">
                <a:solidFill>
                  <a:srgbClr val="000000"/>
                </a:solidFill>
                <a:latin typeface="Arial"/>
                <a:ea typeface="Arial"/>
              </a:rPr>
              <a:t>Taycir Ben Ouirane : DOO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0" y="1037160"/>
            <a:ext cx="431100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36600">
              <a:lnSpc>
                <a:spcPct val="95000"/>
              </a:lnSpc>
              <a:buClr>
                <a:srgbClr val="595959"/>
              </a:buClr>
              <a:buFont typeface="Arial"/>
              <a:buChar char="●"/>
            </a:pPr>
            <a:r>
              <a:rPr b="0" lang="fr" sz="1700" spc="-1" strike="noStrike">
                <a:solidFill>
                  <a:srgbClr val="595959"/>
                </a:solidFill>
                <a:latin typeface="Arial"/>
                <a:ea typeface="Arial"/>
              </a:rPr>
              <a:t>Création et optimisation du diagramme de classe</a:t>
            </a:r>
            <a:endParaRPr b="0" lang="fr-FR" sz="17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700" spc="-1" strike="noStrike">
              <a:latin typeface="Arial"/>
            </a:endParaRPr>
          </a:p>
          <a:p>
            <a:pPr marL="457200" indent="-336600">
              <a:lnSpc>
                <a:spcPct val="9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fr" sz="1700" spc="-1" strike="noStrike">
                <a:solidFill>
                  <a:srgbClr val="595959"/>
                </a:solidFill>
                <a:latin typeface="Arial"/>
                <a:ea typeface="Arial"/>
              </a:rPr>
              <a:t>Implémentation de menu</a:t>
            </a:r>
            <a:endParaRPr b="0" lang="fr-FR" sz="17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700" spc="-1" strike="noStrike">
              <a:latin typeface="Arial"/>
            </a:endParaRPr>
          </a:p>
          <a:p>
            <a:pPr marL="457200" indent="-336600">
              <a:lnSpc>
                <a:spcPct val="9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fr" sz="1700" spc="-1" strike="noStrike">
                <a:solidFill>
                  <a:srgbClr val="595959"/>
                </a:solidFill>
                <a:latin typeface="Arial"/>
                <a:ea typeface="Arial"/>
              </a:rPr>
              <a:t>Ajout des Procédures événementielles de menu</a:t>
            </a:r>
            <a:endParaRPr b="0" lang="fr-FR" sz="1700" spc="-1" strike="noStrike">
              <a:latin typeface="Arial"/>
            </a:endParaRPr>
          </a:p>
          <a:p>
            <a:pPr marL="45720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700" spc="-1" strike="noStrike">
              <a:latin typeface="Arial"/>
            </a:endParaRPr>
          </a:p>
          <a:p>
            <a:pPr marL="457200" indent="-336600">
              <a:lnSpc>
                <a:spcPct val="9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fr" sz="1700" spc="-1" strike="noStrike">
                <a:solidFill>
                  <a:srgbClr val="595959"/>
                </a:solidFill>
                <a:latin typeface="Arial"/>
                <a:ea typeface="Arial"/>
              </a:rPr>
              <a:t>Génération des commentaires JavaDoc</a:t>
            </a:r>
            <a:endParaRPr b="0" lang="fr-FR" sz="17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EE391CA-30E3-450A-981B-496053B29F00}" type="slidenum">
              <a:rPr b="0" lang="fr" sz="1000" spc="-1" strike="noStrike">
                <a:solidFill>
                  <a:srgbClr val="595959"/>
                </a:solidFill>
                <a:latin typeface="Arial"/>
                <a:ea typeface="Arial"/>
              </a:rPr>
              <a:t>10</a:t>
            </a:fld>
            <a:endParaRPr b="0" lang="fr-FR" sz="1000" spc="-1" strike="noStrike">
              <a:latin typeface="Times New Roman"/>
            </a:endParaRPr>
          </a:p>
        </p:txBody>
      </p:sp>
      <p:pic>
        <p:nvPicPr>
          <p:cNvPr id="119" name="Google Shape;130;p22" descr=""/>
          <p:cNvPicPr/>
          <p:nvPr/>
        </p:nvPicPr>
        <p:blipFill>
          <a:blip r:embed="rId1"/>
          <a:stretch/>
        </p:blipFill>
        <p:spPr>
          <a:xfrm>
            <a:off x="4474440" y="1080000"/>
            <a:ext cx="4525560" cy="328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25452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2800" spc="-1" strike="noStrike">
                <a:solidFill>
                  <a:srgbClr val="000000"/>
                </a:solidFill>
                <a:latin typeface="Arial"/>
                <a:ea typeface="Arial"/>
              </a:rPr>
              <a:t>YOUSSOUF Ralil : Qualité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bla bla bla</a:t>
            </a:r>
            <a:br/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bla bla </a:t>
            </a:r>
            <a:endParaRPr b="0" lang="fr-FR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bla bla bla</a:t>
            </a:r>
            <a:br/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bla bla </a:t>
            </a:r>
            <a:endParaRPr b="0" lang="fr-FR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bla bla bla</a:t>
            </a:r>
            <a:br/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bla bla </a:t>
            </a:r>
            <a:endParaRPr b="0" lang="fr-FR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bla bla bla</a:t>
            </a:r>
            <a:br/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bla bla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E159754-C303-406B-B8C5-6FA53CF74CA3}" type="slidenum">
              <a:rPr b="0" lang="fr" sz="1000" spc="-1" strike="noStrike">
                <a:solidFill>
                  <a:srgbClr val="595959"/>
                </a:solidFill>
                <a:latin typeface="Arial"/>
                <a:ea typeface="Arial"/>
              </a:rPr>
              <a:t>11</a:t>
            </a:fld>
            <a:endParaRPr b="0" lang="fr-FR" sz="1000" spc="-1" strike="noStrike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483228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pic>
        <p:nvPicPr>
          <p:cNvPr id="124" name="Google Shape;139;p23" descr=""/>
          <p:cNvPicPr/>
          <p:nvPr/>
        </p:nvPicPr>
        <p:blipFill>
          <a:blip r:embed="rId1"/>
          <a:stretch/>
        </p:blipFill>
        <p:spPr>
          <a:xfrm>
            <a:off x="3714840" y="986400"/>
            <a:ext cx="5305680" cy="367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11760" y="25452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2800" spc="-1" strike="noStrike">
                <a:solidFill>
                  <a:srgbClr val="000000"/>
                </a:solidFill>
                <a:latin typeface="Arial"/>
                <a:ea typeface="Arial"/>
              </a:rPr>
              <a:t>YOUSSOUF Ralil : IHM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bla bla bla</a:t>
            </a:r>
            <a:br/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bla bla </a:t>
            </a:r>
            <a:endParaRPr b="0" lang="fr-FR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bla bla bla</a:t>
            </a:r>
            <a:br/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bla bla </a:t>
            </a:r>
            <a:endParaRPr b="0" lang="fr-FR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bla bla bla</a:t>
            </a:r>
            <a:br/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bla bla </a:t>
            </a:r>
            <a:endParaRPr b="0" lang="fr-FR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bla bla bla</a:t>
            </a:r>
            <a:br/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bla bla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B5E51C5-456C-4F47-8E70-6B678EB7D67A}" type="slidenum">
              <a:rPr b="0" lang="fr" sz="1000" spc="-1" strike="noStrike">
                <a:solidFill>
                  <a:srgbClr val="595959"/>
                </a:solidFill>
                <a:latin typeface="Arial"/>
                <a:ea typeface="Arial"/>
              </a:rPr>
              <a:t>12</a:t>
            </a:fld>
            <a:endParaRPr b="0" lang="fr-FR" sz="1000" spc="-1" strike="noStrike"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483228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pic>
        <p:nvPicPr>
          <p:cNvPr id="129" name="Google Shape;148;p24" descr=""/>
          <p:cNvPicPr/>
          <p:nvPr/>
        </p:nvPicPr>
        <p:blipFill>
          <a:blip r:embed="rId1"/>
          <a:stretch/>
        </p:blipFill>
        <p:spPr>
          <a:xfrm>
            <a:off x="3714840" y="986400"/>
            <a:ext cx="5305680" cy="367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11760" y="25452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2800" spc="-1" strike="noStrike">
                <a:solidFill>
                  <a:srgbClr val="000000"/>
                </a:solidFill>
                <a:latin typeface="Arial"/>
                <a:ea typeface="Arial"/>
              </a:rPr>
              <a:t>YOUSSOUF Ralil : DOO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bla bla bla</a:t>
            </a:r>
            <a:br/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bla bla </a:t>
            </a:r>
            <a:endParaRPr b="0" lang="fr-FR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bla bla bla</a:t>
            </a:r>
            <a:br/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bla bla </a:t>
            </a:r>
            <a:endParaRPr b="0" lang="fr-FR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bla bla bla</a:t>
            </a:r>
            <a:br/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bla bla </a:t>
            </a:r>
            <a:endParaRPr b="0" lang="fr-FR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bla bla bla</a:t>
            </a:r>
            <a:br/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bla bla </a:t>
            </a:r>
            <a:endParaRPr b="0" lang="fr-FR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sldNum" idx="15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C8E494B-6ACE-49BB-8B4E-0D658887E271}" type="slidenum">
              <a:rPr b="0" lang="fr" sz="1000" spc="-1" strike="noStrike">
                <a:solidFill>
                  <a:srgbClr val="595959"/>
                </a:solidFill>
                <a:latin typeface="Arial"/>
                <a:ea typeface="Arial"/>
              </a:rPr>
              <a:t>&lt;numéro&gt;</a:t>
            </a:fld>
            <a:endParaRPr b="0" lang="fr-FR" sz="1000" spc="-1" strike="noStrike"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483228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pic>
        <p:nvPicPr>
          <p:cNvPr id="134" name="Google Shape;157;p25" descr=""/>
          <p:cNvPicPr/>
          <p:nvPr/>
        </p:nvPicPr>
        <p:blipFill>
          <a:blip r:embed="rId1"/>
          <a:stretch/>
        </p:blipFill>
        <p:spPr>
          <a:xfrm>
            <a:off x="3714840" y="986400"/>
            <a:ext cx="5305680" cy="367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25452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2800" spc="-1" strike="noStrike">
                <a:solidFill>
                  <a:srgbClr val="000000"/>
                </a:solidFill>
                <a:latin typeface="Arial"/>
                <a:ea typeface="Arial"/>
              </a:rPr>
              <a:t>BERNARD Adrian : Qualité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240" cy="3636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5000"/>
          </a:bodyPr>
          <a:p>
            <a:pPr marL="457200" indent="-33444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Définition des fonctionnalités</a:t>
            </a:r>
            <a:endParaRPr b="0" lang="fr-FR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marL="457200" indent="-33444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Diagramme pieuvre (image)</a:t>
            </a:r>
            <a:endParaRPr b="0" lang="fr-FR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marL="457200" indent="-33444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Tableau des tâches</a:t>
            </a:r>
            <a:endParaRPr b="0" lang="fr-FR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marL="457200" indent="-33444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Diagramme de PERT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marL="457200" indent="-33444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Calcul budgétaire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05018FC-577D-4EBF-8322-A08656B9B5EC}" type="slidenum">
              <a:rPr b="0" lang="fr" sz="1000" spc="-1" strike="noStrike">
                <a:solidFill>
                  <a:srgbClr val="595959"/>
                </a:solidFill>
                <a:latin typeface="Arial"/>
                <a:ea typeface="Arial"/>
              </a:rPr>
              <a:t>2</a:t>
            </a:fld>
            <a:endParaRPr b="0" lang="fr-FR" sz="1000" spc="-1" strike="noStrike">
              <a:latin typeface="Times New Roman"/>
            </a:endParaRPr>
          </a:p>
        </p:txBody>
      </p:sp>
      <p:pic>
        <p:nvPicPr>
          <p:cNvPr id="85" name="Google Shape;64;p14" descr=""/>
          <p:cNvPicPr/>
          <p:nvPr/>
        </p:nvPicPr>
        <p:blipFill>
          <a:blip r:embed="rId1"/>
          <a:stretch/>
        </p:blipFill>
        <p:spPr>
          <a:xfrm>
            <a:off x="4311720" y="932040"/>
            <a:ext cx="4501440" cy="385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25452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2800" spc="-1" strike="noStrike">
                <a:solidFill>
                  <a:srgbClr val="000000"/>
                </a:solidFill>
                <a:latin typeface="Arial"/>
                <a:ea typeface="Arial"/>
              </a:rPr>
              <a:t>BERNARD Adrian : IHM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2400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6000"/>
          </a:bodyPr>
          <a:p>
            <a:pPr marL="457200" indent="-33444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Interface de la partie gestion des sessions</a:t>
            </a:r>
            <a:endParaRPr b="0" lang="fr-FR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marL="457200" indent="-33444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Interface de la partie Planning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marL="457200" indent="-33444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Création de scénarios d’utilisation</a:t>
            </a:r>
            <a:endParaRPr b="0" lang="fr-FR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marL="457200" indent="-33444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Test utilisateur des scénarios d’utilisation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012F640-718D-4FED-9291-D20A0BBF567A}" type="slidenum">
              <a:rPr b="0" lang="fr" sz="1000" spc="-1" strike="noStrike">
                <a:solidFill>
                  <a:srgbClr val="595959"/>
                </a:solidFill>
                <a:latin typeface="Arial"/>
                <a:ea typeface="Arial"/>
              </a:rPr>
              <a:t>3</a:t>
            </a:fld>
            <a:endParaRPr b="0" lang="fr-FR" sz="1000" spc="-1" strike="noStrike">
              <a:latin typeface="Times New Roman"/>
            </a:endParaRPr>
          </a:p>
        </p:txBody>
      </p:sp>
      <p:pic>
        <p:nvPicPr>
          <p:cNvPr id="89" name="Google Shape;72;p15" descr=""/>
          <p:cNvPicPr/>
          <p:nvPr/>
        </p:nvPicPr>
        <p:blipFill>
          <a:blip r:embed="rId1"/>
          <a:stretch/>
        </p:blipFill>
        <p:spPr>
          <a:xfrm>
            <a:off x="4235760" y="1079280"/>
            <a:ext cx="4731840" cy="356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25452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2800" spc="-1" strike="noStrike">
                <a:solidFill>
                  <a:srgbClr val="000000"/>
                </a:solidFill>
                <a:latin typeface="Arial"/>
                <a:ea typeface="Arial"/>
              </a:rPr>
              <a:t>BERNARD Adrian : DOO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11760" y="1044360"/>
            <a:ext cx="393912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30120">
              <a:lnSpc>
                <a:spcPct val="105000"/>
              </a:lnSpc>
              <a:buClr>
                <a:srgbClr val="595959"/>
              </a:buClr>
              <a:buFont typeface="Arial"/>
              <a:buChar char="●"/>
            </a:pPr>
            <a:r>
              <a:rPr b="0" lang="fr" sz="1600" spc="-1" strike="noStrike">
                <a:solidFill>
                  <a:srgbClr val="595959"/>
                </a:solidFill>
                <a:latin typeface="Arial"/>
                <a:ea typeface="Arial"/>
              </a:rPr>
              <a:t>Réalisation des diagrammes de séquence (conception)</a:t>
            </a:r>
            <a:endParaRPr b="0" lang="fr-FR" sz="1600" spc="-1" strike="noStrike">
              <a:latin typeface="Arial"/>
            </a:endParaRPr>
          </a:p>
          <a:p>
            <a:pPr marL="457200">
              <a:lnSpc>
                <a:spcPct val="10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 marL="457200" indent="-334080">
              <a:lnSpc>
                <a:spcPct val="10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fr" sz="1660" spc="-1" strike="noStrike">
                <a:solidFill>
                  <a:srgbClr val="595959"/>
                </a:solidFill>
                <a:latin typeface="Arial"/>
                <a:ea typeface="Arial"/>
              </a:rPr>
              <a:t>Optimisation du diagramme de classe</a:t>
            </a:r>
            <a:endParaRPr b="0" lang="fr-FR" sz="1660" spc="-1" strike="noStrike">
              <a:latin typeface="Arial"/>
            </a:endParaRPr>
          </a:p>
          <a:p>
            <a:pPr marL="457200">
              <a:lnSpc>
                <a:spcPct val="10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660" spc="-1" strike="noStrike">
              <a:latin typeface="Arial"/>
            </a:endParaRPr>
          </a:p>
          <a:p>
            <a:pPr marL="457200" indent="-334080">
              <a:lnSpc>
                <a:spcPct val="10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fr" sz="1660" spc="-1" strike="noStrike">
                <a:solidFill>
                  <a:srgbClr val="595959"/>
                </a:solidFill>
                <a:latin typeface="Arial"/>
                <a:ea typeface="Arial"/>
              </a:rPr>
              <a:t>Implémentation de l’interface de session et planning</a:t>
            </a:r>
            <a:endParaRPr b="0" lang="fr-FR" sz="1660" spc="-1" strike="noStrike">
              <a:latin typeface="Arial"/>
            </a:endParaRPr>
          </a:p>
          <a:p>
            <a:pPr marL="457200">
              <a:lnSpc>
                <a:spcPct val="10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660" spc="-1" strike="noStrike">
              <a:latin typeface="Arial"/>
            </a:endParaRPr>
          </a:p>
          <a:p>
            <a:pPr marL="457200" indent="-330120">
              <a:lnSpc>
                <a:spcPct val="10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fr" sz="1600" spc="-1" strike="noStrike">
                <a:solidFill>
                  <a:srgbClr val="595959"/>
                </a:solidFill>
                <a:latin typeface="Arial"/>
                <a:ea typeface="Arial"/>
              </a:rPr>
              <a:t>Procédures événementielles de équipe/athlète</a:t>
            </a:r>
            <a:endParaRPr b="0" lang="fr-FR" sz="1600" spc="-1" strike="noStrike">
              <a:latin typeface="Arial"/>
            </a:endParaRPr>
          </a:p>
          <a:p>
            <a:pPr marL="457200">
              <a:lnSpc>
                <a:spcPct val="10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806F349-263B-400F-89A4-DE22509FC8D8}" type="slidenum">
              <a:rPr b="0" lang="fr" sz="1000" spc="-1" strike="noStrike">
                <a:solidFill>
                  <a:srgbClr val="595959"/>
                </a:solidFill>
                <a:latin typeface="Arial"/>
                <a:ea typeface="Arial"/>
              </a:rPr>
              <a:t>4</a:t>
            </a:fld>
            <a:endParaRPr b="0" lang="fr-FR" sz="1000" spc="-1" strike="noStrike">
              <a:latin typeface="Times New Roman"/>
            </a:endParaRPr>
          </a:p>
        </p:txBody>
      </p:sp>
      <p:pic>
        <p:nvPicPr>
          <p:cNvPr id="93" name="Google Shape;80;p16" descr=""/>
          <p:cNvPicPr/>
          <p:nvPr/>
        </p:nvPicPr>
        <p:blipFill>
          <a:blip r:embed="rId1"/>
          <a:stretch/>
        </p:blipFill>
        <p:spPr>
          <a:xfrm>
            <a:off x="4250880" y="520920"/>
            <a:ext cx="4769640" cy="410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25452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2800" spc="-1" strike="noStrike">
                <a:solidFill>
                  <a:srgbClr val="000000"/>
                </a:solidFill>
                <a:latin typeface="Arial"/>
                <a:ea typeface="Arial"/>
              </a:rPr>
              <a:t>R S SUKUMAR Chandra : Qualité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Définition des fonctionnalités</a:t>
            </a:r>
            <a:endParaRPr b="0" lang="fr-FR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b="0" lang="fr-FR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Diagramme PBS</a:t>
            </a:r>
            <a:endParaRPr b="0" lang="fr-FR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Diagramme WBS</a:t>
            </a:r>
            <a:endParaRPr b="0" lang="fr-FR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Diagramme GANTT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E7DB1F5-9B2C-4B28-BEBA-088013B95187}" type="slidenum">
              <a:rPr b="0" lang="fr" sz="1000" spc="-1" strike="noStrike">
                <a:solidFill>
                  <a:srgbClr val="595959"/>
                </a:solidFill>
                <a:latin typeface="Arial"/>
                <a:ea typeface="Arial"/>
              </a:rPr>
              <a:t>5</a:t>
            </a:fld>
            <a:endParaRPr b="0" lang="fr-FR" sz="1000" spc="-1" strike="noStrike">
              <a:latin typeface="Times New Roman"/>
            </a:endParaRPr>
          </a:p>
        </p:txBody>
      </p:sp>
      <p:pic>
        <p:nvPicPr>
          <p:cNvPr id="97" name="Google Shape;88;p17" descr=""/>
          <p:cNvPicPr/>
          <p:nvPr/>
        </p:nvPicPr>
        <p:blipFill>
          <a:blip r:embed="rId1"/>
          <a:stretch/>
        </p:blipFill>
        <p:spPr>
          <a:xfrm>
            <a:off x="3122640" y="1755000"/>
            <a:ext cx="5897880" cy="257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25452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2800" spc="-1" strike="noStrike">
                <a:solidFill>
                  <a:srgbClr val="000000"/>
                </a:solidFill>
                <a:latin typeface="Arial"/>
                <a:ea typeface="Arial"/>
              </a:rPr>
              <a:t>R S SUKUMAR Chandra : IHM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4000"/>
          </a:bodyPr>
          <a:p>
            <a:pPr marL="457200" indent="-33444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Interface du la partie équipe</a:t>
            </a:r>
            <a:endParaRPr b="0" lang="fr-FR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marL="457200" indent="-33444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Interface du menu</a:t>
            </a:r>
            <a:endParaRPr b="0" lang="fr-FR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marL="457200" indent="-33444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Créations de scénarios d’utilisation </a:t>
            </a:r>
            <a:endParaRPr b="0" lang="fr-FR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marL="457200" indent="-33444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Test utilisateur des scénarios d’utilisation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85BE1E3-9C54-41BE-AE3A-2BC513D80C64}" type="slidenum">
              <a:rPr b="0" lang="fr" sz="1000" spc="-1" strike="noStrike">
                <a:solidFill>
                  <a:srgbClr val="595959"/>
                </a:solidFill>
                <a:latin typeface="Arial"/>
                <a:ea typeface="Arial"/>
              </a:rPr>
              <a:t>6</a:t>
            </a:fld>
            <a:endParaRPr b="0" lang="fr-FR" sz="1000" spc="-1" strike="noStrike">
              <a:latin typeface="Times New Roman"/>
            </a:endParaRPr>
          </a:p>
        </p:txBody>
      </p:sp>
      <p:pic>
        <p:nvPicPr>
          <p:cNvPr id="101" name="Google Shape;96;p18" descr=""/>
          <p:cNvPicPr/>
          <p:nvPr/>
        </p:nvPicPr>
        <p:blipFill>
          <a:blip r:embed="rId1"/>
          <a:stretch/>
        </p:blipFill>
        <p:spPr>
          <a:xfrm>
            <a:off x="4311720" y="1109160"/>
            <a:ext cx="4657680" cy="350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25452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2800" spc="-1" strike="noStrike">
                <a:solidFill>
                  <a:srgbClr val="000000"/>
                </a:solidFill>
                <a:latin typeface="Arial"/>
                <a:ea typeface="Arial"/>
              </a:rPr>
              <a:t>R S SUKUMAR Chandra : DOO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96120" y="110844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3660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fr" sz="1700" spc="-1" strike="noStrike">
                <a:solidFill>
                  <a:srgbClr val="595959"/>
                </a:solidFill>
                <a:latin typeface="Arial"/>
                <a:ea typeface="Arial"/>
              </a:rPr>
              <a:t>Réalisation des diagrammes de séquence (analyse) </a:t>
            </a:r>
            <a:endParaRPr b="0" lang="fr-FR" sz="17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7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Procédures événementielles de session/planning </a:t>
            </a:r>
            <a:endParaRPr b="0" lang="fr-FR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Interface d’équipe</a:t>
            </a:r>
            <a:endParaRPr b="0" lang="fr-FR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46B3C5D-5A08-49CD-8E9E-0FE82CC985CA}" type="slidenum">
              <a:rPr b="0" lang="fr" sz="1000" spc="-1" strike="noStrike">
                <a:solidFill>
                  <a:srgbClr val="595959"/>
                </a:solidFill>
                <a:latin typeface="Arial"/>
                <a:ea typeface="Arial"/>
              </a:rPr>
              <a:t>7</a:t>
            </a:fld>
            <a:endParaRPr b="0" lang="fr-FR" sz="1000" spc="-1" strike="noStrike">
              <a:latin typeface="Times New Roman"/>
            </a:endParaRPr>
          </a:p>
        </p:txBody>
      </p:sp>
      <p:pic>
        <p:nvPicPr>
          <p:cNvPr id="105" name="Google Shape;104;p19" descr=""/>
          <p:cNvPicPr/>
          <p:nvPr/>
        </p:nvPicPr>
        <p:blipFill>
          <a:blip r:embed="rId1"/>
          <a:stretch/>
        </p:blipFill>
        <p:spPr>
          <a:xfrm>
            <a:off x="4096080" y="1003680"/>
            <a:ext cx="4847760" cy="362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25452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2800" spc="-1" strike="noStrike">
                <a:solidFill>
                  <a:srgbClr val="000000"/>
                </a:solidFill>
                <a:latin typeface="Arial"/>
                <a:ea typeface="Arial"/>
              </a:rPr>
              <a:t>Taycir Ben Ouirane : Qualité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680" y="819000"/>
            <a:ext cx="3594960" cy="4215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fr" sz="1700" spc="-1" strike="noStrike">
                <a:solidFill>
                  <a:srgbClr val="595959"/>
                </a:solidFill>
                <a:latin typeface="Arial"/>
                <a:ea typeface="Arial"/>
              </a:rPr>
              <a:t>Définition des fonctionnalités</a:t>
            </a:r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Cahier de charge</a:t>
            </a:r>
            <a:endParaRPr b="0" lang="fr-FR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MCD et SR</a:t>
            </a:r>
            <a:endParaRPr b="0" lang="fr-FR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Tableau des tâches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Calcul budgétaire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41209D6-C3F5-4405-9BC0-271A07790617}" type="slidenum">
              <a:rPr b="0" lang="fr" sz="1000" spc="-1" strike="noStrike">
                <a:solidFill>
                  <a:srgbClr val="595959"/>
                </a:solidFill>
                <a:latin typeface="Arial"/>
                <a:ea typeface="Arial"/>
              </a:rPr>
              <a:t>8</a:t>
            </a:fld>
            <a:endParaRPr b="0" lang="fr-FR" sz="1000" spc="-1" strike="noStrike">
              <a:latin typeface="Times New Roman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83228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pic>
        <p:nvPicPr>
          <p:cNvPr id="110" name="Google Shape;113;p20" descr=""/>
          <p:cNvPicPr/>
          <p:nvPr/>
        </p:nvPicPr>
        <p:blipFill>
          <a:blip r:embed="rId1"/>
          <a:stretch/>
        </p:blipFill>
        <p:spPr>
          <a:xfrm>
            <a:off x="3456360" y="900000"/>
            <a:ext cx="5543280" cy="371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25452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2800" spc="-1" strike="noStrike">
                <a:solidFill>
                  <a:srgbClr val="000000"/>
                </a:solidFill>
                <a:latin typeface="Arial"/>
                <a:ea typeface="Arial"/>
              </a:rPr>
              <a:t>Taycir Ben Ouirane : IHM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Création de l’interface de la partie Statistique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Élaboration des scénarios et tables fonctionnelles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fr" sz="1800" spc="-1" strike="noStrike">
                <a:solidFill>
                  <a:srgbClr val="595959"/>
                </a:solidFill>
                <a:latin typeface="Arial"/>
                <a:ea typeface="Arial"/>
              </a:rPr>
              <a:t>Test utilisateurs : Talk-aloud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A4CEEA1-ECBE-49D5-9E30-44F682C6F16B}" type="slidenum">
              <a:rPr b="0" lang="fr" sz="1000" spc="-1" strike="noStrike">
                <a:solidFill>
                  <a:srgbClr val="595959"/>
                </a:solidFill>
                <a:latin typeface="Arial"/>
                <a:ea typeface="Arial"/>
              </a:rPr>
              <a:t>9</a:t>
            </a:fld>
            <a:endParaRPr b="0" lang="fr-FR" sz="1000" spc="-1" strike="noStrike">
              <a:latin typeface="Times New Roman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83228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pic>
        <p:nvPicPr>
          <p:cNvPr id="115" name="Google Shape;122;p21" descr=""/>
          <p:cNvPicPr/>
          <p:nvPr/>
        </p:nvPicPr>
        <p:blipFill>
          <a:blip r:embed="rId1"/>
          <a:stretch/>
        </p:blipFill>
        <p:spPr>
          <a:xfrm>
            <a:off x="4161240" y="922680"/>
            <a:ext cx="4859280" cy="364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LibreOffice/7.3.1.3$Windows_X86_64 LibreOffice_project/a69ca51ded25f3eefd52d7bf9a5fad8c90b87951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2024-06-16T19:20:16Z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