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81279" autoAdjust="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89923-ADB7-4F76-9D27-A3289179AC2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5BC01-C8D9-4603-86E2-8338BC95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6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图卷积神经网络 非欧空间的数据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3dmesh </a:t>
            </a:r>
            <a:r>
              <a:rPr lang="zh-CN" altLang="en-US" dirty="0" smtClean="0"/>
              <a:t>比体素和点云好 用的多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5BC01-C8D9-4603-86E2-8338BC9505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0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第五个</a:t>
            </a:r>
            <a:r>
              <a:rPr lang="en-US" altLang="zh-CN" dirty="0" smtClean="0"/>
              <a:t>block </a:t>
            </a:r>
            <a:r>
              <a:rPr lang="zh-CN" altLang="en-US" dirty="0" smtClean="0"/>
              <a:t>第三个</a:t>
            </a:r>
            <a:r>
              <a:rPr lang="en-US" altLang="zh-CN" dirty="0" smtClean="0"/>
              <a:t>layer </a:t>
            </a:r>
            <a:r>
              <a:rPr lang="zh-CN" altLang="en-US" dirty="0" smtClean="0"/>
              <a:t>至于为什么这么选是试出来的 经验决定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5BC01-C8D9-4603-86E2-8338BC9505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2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三层卷积层出来是</a:t>
            </a:r>
            <a:r>
              <a:rPr lang="en-US" altLang="zh-CN" dirty="0" smtClean="0"/>
              <a:t>1280</a:t>
            </a:r>
            <a:r>
              <a:rPr lang="zh-CN" altLang="en-US" dirty="0" smtClean="0"/>
              <a:t>维 跟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维</a:t>
            </a:r>
            <a:r>
              <a:rPr lang="en-US" altLang="zh-CN" dirty="0" smtClean="0"/>
              <a:t>3D feature</a:t>
            </a:r>
            <a:r>
              <a:rPr lang="zh-CN" altLang="en-US" dirty="0" smtClean="0"/>
              <a:t>链接起来 </a:t>
            </a:r>
            <a:r>
              <a:rPr lang="en-US" altLang="zh-CN" dirty="0" smtClean="0"/>
              <a:t>= 1408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5BC01-C8D9-4603-86E2-8338BC9505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3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5BC01-C8D9-4603-86E2-8338BC9505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4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0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2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5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BFE7-A910-4881-8147-A7280BDFE5E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829E-C041-45FF-9CAC-20D125BA5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CN" dirty="0"/>
              <a:t>Pixel2Mesh: Generating 3D Mesh Models</a:t>
            </a:r>
            <a:br>
              <a:rPr lang="sv-SE" altLang="zh-CN" dirty="0"/>
            </a:br>
            <a:r>
              <a:rPr lang="en-US" altLang="zh-CN" dirty="0"/>
              <a:t>from Single RGB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07" y="3991114"/>
            <a:ext cx="8932786" cy="258898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7082" y="3509963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ECCV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4" t="4738" r="1" b="490"/>
          <a:stretch/>
        </p:blipFill>
        <p:spPr>
          <a:xfrm>
            <a:off x="2250141" y="1290917"/>
            <a:ext cx="7943210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novel </a:t>
            </a:r>
            <a:r>
              <a:rPr lang="en-US" altLang="zh-CN" dirty="0"/>
              <a:t>end-to-end neural network architecture that generates a 3D mesh model from </a:t>
            </a:r>
            <a:r>
              <a:rPr lang="en-US" altLang="zh-CN" dirty="0" smtClean="0"/>
              <a:t>a single </a:t>
            </a:r>
            <a:r>
              <a:rPr lang="en-US" altLang="zh-CN" dirty="0"/>
              <a:t>RGB </a:t>
            </a:r>
            <a:r>
              <a:rPr lang="en-US" altLang="zh-CN" dirty="0" smtClean="0"/>
              <a:t>image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projection layer which incorporates </a:t>
            </a:r>
            <a:r>
              <a:rPr lang="en-US" altLang="zh-CN" dirty="0" smtClean="0"/>
              <a:t>perceptual image </a:t>
            </a:r>
            <a:r>
              <a:rPr lang="en-US" altLang="zh-CN" dirty="0"/>
              <a:t>features into the 3D geometry represented by </a:t>
            </a:r>
            <a:r>
              <a:rPr lang="en-US" altLang="zh-CN" dirty="0" smtClean="0"/>
              <a:t>GCN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Predict 3D </a:t>
            </a:r>
            <a:r>
              <a:rPr lang="en-US" altLang="zh-CN" dirty="0"/>
              <a:t>geometry in a coarse to fine fashion, which is more reliable and easy to learn.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6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375"/>
            <a:ext cx="10515600" cy="5414625"/>
          </a:xfrm>
        </p:spPr>
        <p:txBody>
          <a:bodyPr>
            <a:normAutofit/>
          </a:bodyPr>
          <a:lstStyle/>
          <a:p>
            <a:r>
              <a:rPr lang="en-US" altLang="zh-CN" dirty="0"/>
              <a:t>represent a mesh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2D regular </a:t>
            </a:r>
            <a:r>
              <a:rPr lang="en-US" altLang="zh-CN" dirty="0" smtClean="0"/>
              <a:t>grid to </a:t>
            </a:r>
            <a:r>
              <a:rPr lang="en-US" altLang="zh-CN" dirty="0"/>
              <a:t>an </a:t>
            </a:r>
            <a:r>
              <a:rPr lang="en-US" altLang="zh-CN" dirty="0" smtClean="0"/>
              <a:t>irregular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2d Image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3d </a:t>
            </a:r>
            <a:r>
              <a:rPr lang="en-US" altLang="zh-CN" dirty="0" smtClean="0"/>
              <a:t>M</a:t>
            </a:r>
            <a:r>
              <a:rPr lang="en-US" altLang="zh-CN" dirty="0" smtClean="0"/>
              <a:t>esh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Solution: Graph </a:t>
            </a:r>
            <a:r>
              <a:rPr lang="en-US" altLang="zh-CN" dirty="0"/>
              <a:t>representation,</a:t>
            </a:r>
            <a:r>
              <a:rPr lang="en-US" altLang="zh-CN" dirty="0" smtClean="0"/>
              <a:t> and </a:t>
            </a:r>
            <a:r>
              <a:rPr lang="en-US" altLang="zh-CN" dirty="0" smtClean="0"/>
              <a:t>GCN </a:t>
            </a:r>
            <a:r>
              <a:rPr lang="zh-CN" altLang="en-US" dirty="0" smtClean="0"/>
              <a:t>（图卷积神经网络）</a:t>
            </a:r>
            <a:endParaRPr lang="en-US" altLang="zh-CN" dirty="0" smtClean="0"/>
          </a:p>
          <a:p>
            <a:pPr lvl="2"/>
            <a:r>
              <a:rPr lang="en-US" altLang="zh-CN" spc="-11" dirty="0">
                <a:solidFill>
                  <a:srgbClr val="000000"/>
                </a:solidFill>
                <a:cs typeface="Calibri"/>
              </a:rPr>
              <a:t>Vertex-&gt;node,</a:t>
            </a:r>
            <a:r>
              <a:rPr lang="en-US" altLang="zh-CN" spc="2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edge-&gt;</a:t>
            </a:r>
            <a:r>
              <a:rPr lang="en-US" altLang="zh-CN" dirty="0" smtClean="0">
                <a:solidFill>
                  <a:srgbClr val="000000"/>
                </a:solidFill>
                <a:cs typeface="Calibri"/>
              </a:rPr>
              <a:t>connection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Benefit : </a:t>
            </a:r>
            <a:r>
              <a:rPr lang="en-US" altLang="zh-CN" dirty="0"/>
              <a:t>The </a:t>
            </a:r>
            <a:r>
              <a:rPr lang="en-US" altLang="zh-CN" dirty="0" smtClean="0"/>
              <a:t>known connectivity, high </a:t>
            </a:r>
            <a:r>
              <a:rPr lang="en-US" altLang="zh-CN" dirty="0"/>
              <a:t>order </a:t>
            </a:r>
            <a:r>
              <a:rPr lang="en-US" altLang="zh-CN" dirty="0" smtClean="0"/>
              <a:t>loss</a:t>
            </a:r>
          </a:p>
          <a:p>
            <a:pPr lvl="2"/>
            <a:r>
              <a:rPr lang="en-US" altLang="zh-CN" dirty="0"/>
              <a:t>surface </a:t>
            </a:r>
            <a:r>
              <a:rPr lang="en-US" altLang="zh-CN" dirty="0" smtClean="0"/>
              <a:t>normal loss</a:t>
            </a:r>
          </a:p>
          <a:p>
            <a:pPr lvl="2"/>
            <a:r>
              <a:rPr lang="en-US" altLang="zh-CN" dirty="0"/>
              <a:t>an edge </a:t>
            </a:r>
            <a:r>
              <a:rPr lang="en-US" altLang="zh-CN" dirty="0" smtClean="0"/>
              <a:t>loss</a:t>
            </a:r>
          </a:p>
          <a:p>
            <a:pPr lvl="2"/>
            <a:r>
              <a:rPr lang="en-US" altLang="zh-CN" dirty="0"/>
              <a:t>a </a:t>
            </a:r>
            <a:r>
              <a:rPr lang="en-US" altLang="zh-CN" dirty="0" err="1"/>
              <a:t>laplacian</a:t>
            </a:r>
            <a:r>
              <a:rPr lang="en-US" altLang="zh-CN" dirty="0"/>
              <a:t> loss</a:t>
            </a:r>
          </a:p>
          <a:p>
            <a:r>
              <a:rPr lang="en-US" altLang="zh-CN" dirty="0"/>
              <a:t>how to update the vertex </a:t>
            </a:r>
            <a:r>
              <a:rPr lang="en-US" altLang="zh-CN" dirty="0" smtClean="0"/>
              <a:t>location effectively and </a:t>
            </a:r>
            <a:r>
              <a:rPr lang="en-US" altLang="zh-CN" dirty="0" smtClean="0"/>
              <a:t>correctly</a:t>
            </a:r>
            <a:r>
              <a:rPr lang="zh-CN" altLang="en-US" sz="2400" dirty="0" smtClean="0"/>
              <a:t>（通过对椭球进行形变近似到目标模型）</a:t>
            </a:r>
            <a:endParaRPr lang="en-US" altLang="zh-CN" sz="2400" dirty="0" smtClean="0"/>
          </a:p>
          <a:p>
            <a:pPr lvl="1"/>
            <a:r>
              <a:rPr lang="en-US" altLang="zh-CN" dirty="0"/>
              <a:t>a large number of </a:t>
            </a:r>
            <a:r>
              <a:rPr lang="en-US" altLang="zh-CN" dirty="0" smtClean="0"/>
              <a:t>vertices, limited </a:t>
            </a:r>
            <a:r>
              <a:rPr lang="en-US" altLang="zh-CN" dirty="0"/>
              <a:t>receptive </a:t>
            </a:r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smtClean="0"/>
              <a:t>Solution: a coarse-to-fine approach</a:t>
            </a:r>
          </a:p>
          <a:p>
            <a:pPr lvl="2"/>
            <a:r>
              <a:rPr lang="en-US" altLang="zh-CN" dirty="0" smtClean="0"/>
              <a:t>graph </a:t>
            </a:r>
            <a:r>
              <a:rPr lang="en-US" altLang="zh-CN" dirty="0" err="1"/>
              <a:t>unpooling</a:t>
            </a:r>
            <a:r>
              <a:rPr lang="en-US" altLang="zh-CN" dirty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altLang="zh-CN" dirty="0"/>
              <a:t>mesh deformation block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9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444" y="1690688"/>
            <a:ext cx="10515600" cy="24631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518213"/>
            <a:ext cx="4112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 image </a:t>
            </a:r>
            <a:r>
              <a:rPr lang="en-US" altLang="zh-CN" dirty="0"/>
              <a:t>feature </a:t>
            </a:r>
            <a:r>
              <a:rPr lang="en-US" altLang="zh-CN" dirty="0" smtClean="0"/>
              <a:t>network.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cascaded mesh deformation </a:t>
            </a:r>
            <a:r>
              <a:rPr lang="en-US" altLang="zh-CN" dirty="0" smtClean="0"/>
              <a:t>network.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955" y="190658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2DCNN</a:t>
            </a:r>
          </a:p>
          <a:p>
            <a:r>
              <a:rPr lang="en-US" altLang="zh-CN" dirty="0" smtClean="0"/>
              <a:t>vgg16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30" y="33508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0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58753" y="797859"/>
            <a:ext cx="6033247" cy="59794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539" b="13538"/>
          <a:stretch/>
        </p:blipFill>
        <p:spPr>
          <a:xfrm>
            <a:off x="6674083" y="3787588"/>
            <a:ext cx="5002586" cy="263146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018"/>
            <a:ext cx="4302054" cy="1007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717" b="13904"/>
          <a:stretch/>
        </p:blipFill>
        <p:spPr>
          <a:xfrm>
            <a:off x="6674083" y="1039906"/>
            <a:ext cx="5002586" cy="253398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540625" y="893473"/>
            <a:ext cx="1618128" cy="702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693459" y="197224"/>
            <a:ext cx="847166" cy="114748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8200" y="1873624"/>
            <a:ext cx="356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Perceptual Feature Pooling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838200" y="3787588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Mesh Deformation Block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22147" y="45420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点的三维坐标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2147" y="5403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点的特征向量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Perceptual Feature 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17" b="13904"/>
          <a:stretch/>
        </p:blipFill>
        <p:spPr>
          <a:xfrm>
            <a:off x="838200" y="1461305"/>
            <a:ext cx="5002597" cy="25339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338916"/>
            <a:ext cx="8218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Projection and bilinear 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（双线性插值）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(1280,) shaped  feature vector for every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的三个卷积层决定的）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8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Mesh Deformation Block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082" y="2856100"/>
            <a:ext cx="3638550" cy="8667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4"/>
          <a:srcRect l="-1" r="539" b="13538"/>
          <a:stretch/>
        </p:blipFill>
        <p:spPr>
          <a:xfrm>
            <a:off x="6351214" y="1438835"/>
            <a:ext cx="5002586" cy="26314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8095" y="16906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Concatenate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(N,1280) image feature and  (N,128) node feature, get (N,1408) node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Graph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Input: (N,1408) feature and (N,3) 3D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Output: (N,128) feature and (N,3) 3D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Shortcut 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（图中的点只能跟邻居节点交换信息，相当于</a:t>
            </a:r>
            <a:r>
              <a:rPr lang="en-US" altLang="zh-CN" dirty="0" smtClean="0"/>
              <a:t>2d</a:t>
            </a:r>
            <a:r>
              <a:rPr lang="zh-CN" altLang="en-US" dirty="0" smtClean="0"/>
              <a:t>中的感受野小。解决办法是</a:t>
            </a:r>
            <a:r>
              <a:rPr lang="en-US" altLang="zh-CN" dirty="0" smtClean="0"/>
              <a:t>deep net with shortcut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594731" y="26958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1280</a:t>
            </a:r>
            <a:r>
              <a:rPr lang="zh-CN" altLang="en-US" dirty="0" smtClean="0"/>
              <a:t>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3748" y="32894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128</a:t>
            </a:r>
            <a:r>
              <a:rPr lang="zh-CN" altLang="en-US" dirty="0" smtClean="0"/>
              <a:t>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</a:t>
            </a:r>
            <a:r>
              <a:rPr lang="en-US" altLang="zh-CN" dirty="0" err="1"/>
              <a:t>Unpooling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303"/>
            <a:ext cx="3231776" cy="75699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913530" y="2178424"/>
            <a:ext cx="484094" cy="510988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61" y="1531800"/>
            <a:ext cx="7730939" cy="21789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399166" y="2414845"/>
            <a:ext cx="1010488" cy="1170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8200" y="4024911"/>
            <a:ext cx="4576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Requirement: balanced vertex </a:t>
            </a:r>
            <a:r>
              <a:rPr lang="en-US" altLang="zh-CN" dirty="0" smtClean="0"/>
              <a:t>degrees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基于面的：</a:t>
            </a:r>
            <a:r>
              <a:rPr lang="en-US" altLang="zh-CN" dirty="0" smtClean="0"/>
              <a:t>imbalanced vertex degrees</a:t>
            </a:r>
            <a:endParaRPr lang="en-US" altLang="zh-CN" dirty="0"/>
          </a:p>
          <a:p>
            <a:r>
              <a:rPr lang="zh-CN" altLang="en-US" dirty="0" smtClean="0"/>
              <a:t>基于边的</a:t>
            </a:r>
            <a:r>
              <a:rPr lang="zh-CN" altLang="en-US" dirty="0" smtClean="0"/>
              <a:t>：新点的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取边上两点平均值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4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Chamfer </a:t>
            </a:r>
            <a:r>
              <a:rPr lang="en-US" altLang="zh-CN" dirty="0" smtClean="0"/>
              <a:t>loss</a:t>
            </a:r>
            <a:r>
              <a:rPr lang="zh-CN" altLang="en-US" dirty="0"/>
              <a:t>：</a:t>
            </a:r>
            <a:r>
              <a:rPr lang="zh-CN" altLang="en-US" sz="2400" dirty="0"/>
              <a:t>其作用是限制网格顶点的具体位置；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Normal </a:t>
            </a:r>
            <a:r>
              <a:rPr lang="en-US" altLang="zh-CN" dirty="0" smtClean="0"/>
              <a:t>loss</a:t>
            </a:r>
            <a:r>
              <a:rPr lang="zh-CN" altLang="en-US" dirty="0"/>
              <a:t>：</a:t>
            </a:r>
            <a:r>
              <a:rPr lang="zh-CN" altLang="en-US" sz="2400" dirty="0"/>
              <a:t>其作用是增强网格表面法向的一致性（增加表面光滑度）；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dirty="0"/>
              <a:t>Laplacian </a:t>
            </a:r>
            <a:r>
              <a:rPr lang="en-US" altLang="zh-CN" dirty="0" smtClean="0"/>
              <a:t>regularization</a:t>
            </a:r>
            <a:r>
              <a:rPr lang="zh-CN" altLang="en-US" dirty="0" smtClean="0"/>
              <a:t>：</a:t>
            </a:r>
            <a:r>
              <a:rPr lang="zh-CN" altLang="en-US" sz="2400" dirty="0"/>
              <a:t>其作用是在形变时维持临近顶点的相对位置；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Edge length </a:t>
            </a:r>
            <a:r>
              <a:rPr lang="en-US" altLang="zh-CN" dirty="0" smtClean="0"/>
              <a:t>regularization</a:t>
            </a:r>
            <a:r>
              <a:rPr lang="zh-CN" altLang="en-US" dirty="0" smtClean="0"/>
              <a:t>：</a:t>
            </a:r>
            <a:r>
              <a:rPr lang="zh-CN" altLang="en-US" sz="2400" dirty="0"/>
              <a:t>其作用是防止个别异常顶点的出现。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48" y="2354075"/>
            <a:ext cx="5419725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48" y="3420315"/>
            <a:ext cx="750570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948" y="4308101"/>
            <a:ext cx="34671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170" y="4308101"/>
            <a:ext cx="1752600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796" y="4393826"/>
            <a:ext cx="828675" cy="39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5948" y="5458477"/>
            <a:ext cx="3581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study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418"/>
            <a:ext cx="10077450" cy="363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622383"/>
            <a:ext cx="11734795" cy="36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531</Words>
  <Application>Microsoft Office PowerPoint</Application>
  <PresentationFormat>Widescreen</PresentationFormat>
  <Paragraphs>80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Pixel2Mesh: Generating 3D Mesh Models from Single RGB Images</vt:lpstr>
      <vt:lpstr>Challenges</vt:lpstr>
      <vt:lpstr>Overview</vt:lpstr>
      <vt:lpstr>PowerPoint Presentation</vt:lpstr>
      <vt:lpstr>Perceptual Feature Pooling</vt:lpstr>
      <vt:lpstr>Mesh Deformation Block</vt:lpstr>
      <vt:lpstr>Graph Unpooling</vt:lpstr>
      <vt:lpstr>Loss</vt:lpstr>
      <vt:lpstr>Ablation study</vt:lpstr>
      <vt:lpstr>Comparison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Unlabeld</dc:title>
  <dc:creator>zdx</dc:creator>
  <cp:lastModifiedBy>张 天意</cp:lastModifiedBy>
  <cp:revision>22</cp:revision>
  <dcterms:created xsi:type="dcterms:W3CDTF">2018-12-20T06:00:17Z</dcterms:created>
  <dcterms:modified xsi:type="dcterms:W3CDTF">2019-04-09T05:14:21Z</dcterms:modified>
</cp:coreProperties>
</file>