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71" r:id="rId7"/>
    <p:sldId id="270" r:id="rId8"/>
    <p:sldId id="269" r:id="rId9"/>
    <p:sldId id="265" r:id="rId10"/>
    <p:sldId id="266" r:id="rId11"/>
    <p:sldId id="263" r:id="rId12"/>
    <p:sldId id="272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1" autoAdjust="0"/>
  </p:normalViewPr>
  <p:slideViewPr>
    <p:cSldViewPr snapToGrid="0">
      <p:cViewPr varScale="1">
        <p:scale>
          <a:sx n="64" d="100"/>
          <a:sy n="6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4736B-1AC0-4DD8-913B-85E38D426D35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5D353-E40C-4786-A7EF-42600A863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2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7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传统的识别或者检测网络，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只比较最后的预测与</a:t>
            </a:r>
            <a:r>
              <a:rPr lang="en-US" altLang="zh-CN" dirty="0" smtClean="0"/>
              <a:t>ground truth</a:t>
            </a:r>
            <a:r>
              <a:rPr lang="zh-CN" altLang="en-US" dirty="0" smtClean="0"/>
              <a:t>之间的差异。因为堆叠沙漏网络的每</a:t>
            </a:r>
            <a:endParaRPr lang="en-US" altLang="zh-CN" dirty="0" smtClean="0"/>
          </a:p>
          <a:p>
            <a:r>
              <a:rPr lang="zh-CN" altLang="en-US" dirty="0" smtClean="0"/>
              <a:t>一个子沙漏网络都会有</a:t>
            </a:r>
            <a:r>
              <a:rPr lang="en-US" altLang="zh-CN" dirty="0" smtClean="0"/>
              <a:t>heat map</a:t>
            </a:r>
            <a:r>
              <a:rPr lang="zh-CN" altLang="en-US" dirty="0" smtClean="0"/>
              <a:t>作为预测，所以将每个沙漏输出的</a:t>
            </a:r>
            <a:r>
              <a:rPr lang="en-US" altLang="zh-CN" dirty="0" smtClean="0"/>
              <a:t>heat map</a:t>
            </a:r>
            <a:r>
              <a:rPr lang="zh-CN" altLang="en-US" dirty="0" smtClean="0"/>
              <a:t>参与到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中，实验证实，</a:t>
            </a:r>
            <a:endParaRPr lang="en-US" altLang="zh-CN" dirty="0" smtClean="0"/>
          </a:p>
          <a:p>
            <a:r>
              <a:rPr lang="zh-CN" altLang="en-US" dirty="0" smtClean="0"/>
              <a:t>预测精确度要远远好于只考虑最后一个沙漏预测的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，这种考虑网络中间部分的监督训练方式，</a:t>
            </a:r>
            <a:endParaRPr lang="en-US" altLang="zh-CN" dirty="0" smtClean="0"/>
          </a:p>
          <a:p>
            <a:r>
              <a:rPr lang="zh-CN" altLang="en-US" dirty="0" smtClean="0"/>
              <a:t>就叫做中间监督（</a:t>
            </a:r>
            <a:r>
              <a:rPr lang="en-US" altLang="zh-CN" dirty="0" smtClean="0"/>
              <a:t>Intermediate Supervision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7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可信度就是</a:t>
            </a:r>
            <a:r>
              <a:rPr lang="en-US" altLang="zh-CN" dirty="0" err="1" smtClean="0"/>
              <a:t>heatmap</a:t>
            </a:r>
            <a:r>
              <a:rPr lang="zh-CN" altLang="en-US" dirty="0" smtClean="0"/>
              <a:t>的颜色</a:t>
            </a:r>
            <a:endParaRPr lang="en-US" altLang="zh-CN" dirty="0" smtClean="0"/>
          </a:p>
          <a:p>
            <a:r>
              <a:rPr lang="en-US" altLang="zh-CN" dirty="0" smtClean="0"/>
              <a:t>72</a:t>
            </a:r>
            <a:r>
              <a:rPr lang="zh-CN" altLang="en-US" dirty="0" smtClean="0"/>
              <a:t>个参数</a:t>
            </a:r>
            <a:r>
              <a:rPr lang="en-US" altLang="zh-CN" dirty="0" err="1" smtClean="0"/>
              <a:t>seita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个参数</a:t>
            </a:r>
            <a:r>
              <a:rPr lang="en-US" altLang="zh-CN" dirty="0" err="1" smtClean="0"/>
              <a:t>beita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Bilinear unit</a:t>
            </a:r>
            <a:r>
              <a:rPr lang="zh-CN" altLang="en-US" dirty="0" smtClean="0"/>
              <a:t>就是为了匹配</a:t>
            </a:r>
            <a:r>
              <a:rPr lang="en-US" altLang="zh-CN" dirty="0" err="1" smtClean="0"/>
              <a:t>smpl</a:t>
            </a:r>
            <a:r>
              <a:rPr lang="zh-CN" altLang="en-US" dirty="0" smtClean="0"/>
              <a:t>参数的格式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3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图的目的是学习从轮廓和关键点到模型参数的映射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提供关键点和轮廓到模型参数的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数据库里拿出来的参数生成的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ground truth</a:t>
            </a:r>
          </a:p>
          <a:p>
            <a:r>
              <a:rPr lang="zh-CN" altLang="en-US" dirty="0" smtClean="0"/>
              <a:t>投影出来的关键点和轮廓，经过网络生成的参数生成出的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train data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56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解码器类型的网络？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projection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2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Prior</a:t>
            </a:r>
            <a:r>
              <a:rPr lang="zh-CN" altLang="en-US" dirty="0" smtClean="0"/>
              <a:t>训练和使用是两回事</a:t>
            </a:r>
            <a:endParaRPr lang="en-US" altLang="zh-CN" dirty="0" smtClean="0"/>
          </a:p>
          <a:p>
            <a:r>
              <a:rPr lang="zh-CN" altLang="en-US" dirty="0" smtClean="0"/>
              <a:t>训练用数据集的</a:t>
            </a:r>
            <a:r>
              <a:rPr lang="en-US" altLang="zh-CN" dirty="0" err="1" smtClean="0"/>
              <a:t>ceitabeita</a:t>
            </a:r>
            <a:r>
              <a:rPr lang="zh-CN" altLang="en-US" dirty="0" smtClean="0"/>
              <a:t>做出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投影出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keypoint</a:t>
            </a:r>
            <a:r>
              <a:rPr lang="zh-CN" altLang="en-US" dirty="0" smtClean="0"/>
              <a:t>）与</a:t>
            </a:r>
            <a:r>
              <a:rPr lang="en-US" altLang="zh-CN" dirty="0" err="1" smtClean="0"/>
              <a:t>ceitabeita</a:t>
            </a:r>
            <a:r>
              <a:rPr lang="zh-CN" altLang="en-US" dirty="0" smtClean="0"/>
              <a:t>做成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r>
              <a:rPr lang="zh-CN" altLang="en-US" dirty="0" smtClean="0"/>
              <a:t>使用时给</a:t>
            </a:r>
            <a:r>
              <a:rPr lang="en-US" altLang="zh-CN" dirty="0" err="1" smtClean="0"/>
              <a:t>keypoint</a:t>
            </a:r>
            <a:r>
              <a:rPr lang="zh-CN" altLang="en-US" dirty="0" smtClean="0"/>
              <a:t>加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出</a:t>
            </a:r>
            <a:r>
              <a:rPr lang="en-US" altLang="zh-CN" dirty="0" err="1" smtClean="0"/>
              <a:t>ceitabeita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4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模型是一种参数化人体模型，可以模拟人的肌肉在肢体运动过程中的凸起和凹陷。因此可以避免人体在运动过程中的表面失真，可以精准的刻画人的肌肉拉伸以及收缩运动的形貌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body shape models(SCAPE or SMPL)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它们的低维参数空间，非常适合直接网络预测，可以保证输出预测空间较小，却不会降低输出的质量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关键点和遮罩相当于一个桥梁 图片和三维模型缺乏标记好的监督数据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4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需要强调的几点</a:t>
            </a:r>
            <a:endParaRPr lang="en-US" altLang="zh-CN" dirty="0" smtClean="0"/>
          </a:p>
          <a:p>
            <a:r>
              <a:rPr lang="zh-CN" altLang="en-US" dirty="0" smtClean="0"/>
              <a:t>和为什么用这样的结构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2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橙</a:t>
            </a:r>
            <a:r>
              <a:rPr lang="zh-CN" altLang="en-US" dirty="0" smtClean="0"/>
              <a:t>色卷积层，红色输入，蓝色输出（热图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个关节，遮罩身体和背景两部分），绿色沙漏设计，数字是每个特征图的通道数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将第一个沙漏网络给出的热力图作为下一个沙漏网络的输入，就意味着第二个沙漏网络可以使用关节点件的相互关系，从而提升了关节点的预测精度。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其他姿态估计文章有利用图模型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(Graphic Model)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来结合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做预测的，道理类似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3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举例来说，胳膊可能在第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层的</a:t>
            </a:r>
            <a:r>
              <a:rPr lang="en-US" altLang="zh-CN" sz="1200" dirty="0" smtClean="0"/>
              <a:t>feature map</a:t>
            </a:r>
            <a:r>
              <a:rPr lang="zh-CN" altLang="en-US" sz="1200" dirty="0" smtClean="0"/>
              <a:t>上容易识别，而头部在第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层上更容易识别。</a:t>
            </a:r>
            <a:endParaRPr lang="en-US" altLang="zh-CN" sz="1200" dirty="0" smtClean="0"/>
          </a:p>
          <a:p>
            <a:r>
              <a:rPr lang="zh-CN" altLang="en-US" sz="1200" dirty="0" smtClean="0"/>
              <a:t>以前估计姿态的网络结构，大多只使用最后一层的卷积特征，这样会造成信息的丢失。事实上</a:t>
            </a:r>
            <a:r>
              <a:rPr lang="zh-CN" altLang="en-US" sz="1200" dirty="0" smtClean="0"/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对于姿态估计这种关联型任务，全身不同的关节点，并不是在相同的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上具有最好的识别精度。</a:t>
            </a:r>
            <a:endParaRPr lang="en-US" altLang="zh-CN" sz="1200" dirty="0" smtClean="0"/>
          </a:p>
          <a:p>
            <a:r>
              <a:rPr lang="en-US" altLang="zh-CN" dirty="0" smtClean="0"/>
              <a:t>https://blog.csdn.net/wangzi371312/article/details/81174452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74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Batch </a:t>
            </a:r>
            <a:r>
              <a:rPr lang="en-US" altLang="zh-CN" dirty="0" smtClean="0"/>
              <a:t>normalization </a:t>
            </a:r>
            <a:r>
              <a:rPr lang="zh-CN" altLang="en-US" dirty="0" smtClean="0"/>
              <a:t>批标准化 浅</a:t>
            </a:r>
            <a:r>
              <a:rPr lang="zh-CN" altLang="en-US" dirty="0" smtClean="0"/>
              <a:t>蓝，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浅紫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49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Hourglass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子网络提取了从原始尺度到尺度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1/2^n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的特征。不改变数据尺寸，只改变数据深度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Hourglass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（深绿色）为中心，可以从彩色图像预测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个人体部件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的响应图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原始图像经过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一次降采样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（橙色），输入到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Hourglass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子网络中。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Hourglass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的输出结果经过两个线性模块（灰色），得到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最终响应图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。期间使用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模块（浅绿）和卷积层（白色）逐步提取特征。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对比上图，二级网络重复了一级网络的后半结构。第二个</a:t>
            </a:r>
            <a:r>
              <a:rPr lang="en-US" altLang="zh-CN" dirty="0" smtClean="0"/>
              <a:t>Hourglass</a:t>
            </a:r>
            <a:r>
              <a:rPr lang="zh-CN" altLang="en-US" dirty="0" smtClean="0"/>
              <a:t>的输入包含三路：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Hourglass</a:t>
            </a:r>
            <a:r>
              <a:rPr lang="zh-CN" altLang="en-US" dirty="0" smtClean="0"/>
              <a:t>的输入数据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Hourglass</a:t>
            </a:r>
            <a:r>
              <a:rPr lang="zh-CN" altLang="en-US" dirty="0" smtClean="0"/>
              <a:t>的输出数据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第一级预测结果 这三路数据通过串接（</a:t>
            </a:r>
            <a:r>
              <a:rPr lang="en-US" altLang="zh-CN" dirty="0" err="1" smtClean="0"/>
              <a:t>concat</a:t>
            </a:r>
            <a:r>
              <a:rPr lang="zh-CN" altLang="en-US" dirty="0" smtClean="0"/>
              <a:t>）和相加进行融合，它们的尺度不同，体现了当下流行的跳级结构思想。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D353-E40C-4786-A7EF-42600A8630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8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6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8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1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16B3-8955-44F9-BE40-471593509BDD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6070-2E32-4145-9287-86283C5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Learning to Estimate 3D Human Pose and Shape from a Single Color Image</a:t>
            </a:r>
            <a:endParaRPr lang="zh-CN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1586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Georgios </a:t>
            </a:r>
            <a:r>
              <a:rPr lang="en-US" altLang="zh-CN" dirty="0" err="1" smtClean="0"/>
              <a:t>Pavlakos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Luyang</a:t>
            </a:r>
            <a:r>
              <a:rPr lang="en-US" altLang="zh-CN" dirty="0" smtClean="0"/>
              <a:t> Zhu, </a:t>
            </a:r>
            <a:r>
              <a:rPr lang="en-US" altLang="zh-CN" dirty="0" err="1" smtClean="0"/>
              <a:t>Xiaowei</a:t>
            </a:r>
            <a:r>
              <a:rPr lang="en-US" altLang="zh-CN" dirty="0" smtClean="0"/>
              <a:t> Zhou, Kostas </a:t>
            </a:r>
            <a:r>
              <a:rPr lang="en-US" altLang="zh-CN" dirty="0" err="1" smtClean="0"/>
              <a:t>Daniilidis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483997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94" y="483997"/>
            <a:ext cx="6077083" cy="2779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67" y="465762"/>
            <a:ext cx="6103761" cy="278119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83" y="4458957"/>
            <a:ext cx="6168395" cy="489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32" y="5541645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Human2d</a:t>
            </a:r>
            <a:r>
              <a:rPr lang="zh-CN" altLang="en-US" dirty="0"/>
              <a:t>属</a:t>
            </a:r>
            <a:r>
              <a:rPr lang="zh-CN" altLang="en-US" dirty="0" smtClean="0"/>
              <a:t>于多</a:t>
            </a:r>
            <a:r>
              <a:rPr lang="zh-CN" altLang="en-US" dirty="0"/>
              <a:t>任务学</a:t>
            </a:r>
            <a:r>
              <a:rPr lang="zh-CN" altLang="en-US" dirty="0" smtClean="0"/>
              <a:t>习范畴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5632" y="3619027"/>
            <a:ext cx="1046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在每个阶段的输出上都计算损失。这种方法称为</a:t>
            </a:r>
            <a:r>
              <a:rPr lang="en-US" altLang="zh-CN" dirty="0"/>
              <a:t>intermediate supervision</a:t>
            </a:r>
            <a:r>
              <a:rPr lang="zh-CN" altLang="en-US" dirty="0"/>
              <a:t>，可以保证底层参数正常更</a:t>
            </a:r>
            <a:r>
              <a:rPr lang="zh-CN" altLang="en-US" dirty="0" smtClean="0"/>
              <a:t>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73" y="4265358"/>
            <a:ext cx="2039124" cy="404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73" y="4815262"/>
            <a:ext cx="2709600" cy="3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Pose prior &amp; Shape prior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0704" y="207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Pose prior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264691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Shape prior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7415" y="207568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关键点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可信度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7416" y="2646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剪影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1952" y="207568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/>
              <a:t>θ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1952" y="26469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/>
              <a:t>β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7415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1952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13919" y="1506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13918" y="2646919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</a:t>
            </a:r>
            <a:r>
              <a:rPr lang="zh-CN" altLang="en-US" dirty="0" smtClean="0"/>
              <a:t>*</a:t>
            </a:r>
            <a:r>
              <a:rPr lang="en-US" altLang="zh-CN" dirty="0" smtClean="0"/>
              <a:t>3Conv+maxpooling</a:t>
            </a:r>
            <a:r>
              <a:rPr lang="en-US" altLang="zh-CN" dirty="0"/>
              <a:t>)</a:t>
            </a:r>
            <a:r>
              <a:rPr lang="zh-CN" altLang="en-US" dirty="0" smtClean="0"/>
              <a:t>*</a:t>
            </a:r>
            <a:r>
              <a:rPr lang="en-US" altLang="zh-CN" dirty="0" smtClean="0"/>
              <a:t>5+bilinear unit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13918" y="20756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2*bilinear units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0704" y="150602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</a:t>
            </a:r>
          </a:p>
        </p:txBody>
      </p:sp>
      <p:pic>
        <p:nvPicPr>
          <p:cNvPr id="2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5" y="3642607"/>
            <a:ext cx="4820323" cy="2000529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64" y="3016251"/>
            <a:ext cx="5010849" cy="308653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47816" y="591811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Pose prior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60250" y="591811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Shape prior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57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96" y="755596"/>
            <a:ext cx="3005826" cy="1044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55" y="1799873"/>
            <a:ext cx="3167656" cy="12545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5630" y="1477273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</a:t>
            </a:r>
            <a:r>
              <a:rPr lang="zh-CN" altLang="en-US" dirty="0" smtClean="0"/>
              <a:t>练策略是先用</a:t>
            </a:r>
            <a:r>
              <a:rPr lang="en-US" altLang="zh-CN" dirty="0" smtClean="0"/>
              <a:t>L2</a:t>
            </a:r>
            <a:r>
              <a:rPr lang="zh-CN" altLang="en-US" dirty="0" smtClean="0"/>
              <a:t>损失函数得到一个合理的初始化结果，</a:t>
            </a:r>
            <a:endParaRPr lang="en-US" altLang="zh-CN" dirty="0" smtClean="0"/>
          </a:p>
          <a:p>
            <a:r>
              <a:rPr lang="zh-CN" altLang="en-US" dirty="0" smtClean="0"/>
              <a:t>再使用</a:t>
            </a:r>
            <a:r>
              <a:rPr lang="en-US" altLang="zh-CN" dirty="0" smtClean="0"/>
              <a:t>LM</a:t>
            </a:r>
            <a:r>
              <a:rPr lang="zh-CN" altLang="en-US" dirty="0" smtClean="0"/>
              <a:t>（如果只针对</a:t>
            </a:r>
            <a:r>
              <a:rPr lang="en-US" altLang="zh-CN" dirty="0" smtClean="0"/>
              <a:t>pose</a:t>
            </a:r>
            <a:r>
              <a:rPr lang="zh-CN" altLang="en-US" dirty="0" smtClean="0"/>
              <a:t>使用）</a:t>
            </a:r>
            <a:r>
              <a:rPr lang="en-US" altLang="zh-CN" dirty="0" smtClean="0"/>
              <a:t>LJ</a:t>
            </a:r>
            <a:r>
              <a:rPr lang="zh-CN" altLang="en-US" dirty="0" smtClean="0"/>
              <a:t>进行训练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9899" y="1199318"/>
            <a:ext cx="160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mesh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9900" y="2058929"/>
            <a:ext cx="160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2667" y="38626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3d per-vertex loss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70" y="3055519"/>
            <a:ext cx="8308883" cy="3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Differentability</a:t>
            </a:r>
            <a:r>
              <a:rPr lang="en-US" altLang="zh-CN" b="1" dirty="0"/>
              <a:t> Renderer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在并发工作中，使用解码器类型的网络来学习从</a:t>
            </a:r>
            <a:r>
              <a:rPr lang="en-US" altLang="zh-CN" dirty="0"/>
              <a:t>SMPL</a:t>
            </a:r>
            <a:r>
              <a:rPr lang="zh-CN" altLang="en-US" dirty="0"/>
              <a:t>参数到轮廓的映</a:t>
            </a:r>
            <a:r>
              <a:rPr lang="zh-CN" altLang="en-US" dirty="0" smtClean="0"/>
              <a:t>射</a:t>
            </a:r>
            <a:endParaRPr lang="en-US" altLang="zh-CN" dirty="0" smtClean="0"/>
          </a:p>
          <a:p>
            <a:r>
              <a:rPr lang="zh-CN" altLang="en-US" dirty="0" smtClean="0"/>
              <a:t>这种映射以</a:t>
            </a:r>
            <a:r>
              <a:rPr lang="zh-CN" altLang="en-US" dirty="0"/>
              <a:t>微分的方式进行实现，而不需要训练网</a:t>
            </a:r>
            <a:r>
              <a:rPr lang="zh-CN" altLang="en-US" dirty="0" smtClean="0"/>
              <a:t>络</a:t>
            </a:r>
            <a:endParaRPr lang="en-US" altLang="zh-CN" dirty="0" smtClean="0"/>
          </a:p>
          <a:p>
            <a:r>
              <a:rPr lang="zh-CN" altLang="en-US" dirty="0" smtClean="0"/>
              <a:t>具体来说，采</a:t>
            </a:r>
            <a:r>
              <a:rPr lang="zh-CN" altLang="en-US" dirty="0"/>
              <a:t>用近似可微分的渲染器</a:t>
            </a:r>
            <a:r>
              <a:rPr lang="en-US" altLang="zh-CN" b="1" dirty="0" err="1"/>
              <a:t>OpenDR</a:t>
            </a:r>
            <a:r>
              <a:rPr lang="zh-CN" altLang="en-US" dirty="0"/>
              <a:t>，它将网格和</a:t>
            </a:r>
            <a:r>
              <a:rPr lang="en-US" altLang="zh-CN" dirty="0"/>
              <a:t>3D</a:t>
            </a:r>
            <a:r>
              <a:rPr lang="zh-CN" altLang="en-US" dirty="0"/>
              <a:t>关节投影到图像空间，并实现反向传播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25" y="4178915"/>
            <a:ext cx="5864215" cy="1355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26495"/>
            <a:ext cx="3614666" cy="430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91" y="5262834"/>
            <a:ext cx="2794999" cy="459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56812"/>
            <a:ext cx="3466983" cy="4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0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这种监督的目的有两个：</a:t>
            </a:r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用于网络的端到端细化，仅使用具有</a:t>
            </a:r>
            <a:r>
              <a:rPr lang="en-US" altLang="zh-CN" dirty="0"/>
              <a:t>2D </a:t>
            </a:r>
            <a:r>
              <a:rPr lang="en-US" altLang="zh-CN" dirty="0" err="1"/>
              <a:t>keypoints</a:t>
            </a:r>
            <a:r>
              <a:rPr lang="zh-CN" altLang="en-US" dirty="0"/>
              <a:t>、</a:t>
            </a:r>
            <a:r>
              <a:rPr lang="en-US" altLang="zh-CN" dirty="0"/>
              <a:t>masks</a:t>
            </a:r>
            <a:r>
              <a:rPr lang="zh-CN" altLang="en-US" dirty="0"/>
              <a:t>的图像进行训练。</a:t>
            </a:r>
          </a:p>
          <a:p>
            <a:pPr lvl="1"/>
            <a:r>
              <a:rPr lang="zh-CN" altLang="en-US" dirty="0"/>
              <a:t>它可</a:t>
            </a:r>
            <a:r>
              <a:rPr lang="zh-CN" altLang="en-US" dirty="0" smtClean="0"/>
              <a:t>以温和的使通用的</a:t>
            </a:r>
            <a:r>
              <a:rPr lang="en-US" altLang="zh-CN" dirty="0" smtClean="0"/>
              <a:t>pose or shape prior</a:t>
            </a:r>
            <a:r>
              <a:rPr lang="zh-CN" altLang="en-US" dirty="0" smtClean="0"/>
              <a:t>适应一</a:t>
            </a:r>
            <a:r>
              <a:rPr lang="zh-CN" altLang="en-US" dirty="0"/>
              <a:t>个只有</a:t>
            </a:r>
            <a:r>
              <a:rPr lang="en-US" altLang="zh-CN" dirty="0"/>
              <a:t>2D</a:t>
            </a:r>
            <a:r>
              <a:rPr lang="zh-CN" altLang="en-US" dirty="0"/>
              <a:t>注释的新设置</a:t>
            </a:r>
            <a:r>
              <a:rPr lang="en-US" altLang="zh-CN" dirty="0"/>
              <a:t>(e.g.</a:t>
            </a:r>
            <a:r>
              <a:rPr lang="zh-CN" altLang="en-US" dirty="0"/>
              <a:t>新的数据集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76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95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定量与定性评估</a:t>
            </a:r>
            <a:endParaRPr lang="zh-CN" alt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8" y="792984"/>
            <a:ext cx="8399613" cy="6065016"/>
          </a:xfrm>
        </p:spPr>
      </p:pic>
    </p:spTree>
    <p:extLst>
      <p:ext uri="{BB962C8B-B14F-4D97-AF65-F5344CB8AC3E}">
        <p14:creationId xmlns:p14="http://schemas.microsoft.com/office/powerpoint/2010/main" val="26100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0030"/>
            <a:ext cx="10515600" cy="4764476"/>
          </a:xfrm>
        </p:spPr>
      </p:pic>
    </p:spTree>
    <p:extLst>
      <p:ext uri="{BB962C8B-B14F-4D97-AF65-F5344CB8AC3E}">
        <p14:creationId xmlns:p14="http://schemas.microsoft.com/office/powerpoint/2010/main" val="88301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主要贡献：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端到端的框架，用于从单图生成三维人物姿态和形状</a:t>
            </a:r>
            <a:endParaRPr lang="en-US" altLang="zh-CN" dirty="0" smtClean="0"/>
          </a:p>
          <a:p>
            <a:r>
              <a:rPr lang="zh-CN" altLang="en-US" dirty="0" smtClean="0"/>
              <a:t>框架内结合</a:t>
            </a:r>
            <a:r>
              <a:rPr lang="zh-CN" altLang="en-US" dirty="0"/>
              <a:t>参</a:t>
            </a:r>
            <a:r>
              <a:rPr lang="zh-CN" altLang="en-US" dirty="0" smtClean="0"/>
              <a:t>数化统计形状模型：</a:t>
            </a:r>
            <a:r>
              <a:rPr lang="en-US" altLang="zh-CN" b="1" dirty="0" smtClean="0"/>
              <a:t>SMPL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 skinned multi-person linear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b="1" dirty="0" smtClean="0"/>
              <a:t>2d</a:t>
            </a:r>
            <a:r>
              <a:rPr lang="zh-CN" altLang="en-US" b="1" dirty="0" smtClean="0"/>
              <a:t>关键点和遮罩</a:t>
            </a:r>
            <a:r>
              <a:rPr lang="zh-CN" altLang="en-US" dirty="0" smtClean="0"/>
              <a:t>数据预测</a:t>
            </a:r>
            <a:r>
              <a:rPr lang="en-US" altLang="zh-CN" dirty="0" smtClean="0"/>
              <a:t>SMPL</a:t>
            </a:r>
            <a:r>
              <a:rPr lang="zh-CN" altLang="en-US" dirty="0" smtClean="0"/>
              <a:t>模型参数，</a:t>
            </a:r>
            <a:r>
              <a:rPr lang="zh-CN" altLang="en-US" dirty="0"/>
              <a:t>避</a:t>
            </a:r>
            <a:r>
              <a:rPr lang="zh-CN" altLang="en-US" dirty="0" smtClean="0"/>
              <a:t>免使用合成图片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在训练时生成</a:t>
            </a:r>
            <a:r>
              <a:rPr lang="en-US" altLang="zh-CN" dirty="0" smtClean="0"/>
              <a:t>3D</a:t>
            </a:r>
            <a:r>
              <a:rPr lang="zh-CN" altLang="en-US" dirty="0" smtClean="0"/>
              <a:t>网格，并基于</a:t>
            </a:r>
            <a:r>
              <a:rPr lang="en-US" altLang="zh-CN" dirty="0" smtClean="0"/>
              <a:t>3D</a:t>
            </a:r>
            <a:r>
              <a:rPr lang="zh-CN" altLang="en-US" dirty="0" smtClean="0"/>
              <a:t>形状</a:t>
            </a:r>
            <a:r>
              <a:rPr lang="zh-CN" altLang="en-US" dirty="0"/>
              <a:t>的</a:t>
            </a:r>
            <a:r>
              <a:rPr lang="zh-CN" altLang="en-US" dirty="0" smtClean="0"/>
              <a:t>一致性进行监督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b="1" dirty="0" smtClean="0"/>
              <a:t>可微分渲染器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3D</a:t>
            </a:r>
            <a:r>
              <a:rPr lang="zh-CN" altLang="en-US" dirty="0" smtClean="0"/>
              <a:t>网格投影和网络细化，并基于与</a:t>
            </a:r>
            <a:r>
              <a:rPr lang="en-US" altLang="zh-CN" dirty="0" smtClean="0"/>
              <a:t>2D</a:t>
            </a:r>
            <a:r>
              <a:rPr lang="zh-CN" altLang="en-US" dirty="0" smtClean="0"/>
              <a:t>注释的一致性进行监督</a:t>
            </a:r>
            <a:endParaRPr lang="en-US" altLang="zh-CN" dirty="0" smtClean="0"/>
          </a:p>
          <a:p>
            <a:r>
              <a:rPr lang="zh-CN" altLang="en-US" dirty="0" smtClean="0"/>
              <a:t>相比之前的方</a:t>
            </a:r>
            <a:r>
              <a:rPr lang="zh-CN" altLang="en-US" dirty="0" smtClean="0"/>
              <a:t>法有</a:t>
            </a:r>
            <a:r>
              <a:rPr lang="zh-CN" altLang="en-US" dirty="0" smtClean="0"/>
              <a:t>更好的表现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46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355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SMPL</a:t>
            </a:r>
            <a:r>
              <a:rPr lang="zh-CN" altLang="en-US" dirty="0"/>
              <a:t>的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输出可以提供高质量三维网格的同时参数少，便于训练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训练时构建三维网格，可直接调整表面</a:t>
            </a:r>
            <a:endParaRPr lang="en-US" altLang="zh-CN" dirty="0" smtClean="0"/>
          </a:p>
          <a:p>
            <a:r>
              <a:rPr lang="zh-CN" altLang="en-US" dirty="0" smtClean="0"/>
              <a:t>流程最后的可微渲染器，将</a:t>
            </a:r>
            <a:r>
              <a:rPr lang="en-US" altLang="zh-CN" dirty="0" smtClean="0"/>
              <a:t>3D</a:t>
            </a:r>
            <a:r>
              <a:rPr lang="zh-CN" altLang="en-US" dirty="0" smtClean="0"/>
              <a:t>网格投影到</a:t>
            </a:r>
            <a:r>
              <a:rPr lang="en-US" altLang="zh-CN" dirty="0" smtClean="0"/>
              <a:t>2D</a:t>
            </a:r>
            <a:r>
              <a:rPr lang="zh-CN" altLang="en-US" dirty="0"/>
              <a:t>图</a:t>
            </a:r>
            <a:r>
              <a:rPr lang="zh-CN" altLang="en-US" dirty="0" smtClean="0"/>
              <a:t>像，用来微调优化网络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3313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想要训练端到端的网络但是没有</a:t>
            </a:r>
            <a:r>
              <a:rPr lang="en-US" altLang="zh-CN" dirty="0" smtClean="0"/>
              <a:t>color-image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3d ground truth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，无法训练。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prior work </a:t>
            </a:r>
            <a:r>
              <a:rPr lang="zh-CN" altLang="en-US" dirty="0" smtClean="0"/>
              <a:t>发现，可以拆分为两个工作：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A.estimation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keypoints</a:t>
            </a:r>
            <a:r>
              <a:rPr lang="en-US" altLang="zh-CN" dirty="0" smtClean="0"/>
              <a:t> and masks from color images</a:t>
            </a:r>
          </a:p>
          <a:p>
            <a:pPr lvl="2"/>
            <a:r>
              <a:rPr lang="en-US" altLang="zh-CN" dirty="0" smtClean="0"/>
              <a:t>Human2d net</a:t>
            </a:r>
          </a:p>
          <a:p>
            <a:pPr lvl="1"/>
            <a:r>
              <a:rPr lang="en-US" altLang="zh-CN" dirty="0" err="1" smtClean="0"/>
              <a:t>B.prediction</a:t>
            </a:r>
            <a:r>
              <a:rPr lang="en-US" altLang="zh-CN" dirty="0" smtClean="0"/>
              <a:t> of 3D pose and shape from the 2D evidence</a:t>
            </a:r>
          </a:p>
          <a:p>
            <a:pPr lvl="2"/>
            <a:r>
              <a:rPr lang="en-US" altLang="zh-CN" dirty="0" smtClean="0"/>
              <a:t>Pose and shape prior 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18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Human2d: Stacked </a:t>
            </a:r>
            <a:r>
              <a:rPr lang="en-US" altLang="zh-CN" dirty="0"/>
              <a:t>Hourglass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4" y="1363383"/>
            <a:ext cx="10868472" cy="54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08220" y="43617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Stacked Hourglass Model</a:t>
            </a:r>
            <a:r>
              <a:rPr lang="zh-CN" altLang="en-US" sz="2400" dirty="0" smtClean="0"/>
              <a:t>是姿态估计方面重要的算法。主要贡献在于利用多尺度特征来识别姿态。对于姿态估计这种关联型任务，全身不同的关节点，并不是在相同的</a:t>
            </a:r>
            <a:r>
              <a:rPr lang="en-US" altLang="zh-CN" sz="2400" dirty="0" smtClean="0"/>
              <a:t>feature map</a:t>
            </a:r>
            <a:r>
              <a:rPr lang="zh-CN" altLang="en-US" sz="2400" dirty="0" smtClean="0"/>
              <a:t>上具有最好的识别精度</a:t>
            </a:r>
            <a:endParaRPr lang="en-US" altLang="zh-CN" sz="2400" dirty="0" smtClean="0"/>
          </a:p>
          <a:p>
            <a:r>
              <a:rPr lang="zh-CN" altLang="en-US" sz="2400" dirty="0" smtClean="0"/>
              <a:t>需要设计一种可以同时使用多个</a:t>
            </a:r>
            <a:r>
              <a:rPr lang="en-US" altLang="zh-CN" sz="2400" dirty="0" smtClean="0"/>
              <a:t>feature map</a:t>
            </a:r>
            <a:r>
              <a:rPr lang="zh-CN" altLang="en-US" sz="2400" dirty="0" smtClean="0"/>
              <a:t>的网络结</a:t>
            </a:r>
            <a:r>
              <a:rPr lang="zh-CN" altLang="en-US" sz="2400" dirty="0" smtClean="0"/>
              <a:t>构</a:t>
            </a:r>
            <a:endParaRPr lang="en-US" altLang="zh-CN" sz="2400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93" y="530695"/>
            <a:ext cx="7768416" cy="32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8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42950" y="5111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Stacked hourglass design</a:t>
            </a:r>
            <a:r>
              <a:rPr lang="zh-CN" altLang="en-US" dirty="0" smtClean="0"/>
              <a:t>网络结构：</a:t>
            </a:r>
            <a:endParaRPr lang="en-US" altLang="zh-CN" dirty="0" smtClean="0"/>
          </a:p>
          <a:p>
            <a:r>
              <a:rPr lang="en-US" altLang="zh-CN" dirty="0" smtClean="0"/>
              <a:t>Residual</a:t>
            </a:r>
            <a:r>
              <a:rPr lang="zh-CN" altLang="en-US" dirty="0" smtClean="0"/>
              <a:t>模块提取了较高层次的特征（卷积路），同时保留了原有层次的信息（跳级路）。不改变数据尺寸，只改变数据深度。可以把它看做一个保尺寸的高级“卷积”层。</a:t>
            </a: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3" y="2625583"/>
            <a:ext cx="9723044" cy="3236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9777" y="586160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Residual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7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01" y="0"/>
            <a:ext cx="8682508" cy="33879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5309" y="1438589"/>
            <a:ext cx="1600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阶</a:t>
            </a:r>
            <a:r>
              <a:rPr lang="en-US" altLang="zh-CN" dirty="0" smtClean="0"/>
              <a:t>hourglass</a:t>
            </a:r>
          </a:p>
          <a:p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阶把虚线框</a:t>
            </a:r>
            <a:endParaRPr lang="en-US" altLang="zh-CN" dirty="0" smtClean="0"/>
          </a:p>
          <a:p>
            <a:r>
              <a:rPr lang="zh-CN" altLang="en-US" dirty="0" smtClean="0"/>
              <a:t>里换成一阶</a:t>
            </a:r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04" y="3387959"/>
            <a:ext cx="10620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667" y="2141333"/>
            <a:ext cx="10650666" cy="46958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2155" y="51123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二级完整网络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57" y="0"/>
            <a:ext cx="10650666" cy="2654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84140" y="18711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级完整网络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5613" y="2141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卷积层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37414" y="116054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H/4*H/4*K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10777" y="327424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H/4*H/4*K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910777" y="622971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H/4*H/4*K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440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1818</Words>
  <Application>Microsoft Office PowerPoint</Application>
  <PresentationFormat>Widescreen</PresentationFormat>
  <Paragraphs>117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Theme</vt:lpstr>
      <vt:lpstr>Learning to Estimate 3D Human Pose and Shape from a Single Color Image</vt:lpstr>
      <vt:lpstr>PowerPoint Presentation</vt:lpstr>
      <vt:lpstr>主要贡献：</vt:lpstr>
      <vt:lpstr>PowerPoint Presentation</vt:lpstr>
      <vt:lpstr>Human2d: Stacked Hourglass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Pose prior &amp; Shape prior</vt:lpstr>
      <vt:lpstr>PowerPoint Presentation</vt:lpstr>
      <vt:lpstr>Differentability Renderer</vt:lpstr>
      <vt:lpstr>PowerPoint Presentation</vt:lpstr>
      <vt:lpstr>定量与定性评估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Estimate 3D Human Pose and Shape from a Single Color Image</dc:title>
  <dc:creator>张 天意</dc:creator>
  <cp:lastModifiedBy>张 天意</cp:lastModifiedBy>
  <cp:revision>69</cp:revision>
  <dcterms:created xsi:type="dcterms:W3CDTF">2019-03-12T03:04:29Z</dcterms:created>
  <dcterms:modified xsi:type="dcterms:W3CDTF">2019-03-19T05:12:11Z</dcterms:modified>
</cp:coreProperties>
</file>